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handoutMasterIdLst>
    <p:handoutMasterId r:id="rId22"/>
  </p:handoutMasterIdLst>
  <p:sldIdLst>
    <p:sldId id="256" r:id="rId2"/>
    <p:sldId id="257" r:id="rId3"/>
    <p:sldId id="258" r:id="rId4"/>
    <p:sldId id="294" r:id="rId5"/>
    <p:sldId id="298" r:id="rId6"/>
    <p:sldId id="260" r:id="rId7"/>
    <p:sldId id="297" r:id="rId8"/>
    <p:sldId id="301" r:id="rId9"/>
    <p:sldId id="281" r:id="rId10"/>
    <p:sldId id="275" r:id="rId11"/>
    <p:sldId id="299" r:id="rId12"/>
    <p:sldId id="290" r:id="rId13"/>
    <p:sldId id="289" r:id="rId14"/>
    <p:sldId id="291" r:id="rId15"/>
    <p:sldId id="296" r:id="rId16"/>
    <p:sldId id="300" r:id="rId17"/>
    <p:sldId id="267" r:id="rId18"/>
    <p:sldId id="295" r:id="rId19"/>
    <p:sldId id="302"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489"/>
    <a:srgbClr val="0C4DA2"/>
    <a:srgbClr val="91AFD5"/>
    <a:srgbClr val="FFC20F"/>
    <a:srgbClr val="FFB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010" autoAdjust="0"/>
  </p:normalViewPr>
  <p:slideViewPr>
    <p:cSldViewPr snapToGrid="0">
      <p:cViewPr varScale="1">
        <p:scale>
          <a:sx n="64" d="100"/>
          <a:sy n="64" d="100"/>
        </p:scale>
        <p:origin x="1397" y="67"/>
      </p:cViewPr>
      <p:guideLst/>
    </p:cSldViewPr>
  </p:slideViewPr>
  <p:notesTextViewPr>
    <p:cViewPr>
      <p:scale>
        <a:sx n="1" d="1"/>
        <a:sy n="1" d="1"/>
      </p:scale>
      <p:origin x="0" y="0"/>
    </p:cViewPr>
  </p:notesTextViewPr>
  <p:notesViewPr>
    <p:cSldViewPr snapToGrid="0">
      <p:cViewPr varScale="1">
        <p:scale>
          <a:sx n="120" d="100"/>
          <a:sy n="120" d="100"/>
        </p:scale>
        <p:origin x="504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0E502A-362E-4C20-9A03-5D3CD314FFC4}"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5507EF7B-B820-47CA-A3BD-7515E5CEEACF}">
      <dgm:prSet/>
      <dgm:spPr/>
      <dgm:t>
        <a:bodyPr/>
        <a:lstStyle/>
        <a:p>
          <a:r>
            <a:rPr lang="lv-LV" dirty="0"/>
            <a:t>Eiropas Savienības pamatideja: </a:t>
          </a:r>
          <a:r>
            <a:rPr lang="lv-LV" b="1" dirty="0"/>
            <a:t>miers un sadarbība</a:t>
          </a:r>
          <a:endParaRPr lang="en-US" dirty="0"/>
        </a:p>
      </dgm:t>
    </dgm:pt>
    <dgm:pt modelId="{513FAE95-F9EC-44A6-9F6D-46AC85333E9D}" type="parTrans" cxnId="{00C28B69-85B7-4E28-A4A3-92B1E968D5BF}">
      <dgm:prSet/>
      <dgm:spPr/>
      <dgm:t>
        <a:bodyPr/>
        <a:lstStyle/>
        <a:p>
          <a:endParaRPr lang="en-US"/>
        </a:p>
      </dgm:t>
    </dgm:pt>
    <dgm:pt modelId="{CEE35318-74B0-4AE3-97D6-1A8D525AA347}" type="sibTrans" cxnId="{00C28B69-85B7-4E28-A4A3-92B1E968D5BF}">
      <dgm:prSet/>
      <dgm:spPr/>
      <dgm:t>
        <a:bodyPr/>
        <a:lstStyle/>
        <a:p>
          <a:endParaRPr lang="en-US"/>
        </a:p>
      </dgm:t>
    </dgm:pt>
    <dgm:pt modelId="{134662AD-B913-45CF-8C3D-EA957278E7C2}">
      <dgm:prSet/>
      <dgm:spPr/>
      <dgm:t>
        <a:bodyPr/>
        <a:lstStyle/>
        <a:p>
          <a:r>
            <a:rPr lang="lv-LV"/>
            <a:t>Eiropas Savienības solidaritātes piemērs: sadarbībā ar starptautiskajiem partneriem </a:t>
          </a:r>
          <a:r>
            <a:rPr lang="lv-LV" b="1"/>
            <a:t>vienota un organizēta politiskā, finansiālā un humanitārā palīdzība Ukrainai </a:t>
          </a:r>
          <a:endParaRPr lang="en-US"/>
        </a:p>
      </dgm:t>
    </dgm:pt>
    <dgm:pt modelId="{46289938-FB1C-4CB9-A087-C7AD01DBBA25}" type="parTrans" cxnId="{1568E558-1894-4B97-8A16-7F3619E40B9E}">
      <dgm:prSet/>
      <dgm:spPr/>
      <dgm:t>
        <a:bodyPr/>
        <a:lstStyle/>
        <a:p>
          <a:endParaRPr lang="en-US"/>
        </a:p>
      </dgm:t>
    </dgm:pt>
    <dgm:pt modelId="{45B605B0-C358-4108-81F4-1A4F6378C93A}" type="sibTrans" cxnId="{1568E558-1894-4B97-8A16-7F3619E40B9E}">
      <dgm:prSet/>
      <dgm:spPr/>
      <dgm:t>
        <a:bodyPr/>
        <a:lstStyle/>
        <a:p>
          <a:endParaRPr lang="en-US"/>
        </a:p>
      </dgm:t>
    </dgm:pt>
    <dgm:pt modelId="{4A56B407-42D3-4320-A6CC-28B2C7DFD13E}">
      <dgm:prSet/>
      <dgm:spPr/>
      <dgm:t>
        <a:bodyPr/>
        <a:lstStyle/>
        <a:p>
          <a:r>
            <a:rPr lang="lv-LV" dirty="0"/>
            <a:t>Eiropas Savienības </a:t>
          </a:r>
          <a:r>
            <a:rPr lang="lv-LV" b="1" dirty="0"/>
            <a:t>ekonomiskās sankcijas Krievijai</a:t>
          </a:r>
          <a:endParaRPr lang="en-US" dirty="0"/>
        </a:p>
      </dgm:t>
    </dgm:pt>
    <dgm:pt modelId="{724C82D6-ABFF-490A-BCE4-49464E0F62F4}" type="parTrans" cxnId="{DDC119D7-2160-4F16-A27C-080025EA4726}">
      <dgm:prSet/>
      <dgm:spPr/>
      <dgm:t>
        <a:bodyPr/>
        <a:lstStyle/>
        <a:p>
          <a:endParaRPr lang="en-US"/>
        </a:p>
      </dgm:t>
    </dgm:pt>
    <dgm:pt modelId="{93913371-B34B-49CE-9846-7AAD70A91C96}" type="sibTrans" cxnId="{DDC119D7-2160-4F16-A27C-080025EA4726}">
      <dgm:prSet/>
      <dgm:spPr/>
      <dgm:t>
        <a:bodyPr/>
        <a:lstStyle/>
        <a:p>
          <a:endParaRPr lang="en-US"/>
        </a:p>
      </dgm:t>
    </dgm:pt>
    <dgm:pt modelId="{BCC4CD40-778D-4162-A9B2-753630C1AF84}" type="pres">
      <dgm:prSet presAssocID="{880E502A-362E-4C20-9A03-5D3CD314FFC4}" presName="hierChild1" presStyleCnt="0">
        <dgm:presLayoutVars>
          <dgm:chPref val="1"/>
          <dgm:dir/>
          <dgm:animOne val="branch"/>
          <dgm:animLvl val="lvl"/>
          <dgm:resizeHandles/>
        </dgm:presLayoutVars>
      </dgm:prSet>
      <dgm:spPr/>
    </dgm:pt>
    <dgm:pt modelId="{FDD958AD-D196-4017-8E95-B417BE5A384A}" type="pres">
      <dgm:prSet presAssocID="{5507EF7B-B820-47CA-A3BD-7515E5CEEACF}" presName="hierRoot1" presStyleCnt="0"/>
      <dgm:spPr/>
    </dgm:pt>
    <dgm:pt modelId="{545AE97D-61C4-4B12-863E-015711B4CE0B}" type="pres">
      <dgm:prSet presAssocID="{5507EF7B-B820-47CA-A3BD-7515E5CEEACF}" presName="composite" presStyleCnt="0"/>
      <dgm:spPr/>
    </dgm:pt>
    <dgm:pt modelId="{A3C0FF6A-7D61-416F-8B02-E3010E74A5F5}" type="pres">
      <dgm:prSet presAssocID="{5507EF7B-B820-47CA-A3BD-7515E5CEEACF}" presName="background" presStyleLbl="node0" presStyleIdx="0" presStyleCnt="3"/>
      <dgm:spPr/>
    </dgm:pt>
    <dgm:pt modelId="{E9BC6AEF-CF6F-44ED-9810-F7F7D5619C56}" type="pres">
      <dgm:prSet presAssocID="{5507EF7B-B820-47CA-A3BD-7515E5CEEACF}" presName="text" presStyleLbl="fgAcc0" presStyleIdx="0" presStyleCnt="3">
        <dgm:presLayoutVars>
          <dgm:chPref val="3"/>
        </dgm:presLayoutVars>
      </dgm:prSet>
      <dgm:spPr/>
    </dgm:pt>
    <dgm:pt modelId="{661A958E-C1DB-4538-9423-4FD0264A99EF}" type="pres">
      <dgm:prSet presAssocID="{5507EF7B-B820-47CA-A3BD-7515E5CEEACF}" presName="hierChild2" presStyleCnt="0"/>
      <dgm:spPr/>
    </dgm:pt>
    <dgm:pt modelId="{A67F6623-EE24-46E6-9E3C-0425722F65FF}" type="pres">
      <dgm:prSet presAssocID="{134662AD-B913-45CF-8C3D-EA957278E7C2}" presName="hierRoot1" presStyleCnt="0"/>
      <dgm:spPr/>
    </dgm:pt>
    <dgm:pt modelId="{78D42166-9A9A-4F78-BD17-0F98D58F47BF}" type="pres">
      <dgm:prSet presAssocID="{134662AD-B913-45CF-8C3D-EA957278E7C2}" presName="composite" presStyleCnt="0"/>
      <dgm:spPr/>
    </dgm:pt>
    <dgm:pt modelId="{A1AB9DEC-7D76-4321-8AA0-DE15473BCB83}" type="pres">
      <dgm:prSet presAssocID="{134662AD-B913-45CF-8C3D-EA957278E7C2}" presName="background" presStyleLbl="node0" presStyleIdx="1" presStyleCnt="3"/>
      <dgm:spPr/>
    </dgm:pt>
    <dgm:pt modelId="{B99355CA-7CCB-4241-953E-1D0A1777FBAB}" type="pres">
      <dgm:prSet presAssocID="{134662AD-B913-45CF-8C3D-EA957278E7C2}" presName="text" presStyleLbl="fgAcc0" presStyleIdx="1" presStyleCnt="3">
        <dgm:presLayoutVars>
          <dgm:chPref val="3"/>
        </dgm:presLayoutVars>
      </dgm:prSet>
      <dgm:spPr/>
    </dgm:pt>
    <dgm:pt modelId="{A417930A-0457-4168-9234-42C0AB0D6E7F}" type="pres">
      <dgm:prSet presAssocID="{134662AD-B913-45CF-8C3D-EA957278E7C2}" presName="hierChild2" presStyleCnt="0"/>
      <dgm:spPr/>
    </dgm:pt>
    <dgm:pt modelId="{0DAC625E-A301-4B0F-B01C-8C4EBEA39FD7}" type="pres">
      <dgm:prSet presAssocID="{4A56B407-42D3-4320-A6CC-28B2C7DFD13E}" presName="hierRoot1" presStyleCnt="0"/>
      <dgm:spPr/>
    </dgm:pt>
    <dgm:pt modelId="{8CDE8A54-D8B5-4183-9E17-F17BF9E38D27}" type="pres">
      <dgm:prSet presAssocID="{4A56B407-42D3-4320-A6CC-28B2C7DFD13E}" presName="composite" presStyleCnt="0"/>
      <dgm:spPr/>
    </dgm:pt>
    <dgm:pt modelId="{083FA033-72E2-4A06-BE7F-DD092FE3871E}" type="pres">
      <dgm:prSet presAssocID="{4A56B407-42D3-4320-A6CC-28B2C7DFD13E}" presName="background" presStyleLbl="node0" presStyleIdx="2" presStyleCnt="3"/>
      <dgm:spPr/>
    </dgm:pt>
    <dgm:pt modelId="{ABB2D23D-7032-4F11-9B88-CDE5082E6078}" type="pres">
      <dgm:prSet presAssocID="{4A56B407-42D3-4320-A6CC-28B2C7DFD13E}" presName="text" presStyleLbl="fgAcc0" presStyleIdx="2" presStyleCnt="3">
        <dgm:presLayoutVars>
          <dgm:chPref val="3"/>
        </dgm:presLayoutVars>
      </dgm:prSet>
      <dgm:spPr/>
    </dgm:pt>
    <dgm:pt modelId="{8342CEF0-30E9-4A1B-B922-99F590F6523B}" type="pres">
      <dgm:prSet presAssocID="{4A56B407-42D3-4320-A6CC-28B2C7DFD13E}" presName="hierChild2" presStyleCnt="0"/>
      <dgm:spPr/>
    </dgm:pt>
  </dgm:ptLst>
  <dgm:cxnLst>
    <dgm:cxn modelId="{2D86C419-3FD8-4863-AA77-32B73C5B09EB}" type="presOf" srcId="{880E502A-362E-4C20-9A03-5D3CD314FFC4}" destId="{BCC4CD40-778D-4162-A9B2-753630C1AF84}" srcOrd="0" destOrd="0" presId="urn:microsoft.com/office/officeart/2005/8/layout/hierarchy1"/>
    <dgm:cxn modelId="{00C28B69-85B7-4E28-A4A3-92B1E968D5BF}" srcId="{880E502A-362E-4C20-9A03-5D3CD314FFC4}" destId="{5507EF7B-B820-47CA-A3BD-7515E5CEEACF}" srcOrd="0" destOrd="0" parTransId="{513FAE95-F9EC-44A6-9F6D-46AC85333E9D}" sibTransId="{CEE35318-74B0-4AE3-97D6-1A8D525AA347}"/>
    <dgm:cxn modelId="{D5A6F869-1B17-4FA4-A6E0-4DD18B836D84}" type="presOf" srcId="{4A56B407-42D3-4320-A6CC-28B2C7DFD13E}" destId="{ABB2D23D-7032-4F11-9B88-CDE5082E6078}" srcOrd="0" destOrd="0" presId="urn:microsoft.com/office/officeart/2005/8/layout/hierarchy1"/>
    <dgm:cxn modelId="{58B82950-1258-40D6-92E0-2E9A3F05C345}" type="presOf" srcId="{134662AD-B913-45CF-8C3D-EA957278E7C2}" destId="{B99355CA-7CCB-4241-953E-1D0A1777FBAB}" srcOrd="0" destOrd="0" presId="urn:microsoft.com/office/officeart/2005/8/layout/hierarchy1"/>
    <dgm:cxn modelId="{1568E558-1894-4B97-8A16-7F3619E40B9E}" srcId="{880E502A-362E-4C20-9A03-5D3CD314FFC4}" destId="{134662AD-B913-45CF-8C3D-EA957278E7C2}" srcOrd="1" destOrd="0" parTransId="{46289938-FB1C-4CB9-A087-C7AD01DBBA25}" sibTransId="{45B605B0-C358-4108-81F4-1A4F6378C93A}"/>
    <dgm:cxn modelId="{57AF4D98-DFD6-4FEB-9B12-73258A382368}" type="presOf" srcId="{5507EF7B-B820-47CA-A3BD-7515E5CEEACF}" destId="{E9BC6AEF-CF6F-44ED-9810-F7F7D5619C56}" srcOrd="0" destOrd="0" presId="urn:microsoft.com/office/officeart/2005/8/layout/hierarchy1"/>
    <dgm:cxn modelId="{DDC119D7-2160-4F16-A27C-080025EA4726}" srcId="{880E502A-362E-4C20-9A03-5D3CD314FFC4}" destId="{4A56B407-42D3-4320-A6CC-28B2C7DFD13E}" srcOrd="2" destOrd="0" parTransId="{724C82D6-ABFF-490A-BCE4-49464E0F62F4}" sibTransId="{93913371-B34B-49CE-9846-7AAD70A91C96}"/>
    <dgm:cxn modelId="{9F096462-126A-4B10-8AE6-CFFB3D557ABD}" type="presParOf" srcId="{BCC4CD40-778D-4162-A9B2-753630C1AF84}" destId="{FDD958AD-D196-4017-8E95-B417BE5A384A}" srcOrd="0" destOrd="0" presId="urn:microsoft.com/office/officeart/2005/8/layout/hierarchy1"/>
    <dgm:cxn modelId="{A16026A2-4DC6-4823-984B-131DE8826E84}" type="presParOf" srcId="{FDD958AD-D196-4017-8E95-B417BE5A384A}" destId="{545AE97D-61C4-4B12-863E-015711B4CE0B}" srcOrd="0" destOrd="0" presId="urn:microsoft.com/office/officeart/2005/8/layout/hierarchy1"/>
    <dgm:cxn modelId="{7E6FEA10-AD45-4C81-AB26-6CC0FF2A9A38}" type="presParOf" srcId="{545AE97D-61C4-4B12-863E-015711B4CE0B}" destId="{A3C0FF6A-7D61-416F-8B02-E3010E74A5F5}" srcOrd="0" destOrd="0" presId="urn:microsoft.com/office/officeart/2005/8/layout/hierarchy1"/>
    <dgm:cxn modelId="{123D16FB-7A7F-447D-A5DA-269B0F6805C1}" type="presParOf" srcId="{545AE97D-61C4-4B12-863E-015711B4CE0B}" destId="{E9BC6AEF-CF6F-44ED-9810-F7F7D5619C56}" srcOrd="1" destOrd="0" presId="urn:microsoft.com/office/officeart/2005/8/layout/hierarchy1"/>
    <dgm:cxn modelId="{95A54E44-75F5-42EA-883A-713735BDDB55}" type="presParOf" srcId="{FDD958AD-D196-4017-8E95-B417BE5A384A}" destId="{661A958E-C1DB-4538-9423-4FD0264A99EF}" srcOrd="1" destOrd="0" presId="urn:microsoft.com/office/officeart/2005/8/layout/hierarchy1"/>
    <dgm:cxn modelId="{C647D2ED-FBB7-4A6F-AC05-34370A4EED44}" type="presParOf" srcId="{BCC4CD40-778D-4162-A9B2-753630C1AF84}" destId="{A67F6623-EE24-46E6-9E3C-0425722F65FF}" srcOrd="1" destOrd="0" presId="urn:microsoft.com/office/officeart/2005/8/layout/hierarchy1"/>
    <dgm:cxn modelId="{874123BD-3957-4D92-8E5C-5B52115E8AFA}" type="presParOf" srcId="{A67F6623-EE24-46E6-9E3C-0425722F65FF}" destId="{78D42166-9A9A-4F78-BD17-0F98D58F47BF}" srcOrd="0" destOrd="0" presId="urn:microsoft.com/office/officeart/2005/8/layout/hierarchy1"/>
    <dgm:cxn modelId="{96784130-6C8B-404D-8BED-56FFE96D548A}" type="presParOf" srcId="{78D42166-9A9A-4F78-BD17-0F98D58F47BF}" destId="{A1AB9DEC-7D76-4321-8AA0-DE15473BCB83}" srcOrd="0" destOrd="0" presId="urn:microsoft.com/office/officeart/2005/8/layout/hierarchy1"/>
    <dgm:cxn modelId="{EB185ADF-D3CA-4442-8E73-6956E59BB7F1}" type="presParOf" srcId="{78D42166-9A9A-4F78-BD17-0F98D58F47BF}" destId="{B99355CA-7CCB-4241-953E-1D0A1777FBAB}" srcOrd="1" destOrd="0" presId="urn:microsoft.com/office/officeart/2005/8/layout/hierarchy1"/>
    <dgm:cxn modelId="{DC9ABCE4-4B49-4A6B-B47C-4CDF170788A2}" type="presParOf" srcId="{A67F6623-EE24-46E6-9E3C-0425722F65FF}" destId="{A417930A-0457-4168-9234-42C0AB0D6E7F}" srcOrd="1" destOrd="0" presId="urn:microsoft.com/office/officeart/2005/8/layout/hierarchy1"/>
    <dgm:cxn modelId="{9C533FD7-3599-431A-B9AD-E12845132AEC}" type="presParOf" srcId="{BCC4CD40-778D-4162-A9B2-753630C1AF84}" destId="{0DAC625E-A301-4B0F-B01C-8C4EBEA39FD7}" srcOrd="2" destOrd="0" presId="urn:microsoft.com/office/officeart/2005/8/layout/hierarchy1"/>
    <dgm:cxn modelId="{C503EE5A-C6C4-4CE8-B954-5110B7DE3979}" type="presParOf" srcId="{0DAC625E-A301-4B0F-B01C-8C4EBEA39FD7}" destId="{8CDE8A54-D8B5-4183-9E17-F17BF9E38D27}" srcOrd="0" destOrd="0" presId="urn:microsoft.com/office/officeart/2005/8/layout/hierarchy1"/>
    <dgm:cxn modelId="{0A9EABB5-2F76-4236-B4E1-C9E2557DBC33}" type="presParOf" srcId="{8CDE8A54-D8B5-4183-9E17-F17BF9E38D27}" destId="{083FA033-72E2-4A06-BE7F-DD092FE3871E}" srcOrd="0" destOrd="0" presId="urn:microsoft.com/office/officeart/2005/8/layout/hierarchy1"/>
    <dgm:cxn modelId="{962EE26B-5C59-4072-AAD7-30520F76AEF4}" type="presParOf" srcId="{8CDE8A54-D8B5-4183-9E17-F17BF9E38D27}" destId="{ABB2D23D-7032-4F11-9B88-CDE5082E6078}" srcOrd="1" destOrd="0" presId="urn:microsoft.com/office/officeart/2005/8/layout/hierarchy1"/>
    <dgm:cxn modelId="{C9E8FA97-3FA4-4C51-B988-C6BDC607D2EE}" type="presParOf" srcId="{0DAC625E-A301-4B0F-B01C-8C4EBEA39FD7}" destId="{8342CEF0-30E9-4A1B-B922-99F590F6523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366BAE-F8B5-46E0-9EF0-81038B900BC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2C67E235-F09E-45B9-962D-9E2749439D1F}">
      <dgm:prSet/>
      <dgm:spPr/>
      <dgm:t>
        <a:bodyPr/>
        <a:lstStyle/>
        <a:p>
          <a:r>
            <a:rPr lang="lv-LV" b="1" dirty="0"/>
            <a:t>Palīdzība, atbalsts, kopības sajūta </a:t>
          </a:r>
          <a:r>
            <a:rPr lang="lv-LV" dirty="0"/>
            <a:t>cilvēkiem un valstīm, kas nonākuši grūtībās</a:t>
          </a:r>
          <a:r>
            <a:rPr lang="lv-LV" b="1" dirty="0"/>
            <a:t> </a:t>
          </a:r>
          <a:endParaRPr lang="en-US" dirty="0"/>
        </a:p>
      </dgm:t>
    </dgm:pt>
    <dgm:pt modelId="{3F04ED25-F235-4B39-9B12-6650D7121A4B}" type="parTrans" cxnId="{E30F6CF6-29D0-4CDF-B932-84E62A2AFD69}">
      <dgm:prSet/>
      <dgm:spPr/>
      <dgm:t>
        <a:bodyPr/>
        <a:lstStyle/>
        <a:p>
          <a:endParaRPr lang="en-US"/>
        </a:p>
      </dgm:t>
    </dgm:pt>
    <dgm:pt modelId="{34E8A83D-C690-4DFB-82C7-17462FCB4B5F}" type="sibTrans" cxnId="{E30F6CF6-29D0-4CDF-B932-84E62A2AFD69}">
      <dgm:prSet/>
      <dgm:spPr/>
      <dgm:t>
        <a:bodyPr/>
        <a:lstStyle/>
        <a:p>
          <a:endParaRPr lang="en-US"/>
        </a:p>
      </dgm:t>
    </dgm:pt>
    <dgm:pt modelId="{67B59579-521A-4B38-B78C-62E2C9C3F4A9}">
      <dgm:prSet/>
      <dgm:spPr/>
      <dgm:t>
        <a:bodyPr/>
        <a:lstStyle/>
        <a:p>
          <a:r>
            <a:rPr lang="lv-LV" b="1" dirty="0"/>
            <a:t>Eiropas Savienības solidaritāte </a:t>
          </a:r>
          <a:r>
            <a:rPr lang="lv-LV" dirty="0"/>
            <a:t> - palīdzības sniegšana gan citām Eiropas Savienības dalībvalstīm, gan valstīm ārpus Eiropas Savienības</a:t>
          </a:r>
          <a:endParaRPr lang="en-US" dirty="0"/>
        </a:p>
      </dgm:t>
    </dgm:pt>
    <dgm:pt modelId="{4FCFBFAD-2646-410D-97AD-CC86D10C78DF}" type="parTrans" cxnId="{378DC90A-971B-4BB8-B536-E27A5E9D0E46}">
      <dgm:prSet/>
      <dgm:spPr/>
      <dgm:t>
        <a:bodyPr/>
        <a:lstStyle/>
        <a:p>
          <a:endParaRPr lang="en-US"/>
        </a:p>
      </dgm:t>
    </dgm:pt>
    <dgm:pt modelId="{0C7C1A99-B645-48AC-9B9B-00FF40C79107}" type="sibTrans" cxnId="{378DC90A-971B-4BB8-B536-E27A5E9D0E46}">
      <dgm:prSet/>
      <dgm:spPr/>
      <dgm:t>
        <a:bodyPr/>
        <a:lstStyle/>
        <a:p>
          <a:endParaRPr lang="en-US"/>
        </a:p>
      </dgm:t>
    </dgm:pt>
    <dgm:pt modelId="{0DDAD52B-EA13-4BFC-A2A6-D66A35DC4DA8}">
      <dgm:prSet/>
      <dgm:spPr/>
      <dgm:t>
        <a:bodyPr/>
        <a:lstStyle/>
        <a:p>
          <a:r>
            <a:rPr lang="lv-LV" b="1" dirty="0"/>
            <a:t>Piemēram, ES ieguldījums globālajā vakcīnu solidaritātē </a:t>
          </a:r>
          <a:r>
            <a:rPr lang="lv-LV" dirty="0"/>
            <a:t>– 2021. gadā COVAX bezmaksas vakcīnu piegādes saņēma Gana, Kambodža, Moldova, Indonēzija, Afganistāna un Hondurasa</a:t>
          </a:r>
          <a:endParaRPr lang="en-US" dirty="0"/>
        </a:p>
      </dgm:t>
    </dgm:pt>
    <dgm:pt modelId="{DCDE94DE-4DFA-4F8B-A1C4-1DB97866599A}" type="parTrans" cxnId="{48080A2B-35FE-4042-B52B-3FC69424A8CB}">
      <dgm:prSet/>
      <dgm:spPr/>
      <dgm:t>
        <a:bodyPr/>
        <a:lstStyle/>
        <a:p>
          <a:endParaRPr lang="en-US"/>
        </a:p>
      </dgm:t>
    </dgm:pt>
    <dgm:pt modelId="{2DD9B61C-B3CA-4467-A4C0-FACDCD85F97B}" type="sibTrans" cxnId="{48080A2B-35FE-4042-B52B-3FC69424A8CB}">
      <dgm:prSet/>
      <dgm:spPr/>
      <dgm:t>
        <a:bodyPr/>
        <a:lstStyle/>
        <a:p>
          <a:endParaRPr lang="en-US"/>
        </a:p>
      </dgm:t>
    </dgm:pt>
    <dgm:pt modelId="{F325E26E-758C-457F-A9B3-87DBF6FC3026}" type="pres">
      <dgm:prSet presAssocID="{7D366BAE-F8B5-46E0-9EF0-81038B900BC2}" presName="hierChild1" presStyleCnt="0">
        <dgm:presLayoutVars>
          <dgm:chPref val="1"/>
          <dgm:dir/>
          <dgm:animOne val="branch"/>
          <dgm:animLvl val="lvl"/>
          <dgm:resizeHandles/>
        </dgm:presLayoutVars>
      </dgm:prSet>
      <dgm:spPr/>
    </dgm:pt>
    <dgm:pt modelId="{88963E43-4192-43FE-A96B-C75A5176A861}" type="pres">
      <dgm:prSet presAssocID="{2C67E235-F09E-45B9-962D-9E2749439D1F}" presName="hierRoot1" presStyleCnt="0"/>
      <dgm:spPr/>
    </dgm:pt>
    <dgm:pt modelId="{92E540F5-9EF9-451D-B452-C1320958FD85}" type="pres">
      <dgm:prSet presAssocID="{2C67E235-F09E-45B9-962D-9E2749439D1F}" presName="composite" presStyleCnt="0"/>
      <dgm:spPr/>
    </dgm:pt>
    <dgm:pt modelId="{C075CF0B-175A-4C45-A618-DF49ED1C1CD8}" type="pres">
      <dgm:prSet presAssocID="{2C67E235-F09E-45B9-962D-9E2749439D1F}" presName="background" presStyleLbl="node0" presStyleIdx="0" presStyleCnt="3"/>
      <dgm:spPr/>
    </dgm:pt>
    <dgm:pt modelId="{EEB4CF60-7112-4D2D-B9FF-5A0BE70DA294}" type="pres">
      <dgm:prSet presAssocID="{2C67E235-F09E-45B9-962D-9E2749439D1F}" presName="text" presStyleLbl="fgAcc0" presStyleIdx="0" presStyleCnt="3" custLinFactNeighborX="976" custLinFactNeighborY="2441">
        <dgm:presLayoutVars>
          <dgm:chPref val="3"/>
        </dgm:presLayoutVars>
      </dgm:prSet>
      <dgm:spPr/>
    </dgm:pt>
    <dgm:pt modelId="{FFD49C98-58AC-4268-AAA5-0E7C6C15609D}" type="pres">
      <dgm:prSet presAssocID="{2C67E235-F09E-45B9-962D-9E2749439D1F}" presName="hierChild2" presStyleCnt="0"/>
      <dgm:spPr/>
    </dgm:pt>
    <dgm:pt modelId="{925E6AE4-10F2-45B6-A211-D1F54ED2F70F}" type="pres">
      <dgm:prSet presAssocID="{67B59579-521A-4B38-B78C-62E2C9C3F4A9}" presName="hierRoot1" presStyleCnt="0"/>
      <dgm:spPr/>
    </dgm:pt>
    <dgm:pt modelId="{64E5F8E8-1850-42E5-9991-C0B5956743A7}" type="pres">
      <dgm:prSet presAssocID="{67B59579-521A-4B38-B78C-62E2C9C3F4A9}" presName="composite" presStyleCnt="0"/>
      <dgm:spPr/>
    </dgm:pt>
    <dgm:pt modelId="{5E5D09BB-ECC6-4319-9E26-F2AF5CCCFEF0}" type="pres">
      <dgm:prSet presAssocID="{67B59579-521A-4B38-B78C-62E2C9C3F4A9}" presName="background" presStyleLbl="node0" presStyleIdx="1" presStyleCnt="3"/>
      <dgm:spPr/>
    </dgm:pt>
    <dgm:pt modelId="{A9AE8AF4-E6FF-4BB0-885D-F9257F03C5F2}" type="pres">
      <dgm:prSet presAssocID="{67B59579-521A-4B38-B78C-62E2C9C3F4A9}" presName="text" presStyleLbl="fgAcc0" presStyleIdx="1" presStyleCnt="3">
        <dgm:presLayoutVars>
          <dgm:chPref val="3"/>
        </dgm:presLayoutVars>
      </dgm:prSet>
      <dgm:spPr/>
    </dgm:pt>
    <dgm:pt modelId="{DEC38D4B-7E81-4EFB-B01C-908D1E7D6173}" type="pres">
      <dgm:prSet presAssocID="{67B59579-521A-4B38-B78C-62E2C9C3F4A9}" presName="hierChild2" presStyleCnt="0"/>
      <dgm:spPr/>
    </dgm:pt>
    <dgm:pt modelId="{F899CE37-8456-465D-AD99-E001225F7C1B}" type="pres">
      <dgm:prSet presAssocID="{0DDAD52B-EA13-4BFC-A2A6-D66A35DC4DA8}" presName="hierRoot1" presStyleCnt="0"/>
      <dgm:spPr/>
    </dgm:pt>
    <dgm:pt modelId="{89AC867B-AF23-434A-AC6F-388290FF0E61}" type="pres">
      <dgm:prSet presAssocID="{0DDAD52B-EA13-4BFC-A2A6-D66A35DC4DA8}" presName="composite" presStyleCnt="0"/>
      <dgm:spPr/>
    </dgm:pt>
    <dgm:pt modelId="{8504046B-5297-4156-8243-9B33F6474AEA}" type="pres">
      <dgm:prSet presAssocID="{0DDAD52B-EA13-4BFC-A2A6-D66A35DC4DA8}" presName="background" presStyleLbl="node0" presStyleIdx="2" presStyleCnt="3"/>
      <dgm:spPr/>
    </dgm:pt>
    <dgm:pt modelId="{575062EB-CB7B-4214-9D1C-5A21E550B477}" type="pres">
      <dgm:prSet presAssocID="{0DDAD52B-EA13-4BFC-A2A6-D66A35DC4DA8}" presName="text" presStyleLbl="fgAcc0" presStyleIdx="2" presStyleCnt="3">
        <dgm:presLayoutVars>
          <dgm:chPref val="3"/>
        </dgm:presLayoutVars>
      </dgm:prSet>
      <dgm:spPr/>
    </dgm:pt>
    <dgm:pt modelId="{034B3082-A57E-48A7-BD80-206E53B1EB7C}" type="pres">
      <dgm:prSet presAssocID="{0DDAD52B-EA13-4BFC-A2A6-D66A35DC4DA8}" presName="hierChild2" presStyleCnt="0"/>
      <dgm:spPr/>
    </dgm:pt>
  </dgm:ptLst>
  <dgm:cxnLst>
    <dgm:cxn modelId="{378DC90A-971B-4BB8-B536-E27A5E9D0E46}" srcId="{7D366BAE-F8B5-46E0-9EF0-81038B900BC2}" destId="{67B59579-521A-4B38-B78C-62E2C9C3F4A9}" srcOrd="1" destOrd="0" parTransId="{4FCFBFAD-2646-410D-97AD-CC86D10C78DF}" sibTransId="{0C7C1A99-B645-48AC-9B9B-00FF40C79107}"/>
    <dgm:cxn modelId="{48080A2B-35FE-4042-B52B-3FC69424A8CB}" srcId="{7D366BAE-F8B5-46E0-9EF0-81038B900BC2}" destId="{0DDAD52B-EA13-4BFC-A2A6-D66A35DC4DA8}" srcOrd="2" destOrd="0" parTransId="{DCDE94DE-4DFA-4F8B-A1C4-1DB97866599A}" sibTransId="{2DD9B61C-B3CA-4467-A4C0-FACDCD85F97B}"/>
    <dgm:cxn modelId="{38934634-41A8-4107-A191-B2C3C2E83F31}" type="presOf" srcId="{0DDAD52B-EA13-4BFC-A2A6-D66A35DC4DA8}" destId="{575062EB-CB7B-4214-9D1C-5A21E550B477}" srcOrd="0" destOrd="0" presId="urn:microsoft.com/office/officeart/2005/8/layout/hierarchy1"/>
    <dgm:cxn modelId="{9394B183-8E61-46AB-9730-0868682E43AD}" type="presOf" srcId="{7D366BAE-F8B5-46E0-9EF0-81038B900BC2}" destId="{F325E26E-758C-457F-A9B3-87DBF6FC3026}" srcOrd="0" destOrd="0" presId="urn:microsoft.com/office/officeart/2005/8/layout/hierarchy1"/>
    <dgm:cxn modelId="{A6DC269C-F42E-40B4-8DCF-5576EEEADB61}" type="presOf" srcId="{2C67E235-F09E-45B9-962D-9E2749439D1F}" destId="{EEB4CF60-7112-4D2D-B9FF-5A0BE70DA294}" srcOrd="0" destOrd="0" presId="urn:microsoft.com/office/officeart/2005/8/layout/hierarchy1"/>
    <dgm:cxn modelId="{5C923F9D-F102-4046-9E3F-D588EC652F4F}" type="presOf" srcId="{67B59579-521A-4B38-B78C-62E2C9C3F4A9}" destId="{A9AE8AF4-E6FF-4BB0-885D-F9257F03C5F2}" srcOrd="0" destOrd="0" presId="urn:microsoft.com/office/officeart/2005/8/layout/hierarchy1"/>
    <dgm:cxn modelId="{E30F6CF6-29D0-4CDF-B932-84E62A2AFD69}" srcId="{7D366BAE-F8B5-46E0-9EF0-81038B900BC2}" destId="{2C67E235-F09E-45B9-962D-9E2749439D1F}" srcOrd="0" destOrd="0" parTransId="{3F04ED25-F235-4B39-9B12-6650D7121A4B}" sibTransId="{34E8A83D-C690-4DFB-82C7-17462FCB4B5F}"/>
    <dgm:cxn modelId="{CF81DAA2-CE6D-43FC-ACC8-2D34A9B57298}" type="presParOf" srcId="{F325E26E-758C-457F-A9B3-87DBF6FC3026}" destId="{88963E43-4192-43FE-A96B-C75A5176A861}" srcOrd="0" destOrd="0" presId="urn:microsoft.com/office/officeart/2005/8/layout/hierarchy1"/>
    <dgm:cxn modelId="{FED62814-4D79-4AA4-9C0F-4EE6FC4C080C}" type="presParOf" srcId="{88963E43-4192-43FE-A96B-C75A5176A861}" destId="{92E540F5-9EF9-451D-B452-C1320958FD85}" srcOrd="0" destOrd="0" presId="urn:microsoft.com/office/officeart/2005/8/layout/hierarchy1"/>
    <dgm:cxn modelId="{D9D893B0-6819-426A-81EB-63527ADA8FF9}" type="presParOf" srcId="{92E540F5-9EF9-451D-B452-C1320958FD85}" destId="{C075CF0B-175A-4C45-A618-DF49ED1C1CD8}" srcOrd="0" destOrd="0" presId="urn:microsoft.com/office/officeart/2005/8/layout/hierarchy1"/>
    <dgm:cxn modelId="{B3606AB9-39EC-433F-BDAB-662147D6554A}" type="presParOf" srcId="{92E540F5-9EF9-451D-B452-C1320958FD85}" destId="{EEB4CF60-7112-4D2D-B9FF-5A0BE70DA294}" srcOrd="1" destOrd="0" presId="urn:microsoft.com/office/officeart/2005/8/layout/hierarchy1"/>
    <dgm:cxn modelId="{45A4F8BA-D6ED-4390-A33D-28DCD9E9402A}" type="presParOf" srcId="{88963E43-4192-43FE-A96B-C75A5176A861}" destId="{FFD49C98-58AC-4268-AAA5-0E7C6C15609D}" srcOrd="1" destOrd="0" presId="urn:microsoft.com/office/officeart/2005/8/layout/hierarchy1"/>
    <dgm:cxn modelId="{DBA64B86-8257-4D30-95C5-0FAB8815D287}" type="presParOf" srcId="{F325E26E-758C-457F-A9B3-87DBF6FC3026}" destId="{925E6AE4-10F2-45B6-A211-D1F54ED2F70F}" srcOrd="1" destOrd="0" presId="urn:microsoft.com/office/officeart/2005/8/layout/hierarchy1"/>
    <dgm:cxn modelId="{5437CFAC-DE41-4FF3-968C-06468F6CBE24}" type="presParOf" srcId="{925E6AE4-10F2-45B6-A211-D1F54ED2F70F}" destId="{64E5F8E8-1850-42E5-9991-C0B5956743A7}" srcOrd="0" destOrd="0" presId="urn:microsoft.com/office/officeart/2005/8/layout/hierarchy1"/>
    <dgm:cxn modelId="{970F85BB-8474-4F1C-8CA6-6410B9B97A39}" type="presParOf" srcId="{64E5F8E8-1850-42E5-9991-C0B5956743A7}" destId="{5E5D09BB-ECC6-4319-9E26-F2AF5CCCFEF0}" srcOrd="0" destOrd="0" presId="urn:microsoft.com/office/officeart/2005/8/layout/hierarchy1"/>
    <dgm:cxn modelId="{050D58AC-9C4E-4087-A1B7-8F849ED535D7}" type="presParOf" srcId="{64E5F8E8-1850-42E5-9991-C0B5956743A7}" destId="{A9AE8AF4-E6FF-4BB0-885D-F9257F03C5F2}" srcOrd="1" destOrd="0" presId="urn:microsoft.com/office/officeart/2005/8/layout/hierarchy1"/>
    <dgm:cxn modelId="{7425F800-468B-4194-8D89-FCAE34C7662A}" type="presParOf" srcId="{925E6AE4-10F2-45B6-A211-D1F54ED2F70F}" destId="{DEC38D4B-7E81-4EFB-B01C-908D1E7D6173}" srcOrd="1" destOrd="0" presId="urn:microsoft.com/office/officeart/2005/8/layout/hierarchy1"/>
    <dgm:cxn modelId="{784E0AC3-AC8D-48E7-AC9C-947ECEEED0E4}" type="presParOf" srcId="{F325E26E-758C-457F-A9B3-87DBF6FC3026}" destId="{F899CE37-8456-465D-AD99-E001225F7C1B}" srcOrd="2" destOrd="0" presId="urn:microsoft.com/office/officeart/2005/8/layout/hierarchy1"/>
    <dgm:cxn modelId="{B1A8BBE9-0AE3-48A2-8482-0A580C53AA55}" type="presParOf" srcId="{F899CE37-8456-465D-AD99-E001225F7C1B}" destId="{89AC867B-AF23-434A-AC6F-388290FF0E61}" srcOrd="0" destOrd="0" presId="urn:microsoft.com/office/officeart/2005/8/layout/hierarchy1"/>
    <dgm:cxn modelId="{6155EA15-D95C-45EF-99FF-7AC6CC7D0F16}" type="presParOf" srcId="{89AC867B-AF23-434A-AC6F-388290FF0E61}" destId="{8504046B-5297-4156-8243-9B33F6474AEA}" srcOrd="0" destOrd="0" presId="urn:microsoft.com/office/officeart/2005/8/layout/hierarchy1"/>
    <dgm:cxn modelId="{B6BB5695-4BA9-4CF6-8429-09EE25E15164}" type="presParOf" srcId="{89AC867B-AF23-434A-AC6F-388290FF0E61}" destId="{575062EB-CB7B-4214-9D1C-5A21E550B477}" srcOrd="1" destOrd="0" presId="urn:microsoft.com/office/officeart/2005/8/layout/hierarchy1"/>
    <dgm:cxn modelId="{BA669EC7-2DC0-4B2A-B2D2-F0D99282F244}" type="presParOf" srcId="{F899CE37-8456-465D-AD99-E001225F7C1B}" destId="{034B3082-A57E-48A7-BD80-206E53B1EB7C}" srcOrd="1" destOrd="0" presId="urn:microsoft.com/office/officeart/2005/8/layout/hierarchy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C0FF6A-7D61-416F-8B02-E3010E74A5F5}">
      <dsp:nvSpPr>
        <dsp:cNvPr id="0" name=""/>
        <dsp:cNvSpPr/>
      </dsp:nvSpPr>
      <dsp:spPr>
        <a:xfrm>
          <a:off x="0" y="69644"/>
          <a:ext cx="1965882" cy="12483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BC6AEF-CF6F-44ED-9810-F7F7D5619C56}">
      <dsp:nvSpPr>
        <dsp:cNvPr id="0" name=""/>
        <dsp:cNvSpPr/>
      </dsp:nvSpPr>
      <dsp:spPr>
        <a:xfrm>
          <a:off x="218431" y="277154"/>
          <a:ext cx="1965882" cy="124833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lv-LV" sz="1100" kern="1200" dirty="0"/>
            <a:t>Eiropas Savienības pamatideja: </a:t>
          </a:r>
          <a:r>
            <a:rPr lang="lv-LV" sz="1100" b="1" kern="1200" dirty="0"/>
            <a:t>miers un sadarbība</a:t>
          </a:r>
          <a:endParaRPr lang="en-US" sz="1100" kern="1200" dirty="0"/>
        </a:p>
      </dsp:txBody>
      <dsp:txXfrm>
        <a:off x="254993" y="313716"/>
        <a:ext cx="1892758" cy="1175211"/>
      </dsp:txXfrm>
    </dsp:sp>
    <dsp:sp modelId="{A1AB9DEC-7D76-4321-8AA0-DE15473BCB83}">
      <dsp:nvSpPr>
        <dsp:cNvPr id="0" name=""/>
        <dsp:cNvSpPr/>
      </dsp:nvSpPr>
      <dsp:spPr>
        <a:xfrm>
          <a:off x="2402745" y="69644"/>
          <a:ext cx="1965882" cy="12483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9355CA-7CCB-4241-953E-1D0A1777FBAB}">
      <dsp:nvSpPr>
        <dsp:cNvPr id="0" name=""/>
        <dsp:cNvSpPr/>
      </dsp:nvSpPr>
      <dsp:spPr>
        <a:xfrm>
          <a:off x="2621176" y="277154"/>
          <a:ext cx="1965882" cy="124833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lv-LV" sz="1100" kern="1200"/>
            <a:t>Eiropas Savienības solidaritātes piemērs: sadarbībā ar starptautiskajiem partneriem </a:t>
          </a:r>
          <a:r>
            <a:rPr lang="lv-LV" sz="1100" b="1" kern="1200"/>
            <a:t>vienota un organizēta politiskā, finansiālā un humanitārā palīdzība Ukrainai </a:t>
          </a:r>
          <a:endParaRPr lang="en-US" sz="1100" kern="1200"/>
        </a:p>
      </dsp:txBody>
      <dsp:txXfrm>
        <a:off x="2657738" y="313716"/>
        <a:ext cx="1892758" cy="1175211"/>
      </dsp:txXfrm>
    </dsp:sp>
    <dsp:sp modelId="{083FA033-72E2-4A06-BE7F-DD092FE3871E}">
      <dsp:nvSpPr>
        <dsp:cNvPr id="0" name=""/>
        <dsp:cNvSpPr/>
      </dsp:nvSpPr>
      <dsp:spPr>
        <a:xfrm>
          <a:off x="4805490" y="69644"/>
          <a:ext cx="1965882" cy="12483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B2D23D-7032-4F11-9B88-CDE5082E6078}">
      <dsp:nvSpPr>
        <dsp:cNvPr id="0" name=""/>
        <dsp:cNvSpPr/>
      </dsp:nvSpPr>
      <dsp:spPr>
        <a:xfrm>
          <a:off x="5023922" y="277154"/>
          <a:ext cx="1965882" cy="124833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lv-LV" sz="1100" kern="1200" dirty="0"/>
            <a:t>Eiropas Savienības </a:t>
          </a:r>
          <a:r>
            <a:rPr lang="lv-LV" sz="1100" b="1" kern="1200" dirty="0"/>
            <a:t>ekonomiskās sankcijas Krievijai</a:t>
          </a:r>
          <a:endParaRPr lang="en-US" sz="1100" kern="1200" dirty="0"/>
        </a:p>
      </dsp:txBody>
      <dsp:txXfrm>
        <a:off x="5060484" y="313716"/>
        <a:ext cx="1892758" cy="11752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75CF0B-175A-4C45-A618-DF49ED1C1CD8}">
      <dsp:nvSpPr>
        <dsp:cNvPr id="0" name=""/>
        <dsp:cNvSpPr/>
      </dsp:nvSpPr>
      <dsp:spPr>
        <a:xfrm>
          <a:off x="20050" y="122118"/>
          <a:ext cx="2054328" cy="13044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B4CF60-7112-4D2D-B9FF-5A0BE70DA294}">
      <dsp:nvSpPr>
        <dsp:cNvPr id="0" name=""/>
        <dsp:cNvSpPr/>
      </dsp:nvSpPr>
      <dsp:spPr>
        <a:xfrm>
          <a:off x="248308" y="338963"/>
          <a:ext cx="2054328" cy="13044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lv-LV" sz="1100" b="1" kern="1200" dirty="0"/>
            <a:t>Palīdzība, atbalsts, kopības sajūta </a:t>
          </a:r>
          <a:r>
            <a:rPr lang="lv-LV" sz="1100" kern="1200" dirty="0"/>
            <a:t>cilvēkiem un valstīm, kas nonākuši grūtībās</a:t>
          </a:r>
          <a:r>
            <a:rPr lang="lv-LV" sz="1100" b="1" kern="1200" dirty="0"/>
            <a:t> </a:t>
          </a:r>
          <a:endParaRPr lang="en-US" sz="1100" kern="1200" dirty="0"/>
        </a:p>
      </dsp:txBody>
      <dsp:txXfrm>
        <a:off x="286515" y="377170"/>
        <a:ext cx="1977914" cy="1228084"/>
      </dsp:txXfrm>
    </dsp:sp>
    <dsp:sp modelId="{5E5D09BB-ECC6-4319-9E26-F2AF5CCCFEF0}">
      <dsp:nvSpPr>
        <dsp:cNvPr id="0" name=""/>
        <dsp:cNvSpPr/>
      </dsp:nvSpPr>
      <dsp:spPr>
        <a:xfrm>
          <a:off x="2510845" y="90275"/>
          <a:ext cx="2054328" cy="13044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AE8AF4-E6FF-4BB0-885D-F9257F03C5F2}">
      <dsp:nvSpPr>
        <dsp:cNvPr id="0" name=""/>
        <dsp:cNvSpPr/>
      </dsp:nvSpPr>
      <dsp:spPr>
        <a:xfrm>
          <a:off x="2739104" y="307121"/>
          <a:ext cx="2054328" cy="13044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lv-LV" sz="1100" b="1" kern="1200" dirty="0"/>
            <a:t>Eiropas Savienības solidaritāte </a:t>
          </a:r>
          <a:r>
            <a:rPr lang="lv-LV" sz="1100" kern="1200" dirty="0"/>
            <a:t> - palīdzības sniegšana gan citām Eiropas Savienības dalībvalstīm, gan valstīm ārpus Eiropas Savienības</a:t>
          </a:r>
          <a:endParaRPr lang="en-US" sz="1100" kern="1200" dirty="0"/>
        </a:p>
      </dsp:txBody>
      <dsp:txXfrm>
        <a:off x="2777311" y="345328"/>
        <a:ext cx="1977914" cy="1228084"/>
      </dsp:txXfrm>
    </dsp:sp>
    <dsp:sp modelId="{8504046B-5297-4156-8243-9B33F6474AEA}">
      <dsp:nvSpPr>
        <dsp:cNvPr id="0" name=""/>
        <dsp:cNvSpPr/>
      </dsp:nvSpPr>
      <dsp:spPr>
        <a:xfrm>
          <a:off x="5021691" y="90275"/>
          <a:ext cx="2054328" cy="13044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5062EB-CB7B-4214-9D1C-5A21E550B477}">
      <dsp:nvSpPr>
        <dsp:cNvPr id="0" name=""/>
        <dsp:cNvSpPr/>
      </dsp:nvSpPr>
      <dsp:spPr>
        <a:xfrm>
          <a:off x="5249950" y="307121"/>
          <a:ext cx="2054328" cy="13044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lv-LV" sz="1100" b="1" kern="1200" dirty="0"/>
            <a:t>Piemēram, ES ieguldījums globālajā vakcīnu solidaritātē </a:t>
          </a:r>
          <a:r>
            <a:rPr lang="lv-LV" sz="1100" kern="1200" dirty="0"/>
            <a:t>– 2021. gadā COVAX bezmaksas vakcīnu piegādes saņēma Gana, Kambodža, Moldova, Indonēzija, Afganistāna un Hondurasa</a:t>
          </a:r>
          <a:endParaRPr lang="en-US" sz="1100" kern="1200" dirty="0"/>
        </a:p>
      </dsp:txBody>
      <dsp:txXfrm>
        <a:off x="5288157" y="345328"/>
        <a:ext cx="1977914" cy="122808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4943B8-CAF3-4A1F-81AA-0A8713C9819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EA99D43-BB11-4C85-9DBF-52F509F3E18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67956E5-F057-498B-80DC-5665A7E914C9}" type="datetimeFigureOut">
              <a:rPr lang="en-US" smtClean="0"/>
              <a:t>4/5/2022</a:t>
            </a:fld>
            <a:endParaRPr lang="en-US"/>
          </a:p>
        </p:txBody>
      </p:sp>
      <p:sp>
        <p:nvSpPr>
          <p:cNvPr id="4" name="Footer Placeholder 3">
            <a:extLst>
              <a:ext uri="{FF2B5EF4-FFF2-40B4-BE49-F238E27FC236}">
                <a16:creationId xmlns:a16="http://schemas.microsoft.com/office/drawing/2014/main" id="{B43CA657-392F-4DF8-AB35-9AB21D06475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5B2C11-E453-4C24-84FE-97347C8F308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B2782D9-CC4C-4D75-83E8-B2018DDD71B5}" type="slidenum">
              <a:rPr lang="en-US" smtClean="0"/>
              <a:t>‹#›</a:t>
            </a:fld>
            <a:endParaRPr lang="en-US"/>
          </a:p>
        </p:txBody>
      </p:sp>
    </p:spTree>
    <p:extLst>
      <p:ext uri="{BB962C8B-B14F-4D97-AF65-F5344CB8AC3E}">
        <p14:creationId xmlns:p14="http://schemas.microsoft.com/office/powerpoint/2010/main" val="26667921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uma vietturi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D005BC-10CD-4D82-93F3-4A7AA2226139}" type="datetimeFigureOut">
              <a:rPr lang="lv-LV" smtClean="0"/>
              <a:t>05.04.2022</a:t>
            </a:fld>
            <a:endParaRPr lang="lv-LV"/>
          </a:p>
        </p:txBody>
      </p:sp>
      <p:sp>
        <p:nvSpPr>
          <p:cNvPr id="4" name="Slaida attēla vietturi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Piezīmju vietturi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6" name="Kājenes vietturi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aida numura vietturi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3C0D85-F539-4ED9-99FC-A5091461C60A}" type="slidenum">
              <a:rPr lang="lv-LV" smtClean="0"/>
              <a:t>‹#›</a:t>
            </a:fld>
            <a:endParaRPr lang="lv-LV"/>
          </a:p>
        </p:txBody>
      </p:sp>
    </p:spTree>
    <p:extLst>
      <p:ext uri="{BB962C8B-B14F-4D97-AF65-F5344CB8AC3E}">
        <p14:creationId xmlns:p14="http://schemas.microsoft.com/office/powerpoint/2010/main" val="1324567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c.europa.eu/info/strategy/priorities-2019-2024/european-green-deal_lv"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lv.wikipedia.org/wiki/1997._gads"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europa.eu/european-union/about-eu/symbols/europe-day_lv"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v.wikipedia.org/wiki/1997._gads"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europa.eu/european-union/about-eu/symbols/europe-day_lv"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c.europa.eu/info/strategy/priorities-2019-2024/european-green-deal_lv"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a:xfrm>
            <a:off x="685800" y="1143000"/>
            <a:ext cx="5486400" cy="3086100"/>
          </a:xfrm>
        </p:spPr>
      </p:sp>
      <p:sp>
        <p:nvSpPr>
          <p:cNvPr id="3" name="Piezīmju vietturis 2"/>
          <p:cNvSpPr>
            <a:spLocks noGrp="1"/>
          </p:cNvSpPr>
          <p:nvPr>
            <p:ph type="body" idx="1"/>
          </p:nvPr>
        </p:nvSpPr>
        <p:spPr/>
        <p:txBody>
          <a:bodyPr/>
          <a:lstStyle/>
          <a:p>
            <a:r>
              <a:rPr lang="lv-LV" i="1" dirty="0"/>
              <a:t>Ierakstiet informāciju par sevi, tikšanās datumu un izglītības iestādi!</a:t>
            </a:r>
            <a:endParaRPr lang="en-US" i="1" dirty="0"/>
          </a:p>
        </p:txBody>
      </p:sp>
      <p:sp>
        <p:nvSpPr>
          <p:cNvPr id="4" name="Slaida numura vietturis 3"/>
          <p:cNvSpPr>
            <a:spLocks noGrp="1"/>
          </p:cNvSpPr>
          <p:nvPr>
            <p:ph type="sldNum" sz="quarter" idx="10"/>
          </p:nvPr>
        </p:nvSpPr>
        <p:spPr/>
        <p:txBody>
          <a:bodyPr/>
          <a:lstStyle/>
          <a:p>
            <a:fld id="{9F3C0D85-F539-4ED9-99FC-A5091461C60A}" type="slidenum">
              <a:rPr lang="lv-LV" smtClean="0"/>
              <a:t>1</a:t>
            </a:fld>
            <a:endParaRPr lang="lv-LV"/>
          </a:p>
        </p:txBody>
      </p:sp>
    </p:spTree>
    <p:extLst>
      <p:ext uri="{BB962C8B-B14F-4D97-AF65-F5344CB8AC3E}">
        <p14:creationId xmlns:p14="http://schemas.microsoft.com/office/powerpoint/2010/main" val="4237525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a:xfrm>
            <a:off x="685800" y="1143000"/>
            <a:ext cx="5486400" cy="3086100"/>
          </a:xfrm>
        </p:spPr>
      </p:sp>
      <p:sp>
        <p:nvSpPr>
          <p:cNvPr id="3" name="Piezīmju vietturi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dirty="0">
                <a:latin typeface="Verdana" panose="020B0604030504040204" pitchFamily="34" charset="0"/>
                <a:ea typeface="Verdana" panose="020B0604030504040204" pitchFamily="34" charset="0"/>
                <a:cs typeface="Verdana" panose="020B0604030504040204" pitchFamily="34" charset="0"/>
              </a:rPr>
              <a:t>Eiropas zaļā kursa stratēģijas īstenošanu paredzēts veikt septiņās politikas jomās, katrā no tām īstenojot dažādus atbalsta pasākumus un veicinot inovācijas.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sz="12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dirty="0">
                <a:solidFill>
                  <a:srgbClr val="FF0000"/>
                </a:solidFill>
                <a:latin typeface="Verdana" panose="020B0604030504040204" pitchFamily="34" charset="0"/>
                <a:ea typeface="Verdana" panose="020B0604030504040204" pitchFamily="34" charset="0"/>
                <a:cs typeface="Verdana" panose="020B0604030504040204" pitchFamily="34" charset="0"/>
              </a:rPr>
              <a:t>Piemēram, tīrās enerģijas jomā ir plānots realizēt vēja enerģijas potenciālu piejūrā,</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dirty="0">
                <a:solidFill>
                  <a:srgbClr val="FF0000"/>
                </a:solidFill>
                <a:latin typeface="Verdana" panose="020B0604030504040204" pitchFamily="34" charset="0"/>
                <a:ea typeface="Verdana" panose="020B0604030504040204" pitchFamily="34" charset="0"/>
                <a:cs typeface="Verdana" panose="020B0604030504040204" pitchFamily="34" charset="0"/>
              </a:rPr>
              <a:t>ilgtspējīgas rūpniecības jomā ir paredzēts veicināt aprites ekonomikas ieviešanu ES valstīs, </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dirty="0">
                <a:solidFill>
                  <a:srgbClr val="FF0000"/>
                </a:solidFill>
                <a:latin typeface="Verdana" panose="020B0604030504040204" pitchFamily="34" charset="0"/>
                <a:ea typeface="Verdana" panose="020B0604030504040204" pitchFamily="34" charset="0"/>
                <a:cs typeface="Verdana" panose="020B0604030504040204" pitchFamily="34" charset="0"/>
              </a:rPr>
              <a:t>ilgtspējīgas mobilitātes jomā padarīt daudz plašāk pieejamas </a:t>
            </a:r>
            <a:r>
              <a:rPr lang="lv-LV" sz="1200" dirty="0" err="1">
                <a:solidFill>
                  <a:srgbClr val="FF0000"/>
                </a:solidFill>
                <a:latin typeface="Verdana" panose="020B0604030504040204" pitchFamily="34" charset="0"/>
                <a:ea typeface="Verdana" panose="020B0604030504040204" pitchFamily="34" charset="0"/>
                <a:cs typeface="Verdana" panose="020B0604030504040204" pitchFamily="34" charset="0"/>
              </a:rPr>
              <a:t>elektroauto</a:t>
            </a:r>
            <a:r>
              <a:rPr lang="lv-LV" sz="1200" dirty="0">
                <a:solidFill>
                  <a:srgbClr val="FF0000"/>
                </a:solidFill>
                <a:latin typeface="Verdana" panose="020B0604030504040204" pitchFamily="34" charset="0"/>
                <a:ea typeface="Verdana" panose="020B0604030504040204" pitchFamily="34" charset="0"/>
                <a:cs typeface="Verdana" panose="020B0604030504040204" pitchFamily="34" charset="0"/>
              </a:rPr>
              <a:t> uzlādes iespējas.</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dirty="0">
                <a:solidFill>
                  <a:srgbClr val="FF0000"/>
                </a:solidFill>
                <a:latin typeface="Verdana" panose="020B0604030504040204" pitchFamily="34" charset="0"/>
                <a:ea typeface="Verdana" panose="020B0604030504040204" pitchFamily="34" charset="0"/>
                <a:cs typeface="Verdana" panose="020B0604030504040204" pitchFamily="34" charset="0"/>
              </a:rPr>
              <a:t>Savukārt jomā «No lauka līdz galdam» plānots ievērojami samazināt atkarību no ķīmiskajiem pesticīdiem, mēslošanas līdzekļiem un antibiotikām.</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sz="1200" dirty="0">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v-LV" i="1" baseline="0" dirty="0"/>
              <a:t>Vairāk info:</a:t>
            </a:r>
          </a:p>
          <a:p>
            <a:pPr marL="0" marR="0" lvl="0" indent="0" algn="l" defTabSz="914400" rtl="0" eaLnBrk="1" fontAlgn="auto" latinLnBrk="0" hangingPunct="1">
              <a:lnSpc>
                <a:spcPct val="100000"/>
              </a:lnSpc>
              <a:spcBef>
                <a:spcPts val="0"/>
              </a:spcBef>
              <a:spcAft>
                <a:spcPts val="0"/>
              </a:spcAft>
              <a:buClrTx/>
              <a:buSzTx/>
              <a:buFontTx/>
              <a:buNone/>
              <a:tabLst/>
              <a:defRPr/>
            </a:pPr>
            <a:r>
              <a:rPr lang="lv-LV" i="1" baseline="0" dirty="0"/>
              <a:t> </a:t>
            </a:r>
            <a:r>
              <a:rPr lang="lv-LV" sz="1200" i="1" kern="1200" baseline="0" dirty="0">
                <a:solidFill>
                  <a:schemeClr val="tx1"/>
                </a:solidFill>
                <a:latin typeface="+mn-lt"/>
                <a:ea typeface="+mn-ea"/>
                <a:cs typeface="+mn-cs"/>
                <a:hlinkClick r:id="rId3">
                  <a:extLst>
                    <a:ext uri="{A12FA001-AC4F-418D-AE19-62706E023703}">
                      <ahyp:hlinkClr xmlns:ahyp="http://schemas.microsoft.com/office/drawing/2018/hyperlinkcolor" val="tx"/>
                    </a:ext>
                  </a:extLst>
                </a:hlinkClick>
              </a:rPr>
              <a:t>https://ec.europa.eu/info/strategy/priorities-2019-2024/european-green-deal_lv</a:t>
            </a:r>
            <a:r>
              <a:rPr lang="lv-LV" sz="1200" i="1" kern="1200" baseline="0" dirty="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lv-LV" i="1" baseline="0" dirty="0"/>
          </a:p>
        </p:txBody>
      </p:sp>
      <p:sp>
        <p:nvSpPr>
          <p:cNvPr id="4" name="Slaida numura vietturis 3"/>
          <p:cNvSpPr>
            <a:spLocks noGrp="1"/>
          </p:cNvSpPr>
          <p:nvPr>
            <p:ph type="sldNum" sz="quarter" idx="10"/>
          </p:nvPr>
        </p:nvSpPr>
        <p:spPr/>
        <p:txBody>
          <a:bodyPr/>
          <a:lstStyle/>
          <a:p>
            <a:fld id="{9F3C0D85-F539-4ED9-99FC-A5091461C60A}" type="slidenum">
              <a:rPr lang="lv-LV" smtClean="0"/>
              <a:t>10</a:t>
            </a:fld>
            <a:endParaRPr lang="lv-LV"/>
          </a:p>
        </p:txBody>
      </p:sp>
    </p:spTree>
    <p:extLst>
      <p:ext uri="{BB962C8B-B14F-4D97-AF65-F5344CB8AC3E}">
        <p14:creationId xmlns:p14="http://schemas.microsoft.com/office/powerpoint/2010/main" val="12056374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Nedaudz</a:t>
            </a:r>
            <a:r>
              <a:rPr lang="en-US" dirty="0"/>
              <a:t> </a:t>
            </a:r>
            <a:r>
              <a:rPr lang="en-US" dirty="0" err="1"/>
              <a:t>atvilksim</a:t>
            </a:r>
            <a:r>
              <a:rPr lang="en-US" dirty="0"/>
              <a:t> </a:t>
            </a:r>
            <a:r>
              <a:rPr lang="en-US" dirty="0" err="1"/>
              <a:t>elpu</a:t>
            </a:r>
            <a:r>
              <a:rPr lang="lv-LV" dirty="0"/>
              <a:t>,</a:t>
            </a:r>
            <a:r>
              <a:rPr lang="en-US" dirty="0"/>
              <a:t> un </a:t>
            </a:r>
            <a:r>
              <a:rPr lang="en-US" dirty="0" err="1"/>
              <a:t>šajā</a:t>
            </a:r>
            <a:r>
              <a:rPr lang="en-US" dirty="0"/>
              <a:t> </a:t>
            </a:r>
            <a:r>
              <a:rPr lang="en-US" dirty="0" err="1"/>
              <a:t>brīdī</a:t>
            </a:r>
            <a:r>
              <a:rPr lang="en-US" dirty="0"/>
              <a:t> </a:t>
            </a:r>
            <a:r>
              <a:rPr lang="en-US" dirty="0" err="1"/>
              <a:t>gribēšu</a:t>
            </a:r>
            <a:r>
              <a:rPr lang="en-US" dirty="0"/>
              <a:t> </a:t>
            </a:r>
            <a:r>
              <a:rPr lang="en-US" dirty="0" err="1"/>
              <a:t>paskatīties</a:t>
            </a:r>
            <a:r>
              <a:rPr lang="en-US" dirty="0"/>
              <a:t>, </a:t>
            </a:r>
            <a:r>
              <a:rPr lang="en-US" dirty="0" err="1"/>
              <a:t>kā</a:t>
            </a:r>
            <a:r>
              <a:rPr lang="en-US" dirty="0"/>
              <a:t> </a:t>
            </a:r>
            <a:r>
              <a:rPr lang="en-US" dirty="0" err="1"/>
              <a:t>jūs</a:t>
            </a:r>
            <a:r>
              <a:rPr lang="en-US" dirty="0"/>
              <a:t> </a:t>
            </a:r>
            <a:r>
              <a:rPr lang="en-US" dirty="0" err="1"/>
              <a:t>vienā</a:t>
            </a:r>
            <a:r>
              <a:rPr lang="en-US" dirty="0"/>
              <a:t> </a:t>
            </a:r>
            <a:r>
              <a:rPr lang="en-US" dirty="0" err="1"/>
              <a:t>vārdā</a:t>
            </a:r>
            <a:r>
              <a:rPr lang="en-US" dirty="0"/>
              <a:t> </a:t>
            </a:r>
            <a:r>
              <a:rPr lang="en-US" dirty="0" err="1"/>
              <a:t>raksturotu</a:t>
            </a:r>
            <a:r>
              <a:rPr lang="en-US" dirty="0"/>
              <a:t> </a:t>
            </a:r>
            <a:r>
              <a:rPr lang="en-US" dirty="0" err="1"/>
              <a:t>Eiropas</a:t>
            </a:r>
            <a:r>
              <a:rPr lang="en-US" dirty="0"/>
              <a:t> </a:t>
            </a:r>
            <a:r>
              <a:rPr lang="en-US" dirty="0" err="1"/>
              <a:t>Savienību</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Dodamies</a:t>
            </a:r>
            <a:r>
              <a:rPr lang="en-US" dirty="0"/>
              <a:t> </a:t>
            </a:r>
            <a:r>
              <a:rPr lang="en-US" dirty="0" err="1"/>
              <a:t>uz</a:t>
            </a:r>
            <a:r>
              <a:rPr lang="en-US" dirty="0"/>
              <a:t> </a:t>
            </a:r>
            <a:r>
              <a:rPr lang="en-US" dirty="0" err="1"/>
              <a:t>saiti</a:t>
            </a:r>
            <a:r>
              <a:rPr lang="en-US" dirty="0"/>
              <a:t> sli.do, </a:t>
            </a:r>
            <a:r>
              <a:rPr lang="en-US" dirty="0" err="1"/>
              <a:t>ievad</a:t>
            </a:r>
            <a:r>
              <a:rPr lang="lv-LV" dirty="0"/>
              <a:t>ā</a:t>
            </a:r>
            <a:r>
              <a:rPr lang="en-US" dirty="0"/>
              <a:t>m </a:t>
            </a:r>
            <a:r>
              <a:rPr lang="en-US" dirty="0" err="1"/>
              <a:t>kodu</a:t>
            </a:r>
            <a:r>
              <a:rPr lang="en-US" dirty="0"/>
              <a:t> 632026, </a:t>
            </a:r>
            <a:r>
              <a:rPr lang="en-US" dirty="0" err="1"/>
              <a:t>kur</a:t>
            </a:r>
            <a:r>
              <a:rPr lang="en-US" dirty="0"/>
              <a:t> </a:t>
            </a:r>
            <a:r>
              <a:rPr lang="en-US" dirty="0" err="1"/>
              <a:t>redzēsiet</a:t>
            </a:r>
            <a:r>
              <a:rPr lang="en-US" dirty="0"/>
              <a:t> </a:t>
            </a:r>
            <a:r>
              <a:rPr lang="en-US" dirty="0" err="1"/>
              <a:t>jautājumu</a:t>
            </a:r>
            <a:r>
              <a:rPr lang="en-US" dirty="0"/>
              <a:t> un </a:t>
            </a:r>
            <a:r>
              <a:rPr lang="en-US" dirty="0" err="1"/>
              <a:t>atbilžu</a:t>
            </a:r>
            <a:r>
              <a:rPr lang="en-US" dirty="0"/>
              <a:t> “</a:t>
            </a:r>
            <a:r>
              <a:rPr lang="en-US" dirty="0" err="1"/>
              <a:t>lodziņu</a:t>
            </a:r>
            <a:r>
              <a:rPr lang="en-US" dirty="0"/>
              <a:t>”, </a:t>
            </a:r>
            <a:r>
              <a:rPr lang="en-US" dirty="0" err="1"/>
              <a:t>tajā</a:t>
            </a:r>
            <a:r>
              <a:rPr lang="en-US" dirty="0"/>
              <a:t> </a:t>
            </a:r>
            <a:r>
              <a:rPr lang="en-US" dirty="0" err="1"/>
              <a:t>droši</a:t>
            </a:r>
            <a:r>
              <a:rPr lang="en-US" dirty="0"/>
              <a:t> </a:t>
            </a:r>
            <a:r>
              <a:rPr lang="en-US" dirty="0" err="1"/>
              <a:t>ierakstiet</a:t>
            </a:r>
            <a:r>
              <a:rPr lang="en-US" dirty="0"/>
              <a:t> </a:t>
            </a:r>
            <a:r>
              <a:rPr lang="en-US" dirty="0" err="1"/>
              <a:t>savu</a:t>
            </a:r>
            <a:r>
              <a:rPr lang="en-US" dirty="0"/>
              <a:t> </a:t>
            </a:r>
            <a:r>
              <a:rPr lang="en-US" dirty="0" err="1"/>
              <a:t>atbildi</a:t>
            </a:r>
            <a:r>
              <a:rPr lang="en-US" dirty="0"/>
              <a:t>, tad </a:t>
            </a:r>
            <a:r>
              <a:rPr lang="en-US" dirty="0" err="1"/>
              <a:t>aplūkosim</a:t>
            </a:r>
            <a:r>
              <a:rPr lang="en-US" dirty="0"/>
              <a:t>, </a:t>
            </a:r>
            <a:r>
              <a:rPr lang="en-US" dirty="0" err="1"/>
              <a:t>kā</a:t>
            </a:r>
            <a:r>
              <a:rPr lang="en-US" dirty="0"/>
              <a:t> mums </a:t>
            </a:r>
            <a:r>
              <a:rPr lang="en-US" dirty="0" err="1"/>
              <a:t>kopā</a:t>
            </a:r>
            <a:r>
              <a:rPr lang="en-US" dirty="0"/>
              <a:t> </a:t>
            </a:r>
            <a:r>
              <a:rPr lang="en-US" dirty="0" err="1"/>
              <a:t>ir</a:t>
            </a:r>
            <a:r>
              <a:rPr lang="en-US" dirty="0"/>
              <a:t> </a:t>
            </a:r>
            <a:r>
              <a:rPr lang="en-US" dirty="0" err="1"/>
              <a:t>izdevies</a:t>
            </a:r>
            <a:r>
              <a:rPr lang="en-US" dirty="0"/>
              <a:t> </a:t>
            </a:r>
            <a:r>
              <a:rPr lang="en-US" dirty="0" err="1"/>
              <a:t>atbildēt</a:t>
            </a:r>
            <a:r>
              <a:rPr lang="en-US" dirty="0"/>
              <a:t> </a:t>
            </a:r>
            <a:r>
              <a:rPr lang="en-US" dirty="0" err="1"/>
              <a:t>uz</a:t>
            </a:r>
            <a:r>
              <a:rPr lang="en-US" dirty="0"/>
              <a:t> </a:t>
            </a:r>
            <a:r>
              <a:rPr lang="en-US" dirty="0" err="1"/>
              <a:t>šo</a:t>
            </a:r>
            <a:r>
              <a:rPr lang="en-US" dirty="0"/>
              <a:t> </a:t>
            </a:r>
            <a:r>
              <a:rPr lang="en-US" dirty="0" err="1"/>
              <a:t>jautājumu</a:t>
            </a:r>
            <a:r>
              <a:rPr lang="en-US" dirty="0"/>
              <a:t> un </a:t>
            </a:r>
            <a:r>
              <a:rPr lang="en-US" dirty="0" err="1"/>
              <a:t>kura</a:t>
            </a:r>
            <a:r>
              <a:rPr lang="en-US" dirty="0"/>
              <a:t> </a:t>
            </a:r>
            <a:r>
              <a:rPr lang="en-US" dirty="0" err="1"/>
              <a:t>ir</a:t>
            </a:r>
            <a:r>
              <a:rPr lang="en-US" dirty="0"/>
              <a:t> </a:t>
            </a:r>
            <a:r>
              <a:rPr lang="en-US" dirty="0" err="1"/>
              <a:t>tā</a:t>
            </a:r>
            <a:r>
              <a:rPr lang="en-US" dirty="0"/>
              <a:t> </a:t>
            </a:r>
            <a:r>
              <a:rPr lang="en-US" dirty="0" err="1"/>
              <a:t>lieta</a:t>
            </a:r>
            <a:r>
              <a:rPr lang="en-US" dirty="0"/>
              <a:t>, kas </a:t>
            </a:r>
            <a:r>
              <a:rPr lang="en-US" dirty="0" err="1"/>
              <a:t>raksturo</a:t>
            </a:r>
            <a:r>
              <a:rPr lang="en-US" dirty="0"/>
              <a:t> </a:t>
            </a:r>
            <a:r>
              <a:rPr lang="en-US" dirty="0" err="1"/>
              <a:t>Eiropas</a:t>
            </a:r>
            <a:r>
              <a:rPr lang="en-US" dirty="0"/>
              <a:t> </a:t>
            </a:r>
            <a:r>
              <a:rPr lang="en-US" dirty="0" err="1"/>
              <a:t>Savienību</a:t>
            </a:r>
            <a:r>
              <a:rPr lang="en-US" dirty="0"/>
              <a:t>. </a:t>
            </a:r>
            <a:endParaRPr lang="lv-LV" dirty="0"/>
          </a:p>
          <a:p>
            <a:pPr marL="0" marR="0" lvl="0" indent="0" algn="l" defTabSz="914400" rtl="0" eaLnBrk="1" fontAlgn="auto" latinLnBrk="0" hangingPunct="1">
              <a:lnSpc>
                <a:spcPct val="100000"/>
              </a:lnSpc>
              <a:spcBef>
                <a:spcPts val="0"/>
              </a:spcBef>
              <a:spcAft>
                <a:spcPts val="0"/>
              </a:spcAft>
              <a:buClrTx/>
              <a:buSzTx/>
              <a:buFontTx/>
              <a:buNone/>
              <a:tabLst/>
              <a:defRPr/>
            </a:pPr>
            <a:r>
              <a:rPr lang="lv-LV" dirty="0"/>
              <a:t>Sāku laika atskaiti!</a:t>
            </a:r>
            <a:r>
              <a:rPr lang="en-US" dirty="0"/>
              <a:t> (</a:t>
            </a:r>
            <a:r>
              <a:rPr lang="en-US" dirty="0" err="1"/>
              <a:t>Dodam</a:t>
            </a:r>
            <a:r>
              <a:rPr lang="en-US" dirty="0"/>
              <a:t> </a:t>
            </a:r>
            <a:r>
              <a:rPr lang="en-US" dirty="0" err="1"/>
              <a:t>laiku</a:t>
            </a:r>
            <a:r>
              <a:rPr lang="en-US" dirty="0"/>
              <a:t> </a:t>
            </a:r>
            <a:r>
              <a:rPr lang="en-US" dirty="0" err="1"/>
              <a:t>aptuveni</a:t>
            </a:r>
            <a:r>
              <a:rPr lang="en-US" dirty="0"/>
              <a:t> 10 </a:t>
            </a:r>
            <a:r>
              <a:rPr lang="en-US" dirty="0" err="1"/>
              <a:t>sek</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Unnn</a:t>
            </a:r>
            <a:r>
              <a:rPr lang="en-US" dirty="0"/>
              <a:t> </a:t>
            </a:r>
            <a:r>
              <a:rPr lang="en-US" dirty="0" err="1"/>
              <a:t>skat</a:t>
            </a:r>
            <a:r>
              <a:rPr lang="lv-LV" dirty="0"/>
              <a:t>ā</a:t>
            </a:r>
            <a:r>
              <a:rPr lang="en-US" dirty="0" err="1"/>
              <a:t>mies</a:t>
            </a:r>
            <a:r>
              <a:rPr lang="en-US" dirty="0"/>
              <a:t> </a:t>
            </a:r>
            <a:r>
              <a:rPr lang="en-US" dirty="0" err="1"/>
              <a:t>rezultātus</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Tad </a:t>
            </a:r>
            <a:r>
              <a:rPr lang="en-US" i="1" dirty="0" err="1"/>
              <a:t>eksperts</a:t>
            </a:r>
            <a:r>
              <a:rPr lang="en-US" i="1" dirty="0"/>
              <a:t> </a:t>
            </a:r>
            <a:r>
              <a:rPr lang="en-US" i="1" dirty="0" err="1"/>
              <a:t>kopā</a:t>
            </a:r>
            <a:r>
              <a:rPr lang="en-US" i="1" dirty="0"/>
              <a:t> </a:t>
            </a:r>
            <a:r>
              <a:rPr lang="en-US" i="1" dirty="0" err="1"/>
              <a:t>ar</a:t>
            </a:r>
            <a:r>
              <a:rPr lang="en-US" i="1" dirty="0"/>
              <a:t> </a:t>
            </a:r>
            <a:r>
              <a:rPr lang="en-US" i="1" dirty="0" err="1"/>
              <a:t>skolēniem</a:t>
            </a:r>
            <a:r>
              <a:rPr lang="en-US" i="1" dirty="0"/>
              <a:t> </a:t>
            </a:r>
            <a:r>
              <a:rPr lang="en-US" i="1" dirty="0" err="1"/>
              <a:t>diskutē</a:t>
            </a:r>
            <a:r>
              <a:rPr lang="en-US" i="1" dirty="0"/>
              <a:t> par </a:t>
            </a:r>
            <a:r>
              <a:rPr lang="en-US" i="1" dirty="0" err="1"/>
              <a:t>rezultātiem</a:t>
            </a:r>
            <a:r>
              <a:rPr lang="en-US" i="1" dirty="0"/>
              <a:t> max. 1,5 min.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Rezultātus </a:t>
            </a:r>
            <a:r>
              <a:rPr lang="en-US" i="1" dirty="0" err="1"/>
              <a:t>eksperts</a:t>
            </a:r>
            <a:r>
              <a:rPr lang="en-US" i="1" dirty="0"/>
              <a:t> var </a:t>
            </a:r>
            <a:r>
              <a:rPr lang="en-US" i="1" dirty="0" err="1"/>
              <a:t>redzēt</a:t>
            </a:r>
            <a:r>
              <a:rPr lang="en-US" i="1" dirty="0"/>
              <a:t>, </a:t>
            </a:r>
            <a:r>
              <a:rPr lang="en-US" i="1" dirty="0" err="1"/>
              <a:t>uzspiežot</a:t>
            </a:r>
            <a:r>
              <a:rPr lang="en-US" i="1" dirty="0"/>
              <a:t> </a:t>
            </a:r>
            <a:r>
              <a:rPr lang="en-US" i="1" dirty="0" err="1"/>
              <a:t>uz</a:t>
            </a:r>
            <a:r>
              <a:rPr lang="en-US" i="1" dirty="0"/>
              <a:t> </a:t>
            </a:r>
            <a:r>
              <a:rPr lang="en-US" i="1" dirty="0" err="1"/>
              <a:t>taustiņa</a:t>
            </a:r>
            <a:r>
              <a:rPr lang="en-US" i="1" dirty="0"/>
              <a:t> “All results”, bet, </a:t>
            </a:r>
            <a:r>
              <a:rPr lang="en-US" i="1" dirty="0" err="1"/>
              <a:t>atbildot</a:t>
            </a:r>
            <a:r>
              <a:rPr lang="en-US" i="1" dirty="0"/>
              <a:t> </a:t>
            </a:r>
            <a:r>
              <a:rPr lang="en-US" i="1" dirty="0" err="1"/>
              <a:t>uz</a:t>
            </a:r>
            <a:r>
              <a:rPr lang="en-US" i="1" dirty="0"/>
              <a:t> </a:t>
            </a:r>
            <a:r>
              <a:rPr lang="en-US" i="1" dirty="0" err="1"/>
              <a:t>jautājumu</a:t>
            </a:r>
            <a:r>
              <a:rPr lang="en-US" i="1" dirty="0"/>
              <a:t>, </a:t>
            </a:r>
            <a:r>
              <a:rPr lang="en-US" i="1" dirty="0" err="1"/>
              <a:t>skolēns</a:t>
            </a:r>
            <a:r>
              <a:rPr lang="en-US" i="1" dirty="0"/>
              <a:t> </a:t>
            </a:r>
            <a:r>
              <a:rPr lang="en-US" i="1" dirty="0" err="1"/>
              <a:t>arī</a:t>
            </a:r>
            <a:r>
              <a:rPr lang="en-US" i="1" dirty="0"/>
              <a:t> </a:t>
            </a:r>
            <a:r>
              <a:rPr lang="en-US" i="1" dirty="0" err="1"/>
              <a:t>uzreiz</a:t>
            </a:r>
            <a:r>
              <a:rPr lang="en-US" i="1" dirty="0"/>
              <a:t> </a:t>
            </a:r>
            <a:r>
              <a:rPr lang="en-US" i="1" dirty="0" err="1"/>
              <a:t>redzēs</a:t>
            </a:r>
            <a:r>
              <a:rPr lang="en-US" i="1" dirty="0"/>
              <a:t> </a:t>
            </a:r>
            <a:r>
              <a:rPr lang="en-US" i="1" dirty="0" err="1"/>
              <a:t>citu</a:t>
            </a:r>
            <a:r>
              <a:rPr lang="en-US" i="1" dirty="0"/>
              <a:t> </a:t>
            </a:r>
            <a:r>
              <a:rPr lang="en-US" i="1" dirty="0" err="1"/>
              <a:t>atbildes</a:t>
            </a:r>
            <a:r>
              <a:rPr lang="en-US" i="1" dirty="0"/>
              <a:t> un </a:t>
            </a:r>
            <a:r>
              <a:rPr lang="en-US" i="1" dirty="0" err="1"/>
              <a:t>varēs</a:t>
            </a:r>
            <a:r>
              <a:rPr lang="en-US" i="1" dirty="0"/>
              <a:t> </a:t>
            </a:r>
            <a:r>
              <a:rPr lang="en-US" i="1" dirty="0" err="1"/>
              <a:t>diskutēt</a:t>
            </a:r>
            <a:r>
              <a:rPr lang="en-US" i="1" dirty="0"/>
              <a:t> par to, </a:t>
            </a:r>
            <a:r>
              <a:rPr lang="en-US" i="1" dirty="0" err="1"/>
              <a:t>redzot</a:t>
            </a:r>
            <a:r>
              <a:rPr lang="en-US" i="1" dirty="0"/>
              <a:t> </a:t>
            </a:r>
            <a:r>
              <a:rPr lang="lv-LV" i="1" dirty="0"/>
              <a:t>atbildes </a:t>
            </a:r>
            <a:r>
              <a:rPr lang="en-US" i="1" dirty="0" err="1"/>
              <a:t>savā</a:t>
            </a:r>
            <a:r>
              <a:rPr lang="en-US" i="1" dirty="0"/>
              <a:t> </a:t>
            </a:r>
            <a:r>
              <a:rPr lang="en-US" i="1" dirty="0" err="1"/>
              <a:t>viedierīcē</a:t>
            </a:r>
            <a:r>
              <a:rPr lang="en-US" i="1" dirty="0"/>
              <a:t>.</a:t>
            </a:r>
            <a:endParaRPr lang="lv-LV" i="1" dirty="0"/>
          </a:p>
          <a:p>
            <a:pPr marL="0" marR="0" lvl="0" indent="0" algn="l" defTabSz="914400" rtl="0" eaLnBrk="1" fontAlgn="auto" latinLnBrk="0" hangingPunct="1">
              <a:lnSpc>
                <a:spcPct val="100000"/>
              </a:lnSpc>
              <a:spcBef>
                <a:spcPts val="0"/>
              </a:spcBef>
              <a:spcAft>
                <a:spcPts val="0"/>
              </a:spcAft>
              <a:buClrTx/>
              <a:buSzTx/>
              <a:buFontTx/>
              <a:buNone/>
              <a:tabLst/>
              <a:defRPr/>
            </a:pPr>
            <a:r>
              <a:rPr lang="lv-LV" i="1" dirty="0"/>
              <a:t>NB! Eksper</a:t>
            </a:r>
            <a:r>
              <a:rPr lang="en-US" i="1" dirty="0" err="1"/>
              <a:t>ts</a:t>
            </a:r>
            <a:r>
              <a:rPr lang="lv-LV" i="1" dirty="0"/>
              <a:t> pirms </a:t>
            </a:r>
            <a:r>
              <a:rPr lang="en-US" i="1" dirty="0" err="1"/>
              <a:t>jautājuma</a:t>
            </a:r>
            <a:r>
              <a:rPr lang="en-US" i="1" dirty="0"/>
              <a:t> </a:t>
            </a:r>
            <a:r>
              <a:rPr lang="en-US" i="1" dirty="0" err="1"/>
              <a:t>jauniešiem</a:t>
            </a:r>
            <a:r>
              <a:rPr lang="en-US" i="1" dirty="0"/>
              <a:t> </a:t>
            </a:r>
            <a:r>
              <a:rPr lang="en-US" i="1" dirty="0" err="1"/>
              <a:t>noteikti</a:t>
            </a:r>
            <a:r>
              <a:rPr lang="en-US" i="1" dirty="0"/>
              <a:t> var </a:t>
            </a:r>
            <a:r>
              <a:rPr lang="en-US" i="1" dirty="0" err="1"/>
              <a:t>nokomentēt</a:t>
            </a:r>
            <a:r>
              <a:rPr lang="en-US" i="1" dirty="0"/>
              <a:t>, kas </a:t>
            </a:r>
            <a:r>
              <a:rPr lang="en-US" i="1" dirty="0" err="1"/>
              <a:t>viņam</a:t>
            </a:r>
            <a:r>
              <a:rPr lang="en-US" i="1" dirty="0"/>
              <a:t>  </a:t>
            </a:r>
            <a:r>
              <a:rPr lang="en-US" i="1" dirty="0" err="1"/>
              <a:t>vienā</a:t>
            </a:r>
            <a:r>
              <a:rPr lang="en-US" i="1" dirty="0"/>
              <a:t> </a:t>
            </a:r>
            <a:r>
              <a:rPr lang="en-US" i="1" dirty="0" err="1"/>
              <a:t>vārdā</a:t>
            </a:r>
            <a:r>
              <a:rPr lang="en-US" i="1" dirty="0"/>
              <a:t> </a:t>
            </a:r>
            <a:r>
              <a:rPr lang="en-US" i="1" dirty="0" err="1"/>
              <a:t>raksturo</a:t>
            </a:r>
            <a:r>
              <a:rPr lang="en-US" i="1" dirty="0"/>
              <a:t> </a:t>
            </a:r>
            <a:r>
              <a:rPr lang="en-US" i="1" dirty="0" err="1"/>
              <a:t>Eiropas</a:t>
            </a:r>
            <a:r>
              <a:rPr lang="en-US" i="1" dirty="0"/>
              <a:t> </a:t>
            </a:r>
            <a:r>
              <a:rPr lang="en-US" i="1" dirty="0" err="1"/>
              <a:t>Savienību</a:t>
            </a:r>
            <a:r>
              <a:rPr lang="en-US" i="1"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err="1"/>
              <a:t>Šo</a:t>
            </a:r>
            <a:r>
              <a:rPr lang="en-US" i="1" dirty="0"/>
              <a:t> </a:t>
            </a:r>
            <a:r>
              <a:rPr lang="en-US" i="1" dirty="0" err="1"/>
              <a:t>spēli</a:t>
            </a:r>
            <a:r>
              <a:rPr lang="en-US" i="1" dirty="0"/>
              <a:t> </a:t>
            </a:r>
            <a:r>
              <a:rPr lang="en-US" i="1" dirty="0" err="1"/>
              <a:t>var</a:t>
            </a:r>
            <a:r>
              <a:rPr lang="en-US" i="1" dirty="0"/>
              <a:t> </a:t>
            </a:r>
            <a:r>
              <a:rPr lang="en-US" i="1" dirty="0" err="1"/>
              <a:t>organiz</a:t>
            </a:r>
            <a:r>
              <a:rPr lang="lv-LV" i="1" dirty="0" err="1"/>
              <a:t>ēt</a:t>
            </a:r>
            <a:r>
              <a:rPr lang="en-US" i="1" dirty="0"/>
              <a:t> </a:t>
            </a:r>
            <a:r>
              <a:rPr lang="en-US" i="1" dirty="0" err="1"/>
              <a:t>gan</a:t>
            </a:r>
            <a:r>
              <a:rPr lang="en-US" i="1" dirty="0"/>
              <a:t> </a:t>
            </a:r>
            <a:r>
              <a:rPr lang="en-US" i="1" dirty="0" err="1"/>
              <a:t>klātienē</a:t>
            </a:r>
            <a:r>
              <a:rPr lang="en-US" i="1" dirty="0"/>
              <a:t>, </a:t>
            </a:r>
            <a:r>
              <a:rPr lang="en-US" i="1" dirty="0" err="1"/>
              <a:t>gan</a:t>
            </a:r>
            <a:r>
              <a:rPr lang="en-US" i="1" dirty="0"/>
              <a:t> </a:t>
            </a:r>
            <a:r>
              <a:rPr lang="en-US" i="1" dirty="0" err="1"/>
              <a:t>tiešsai</a:t>
            </a:r>
            <a:r>
              <a:rPr lang="lv-LV" i="1" dirty="0"/>
              <a:t>s</a:t>
            </a:r>
            <a:r>
              <a:rPr lang="en-US" i="1" dirty="0" err="1"/>
              <a:t>tes</a:t>
            </a:r>
            <a:r>
              <a:rPr lang="en-US" i="1" dirty="0"/>
              <a:t> </a:t>
            </a:r>
            <a:r>
              <a:rPr lang="en-US" i="1" dirty="0" err="1"/>
              <a:t>formātā</a:t>
            </a:r>
            <a:r>
              <a:rPr lang="en-US" i="1"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err="1"/>
              <a:t>Ekspertam</a:t>
            </a:r>
            <a:r>
              <a:rPr lang="en-US" i="1" dirty="0"/>
              <a:t>: </a:t>
            </a:r>
            <a:r>
              <a:rPr lang="en-US" i="1" dirty="0" err="1"/>
              <a:t>jādodas</a:t>
            </a:r>
            <a:r>
              <a:rPr lang="en-US" i="1" dirty="0"/>
              <a:t> </a:t>
            </a:r>
            <a:r>
              <a:rPr lang="en-US" i="1" dirty="0" err="1"/>
              <a:t>uz</a:t>
            </a:r>
            <a:r>
              <a:rPr lang="en-US" i="1" dirty="0"/>
              <a:t> </a:t>
            </a:r>
            <a:r>
              <a:rPr lang="en-US" i="1" dirty="0" err="1"/>
              <a:t>saiti</a:t>
            </a:r>
            <a:r>
              <a:rPr lang="en-US" i="1" dirty="0"/>
              <a:t> sli.do, </a:t>
            </a:r>
            <a:r>
              <a:rPr lang="en-US" i="1" dirty="0" err="1"/>
              <a:t>jāiel</a:t>
            </a:r>
            <a:r>
              <a:rPr lang="lv-LV" i="1" dirty="0"/>
              <a:t>o</a:t>
            </a:r>
            <a:r>
              <a:rPr lang="en-US" i="1" dirty="0" err="1"/>
              <a:t>gojas</a:t>
            </a:r>
            <a:r>
              <a:rPr lang="en-US" i="1" dirty="0"/>
              <a:t> </a:t>
            </a:r>
            <a:r>
              <a:rPr lang="en-US" i="1" dirty="0" err="1"/>
              <a:t>tajā</a:t>
            </a:r>
            <a:r>
              <a:rPr lang="en-US" i="1" dirty="0"/>
              <a:t> – to var </a:t>
            </a:r>
            <a:r>
              <a:rPr lang="en-US" i="1" dirty="0" err="1"/>
              <a:t>izdarīt</a:t>
            </a:r>
            <a:r>
              <a:rPr lang="en-US" i="1" dirty="0"/>
              <a:t>, </a:t>
            </a:r>
            <a:r>
              <a:rPr lang="en-US" i="1" dirty="0" err="1"/>
              <a:t>ievado</a:t>
            </a:r>
            <a:r>
              <a:rPr lang="lv-LV" i="1" dirty="0"/>
              <a:t>t</a:t>
            </a:r>
            <a:r>
              <a:rPr lang="en-US" i="1" dirty="0"/>
              <a:t> </a:t>
            </a:r>
            <a:r>
              <a:rPr lang="en-US" i="1" dirty="0" err="1"/>
              <a:t>šos</a:t>
            </a:r>
            <a:r>
              <a:rPr lang="en-US" i="1" dirty="0"/>
              <a:t> </a:t>
            </a:r>
            <a:r>
              <a:rPr lang="en-US" i="1" dirty="0" err="1"/>
              <a:t>datus</a:t>
            </a:r>
            <a:r>
              <a:rPr lang="en-US" i="1" dirty="0"/>
              <a:t>:</a:t>
            </a:r>
            <a:br>
              <a:rPr lang="en-US" i="1" dirty="0"/>
            </a:br>
            <a:r>
              <a:rPr lang="en-US" b="1" i="1" dirty="0"/>
              <a:t>straume.sp@gmail.com,  parole - </a:t>
            </a:r>
            <a:r>
              <a:rPr lang="en-US" b="1" i="1" dirty="0" err="1"/>
              <a:t>backtoschool</a:t>
            </a:r>
            <a:endParaRPr lang="lv-LV" b="1" dirty="0"/>
          </a:p>
          <a:p>
            <a:r>
              <a:rPr lang="en-US" i="1" dirty="0" err="1"/>
              <a:t>Jādodas</a:t>
            </a:r>
            <a:r>
              <a:rPr lang="en-US" i="1" dirty="0"/>
              <a:t> </a:t>
            </a:r>
            <a:r>
              <a:rPr lang="en-US" i="1" dirty="0" err="1"/>
              <a:t>uz</a:t>
            </a:r>
            <a:r>
              <a:rPr lang="en-US" i="1" dirty="0"/>
              <a:t> </a:t>
            </a:r>
            <a:r>
              <a:rPr lang="en-US" i="1" dirty="0" err="1"/>
              <a:t>izveidoto</a:t>
            </a:r>
            <a:r>
              <a:rPr lang="en-US" i="1" dirty="0"/>
              <a:t> </a:t>
            </a:r>
            <a:r>
              <a:rPr lang="en-US" i="1" dirty="0" err="1"/>
              <a:t>vietni</a:t>
            </a:r>
            <a:r>
              <a:rPr lang="en-US" i="1" dirty="0"/>
              <a:t> </a:t>
            </a:r>
            <a:r>
              <a:rPr lang="lv-LV" i="1" dirty="0"/>
              <a:t>«</a:t>
            </a:r>
            <a:r>
              <a:rPr lang="en-US" i="1" dirty="0" err="1"/>
              <a:t>Atpakaļ</a:t>
            </a:r>
            <a:r>
              <a:rPr lang="en-US" i="1" dirty="0"/>
              <a:t> </a:t>
            </a:r>
            <a:r>
              <a:rPr lang="en-US" i="1" dirty="0" err="1"/>
              <a:t>uz</a:t>
            </a:r>
            <a:r>
              <a:rPr lang="en-US" i="1" dirty="0"/>
              <a:t> </a:t>
            </a:r>
            <a:r>
              <a:rPr lang="en-US" i="1" dirty="0" err="1"/>
              <a:t>skolu</a:t>
            </a:r>
            <a:r>
              <a:rPr lang="lv-LV" i="1" dirty="0"/>
              <a:t>»</a:t>
            </a:r>
            <a:r>
              <a:rPr lang="en-US" i="1" dirty="0"/>
              <a:t>, </a:t>
            </a:r>
            <a:r>
              <a:rPr lang="en-US" i="1" dirty="0" err="1"/>
              <a:t>kur</a:t>
            </a:r>
            <a:r>
              <a:rPr lang="en-US" i="1" dirty="0"/>
              <a:t> </a:t>
            </a:r>
            <a:r>
              <a:rPr lang="en-US" i="1" dirty="0" err="1"/>
              <a:t>atradīsiet</a:t>
            </a:r>
            <a:r>
              <a:rPr lang="en-US" i="1" dirty="0"/>
              <a:t> 3 </a:t>
            </a:r>
            <a:r>
              <a:rPr lang="en-US" i="1" dirty="0" err="1"/>
              <a:t>jautājumus</a:t>
            </a:r>
            <a:r>
              <a:rPr lang="en-US" i="1" dirty="0"/>
              <a:t>, </a:t>
            </a:r>
            <a:r>
              <a:rPr lang="en-US" i="1" dirty="0" err="1"/>
              <a:t>attiecīgajā</a:t>
            </a:r>
            <a:r>
              <a:rPr lang="en-US" i="1" dirty="0"/>
              <a:t> </a:t>
            </a:r>
            <a:r>
              <a:rPr lang="en-US" i="1" dirty="0" err="1"/>
              <a:t>brīdī</a:t>
            </a:r>
            <a:r>
              <a:rPr lang="en-US" i="1" dirty="0"/>
              <a:t> </a:t>
            </a:r>
            <a:r>
              <a:rPr lang="en-US" i="1" dirty="0" err="1"/>
              <a:t>jānospiež</a:t>
            </a:r>
            <a:r>
              <a:rPr lang="en-US" i="1" dirty="0"/>
              <a:t> </a:t>
            </a:r>
            <a:r>
              <a:rPr lang="en-US" i="1" dirty="0" err="1"/>
              <a:t>zaļā</a:t>
            </a:r>
            <a:r>
              <a:rPr lang="en-US" i="1" dirty="0"/>
              <a:t> </a:t>
            </a:r>
            <a:r>
              <a:rPr lang="en-US" i="1" dirty="0" err="1"/>
              <a:t>poga</a:t>
            </a:r>
            <a:r>
              <a:rPr lang="en-US" i="1" dirty="0"/>
              <a:t> “play”, </a:t>
            </a:r>
            <a:r>
              <a:rPr lang="en-US" i="1" dirty="0" err="1"/>
              <a:t>lai</a:t>
            </a:r>
            <a:r>
              <a:rPr lang="en-US" i="1" dirty="0"/>
              <a:t> </a:t>
            </a:r>
            <a:r>
              <a:rPr lang="en-US" i="1" dirty="0" err="1"/>
              <a:t>sāktu</a:t>
            </a:r>
            <a:r>
              <a:rPr lang="en-US" i="1" dirty="0"/>
              <a:t> </a:t>
            </a:r>
            <a:r>
              <a:rPr lang="lv-LV" i="1" dirty="0"/>
              <a:t>darboties ar </a:t>
            </a:r>
            <a:r>
              <a:rPr lang="en-US" i="1" dirty="0" err="1"/>
              <a:t>konkrēto</a:t>
            </a:r>
            <a:r>
              <a:rPr lang="en-US" i="1" dirty="0"/>
              <a:t> </a:t>
            </a:r>
            <a:r>
              <a:rPr lang="en-US" i="1" dirty="0" err="1"/>
              <a:t>jautājumu</a:t>
            </a:r>
            <a:r>
              <a:rPr lang="en-US" i="1" dirty="0"/>
              <a:t> un </a:t>
            </a:r>
            <a:r>
              <a:rPr lang="en-US" i="1" dirty="0" err="1"/>
              <a:t>skolēni</a:t>
            </a:r>
            <a:r>
              <a:rPr lang="en-US" i="1" dirty="0"/>
              <a:t> </a:t>
            </a:r>
            <a:r>
              <a:rPr lang="en-US" i="1" dirty="0" err="1"/>
              <a:t>uz</a:t>
            </a:r>
            <a:r>
              <a:rPr lang="en-US" i="1" dirty="0"/>
              <a:t> to </a:t>
            </a:r>
            <a:r>
              <a:rPr lang="en-US" i="1" dirty="0" err="1"/>
              <a:t>varētu</a:t>
            </a:r>
            <a:r>
              <a:rPr lang="en-US" i="1" dirty="0"/>
              <a:t> </a:t>
            </a:r>
            <a:r>
              <a:rPr lang="en-US" i="1" dirty="0" err="1"/>
              <a:t>atbildēt</a:t>
            </a:r>
            <a:r>
              <a:rPr lang="en-US" i="1" dirty="0"/>
              <a:t>. Kad </a:t>
            </a:r>
            <a:r>
              <a:rPr lang="en-US" i="1" dirty="0" err="1"/>
              <a:t>skolēni</a:t>
            </a:r>
            <a:r>
              <a:rPr lang="en-US" i="1" dirty="0"/>
              <a:t> </a:t>
            </a:r>
            <a:r>
              <a:rPr lang="en-US" i="1" dirty="0" err="1"/>
              <a:t>atbildējuši</a:t>
            </a:r>
            <a:r>
              <a:rPr lang="en-US" i="1" dirty="0"/>
              <a:t>, </a:t>
            </a:r>
            <a:r>
              <a:rPr lang="lv-LV" i="1" dirty="0"/>
              <a:t>jānoklikšķina</a:t>
            </a:r>
            <a:r>
              <a:rPr lang="en-US" i="1" dirty="0"/>
              <a:t> </a:t>
            </a:r>
            <a:r>
              <a:rPr lang="en-US" i="1" dirty="0" err="1"/>
              <a:t>uz</a:t>
            </a:r>
            <a:r>
              <a:rPr lang="en-US" i="1" dirty="0"/>
              <a:t> </a:t>
            </a:r>
            <a:r>
              <a:rPr lang="en-US" i="1" dirty="0" err="1"/>
              <a:t>blakus</a:t>
            </a:r>
            <a:r>
              <a:rPr lang="en-US" i="1" dirty="0"/>
              <a:t> </a:t>
            </a:r>
            <a:r>
              <a:rPr lang="en-US" i="1" dirty="0" err="1"/>
              <a:t>esošā</a:t>
            </a:r>
            <a:r>
              <a:rPr lang="en-US" i="1" dirty="0"/>
              <a:t> </a:t>
            </a:r>
            <a:r>
              <a:rPr lang="en-US" i="1" dirty="0" err="1"/>
              <a:t>rezultātu</a:t>
            </a:r>
            <a:r>
              <a:rPr lang="en-US" i="1" dirty="0"/>
              <a:t> “</a:t>
            </a:r>
            <a:r>
              <a:rPr lang="en-US" i="1" dirty="0" err="1"/>
              <a:t>lodziņa</a:t>
            </a:r>
            <a:r>
              <a:rPr lang="en-US" i="1" dirty="0"/>
              <a:t>”, </a:t>
            </a:r>
            <a:r>
              <a:rPr lang="en-US" i="1" dirty="0" err="1"/>
              <a:t>lai</a:t>
            </a:r>
            <a:r>
              <a:rPr lang="en-US" i="1" dirty="0"/>
              <a:t> </a:t>
            </a:r>
            <a:r>
              <a:rPr lang="en-US" i="1" dirty="0" err="1"/>
              <a:t>tos</a:t>
            </a:r>
            <a:r>
              <a:rPr lang="en-US" i="1" dirty="0"/>
              <a:t> </a:t>
            </a:r>
            <a:r>
              <a:rPr lang="en-US" i="1" dirty="0" err="1"/>
              <a:t>varētu</a:t>
            </a:r>
            <a:r>
              <a:rPr lang="en-US" i="1" dirty="0"/>
              <a:t> </a:t>
            </a:r>
            <a:r>
              <a:rPr lang="en-US" i="1" dirty="0" err="1"/>
              <a:t>parādīt</a:t>
            </a:r>
            <a:r>
              <a:rPr lang="en-US" i="1" dirty="0"/>
              <a:t> </a:t>
            </a:r>
            <a:r>
              <a:rPr lang="en-US" i="1" dirty="0" err="1"/>
              <a:t>arī</a:t>
            </a:r>
            <a:r>
              <a:rPr lang="en-US" i="1" dirty="0"/>
              <a:t> </a:t>
            </a:r>
            <a:r>
              <a:rPr lang="en-US" i="1" dirty="0" err="1"/>
              <a:t>skolēniem</a:t>
            </a:r>
            <a:r>
              <a:rPr lang="en-US" i="1" dirty="0"/>
              <a:t> </a:t>
            </a:r>
            <a:r>
              <a:rPr lang="en-US" i="1" dirty="0" err="1"/>
              <a:t>vai</a:t>
            </a:r>
            <a:r>
              <a:rPr lang="en-US" i="1" dirty="0"/>
              <a:t> </a:t>
            </a:r>
            <a:r>
              <a:rPr lang="en-US" i="1" dirty="0" err="1"/>
              <a:t>izdiskutēt</a:t>
            </a:r>
            <a:r>
              <a:rPr lang="en-US" i="1" dirty="0"/>
              <a:t> to</a:t>
            </a:r>
            <a:r>
              <a:rPr lang="lv-LV" i="1" dirty="0"/>
              <a:t>s</a:t>
            </a:r>
            <a:r>
              <a:rPr lang="en-US" i="1" dirty="0"/>
              <a:t> </a:t>
            </a:r>
            <a:r>
              <a:rPr lang="en-US" i="1" dirty="0" err="1"/>
              <a:t>ar</a:t>
            </a:r>
            <a:r>
              <a:rPr lang="en-US" i="1" dirty="0"/>
              <a:t> </a:t>
            </a:r>
            <a:r>
              <a:rPr lang="en-US" i="1" dirty="0" err="1"/>
              <a:t>viņiem</a:t>
            </a:r>
            <a:r>
              <a:rPr lang="en-US" i="1" dirty="0"/>
              <a:t>. </a:t>
            </a:r>
            <a:endParaRPr lang="lv-LV" i="1" dirty="0"/>
          </a:p>
        </p:txBody>
      </p:sp>
      <p:sp>
        <p:nvSpPr>
          <p:cNvPr id="4" name="Slide Number Placeholder 3"/>
          <p:cNvSpPr>
            <a:spLocks noGrp="1"/>
          </p:cNvSpPr>
          <p:nvPr>
            <p:ph type="sldNum" sz="quarter" idx="5"/>
          </p:nvPr>
        </p:nvSpPr>
        <p:spPr/>
        <p:txBody>
          <a:bodyPr/>
          <a:lstStyle/>
          <a:p>
            <a:fld id="{9F3C0D85-F539-4ED9-99FC-A5091461C60A}" type="slidenum">
              <a:rPr lang="lv-LV" smtClean="0"/>
              <a:t>11</a:t>
            </a:fld>
            <a:endParaRPr lang="lv-LV"/>
          </a:p>
        </p:txBody>
      </p:sp>
    </p:spTree>
    <p:extLst>
      <p:ext uri="{BB962C8B-B14F-4D97-AF65-F5344CB8AC3E}">
        <p14:creationId xmlns:p14="http://schemas.microsoft.com/office/powerpoint/2010/main" val="1531933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a:xfrm>
            <a:off x="685800" y="1143000"/>
            <a:ext cx="5486400" cy="3086100"/>
          </a:xfrm>
        </p:spPr>
      </p:sp>
      <p:sp>
        <p:nvSpPr>
          <p:cNvPr id="3" name="Piezīmju vietturi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baseline="0" dirty="0"/>
              <a:t>Pēdējā gada laikā esam izbaudījuši to, cik liela ietekme uz mūsu ikdienu ir digitālajai videi. </a:t>
            </a:r>
          </a:p>
          <a:p>
            <a:pPr marL="0" marR="0" lvl="0" indent="0" algn="l" defTabSz="914400" rtl="0" eaLnBrk="1" fontAlgn="auto" latinLnBrk="0" hangingPunct="1">
              <a:lnSpc>
                <a:spcPct val="100000"/>
              </a:lnSpc>
              <a:spcBef>
                <a:spcPts val="0"/>
              </a:spcBef>
              <a:spcAft>
                <a:spcPts val="0"/>
              </a:spcAft>
              <a:buClrTx/>
              <a:buSzTx/>
              <a:buFontTx/>
              <a:buNone/>
              <a:tabLst/>
              <a:defRPr/>
            </a:pPr>
            <a:r>
              <a:rPr lang="lv-LV" baseline="0" dirty="0"/>
              <a:t>Lai atbalstītu dalībvalstis, Eiropas Savienībā laiks līdz </a:t>
            </a:r>
            <a:r>
              <a:rPr lang="lv-LV" sz="1200" dirty="0">
                <a:latin typeface="Verdana" panose="020B0604030504040204" pitchFamily="34" charset="0"/>
                <a:ea typeface="Verdana" panose="020B0604030504040204" pitchFamily="34" charset="0"/>
                <a:cs typeface="Verdana" panose="020B0604030504040204" pitchFamily="34" charset="0"/>
              </a:rPr>
              <a:t>2030. gadam ir pasludināts par Digitālo desmitgadi, nosakot četrus galvenos digitālās vides uzlabojumu virzienus.</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dirty="0">
                <a:latin typeface="Verdana" panose="020B0604030504040204" pitchFamily="34" charset="0"/>
                <a:ea typeface="Verdana" panose="020B0604030504040204" pitchFamily="34" charset="0"/>
                <a:cs typeface="Verdana" panose="020B0604030504040204" pitchFamily="34" charset="0"/>
              </a:rPr>
              <a:t>To attīstīšana, piemēram, uzlabos interneta pieejamību ikvienam iedzīvotājām un veicinās </a:t>
            </a:r>
            <a:r>
              <a:rPr lang="lv-LV" sz="1200" dirty="0" err="1">
                <a:latin typeface="Verdana" panose="020B0604030504040204" pitchFamily="34" charset="0"/>
                <a:ea typeface="Verdana" panose="020B0604030504040204" pitchFamily="34" charset="0"/>
                <a:cs typeface="Verdana" panose="020B0604030504040204" pitchFamily="34" charset="0"/>
              </a:rPr>
              <a:t>jaunuzņēmumu</a:t>
            </a:r>
            <a:r>
              <a:rPr lang="lv-LV" sz="1200" dirty="0">
                <a:latin typeface="Verdana" panose="020B0604030504040204" pitchFamily="34" charset="0"/>
                <a:ea typeface="Verdana" panose="020B0604030504040204" pitchFamily="34" charset="0"/>
                <a:cs typeface="Verdana" panose="020B0604030504040204" pitchFamily="34" charset="0"/>
              </a:rPr>
              <a:t> inovācijas.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lv-LV" baseline="0" dirty="0"/>
              <a:t>Eiropas Savienības iestādes un valstis arī līdz šim ir aktīvi sadarbojušās ērtāku digitālo iespēju veidošanā iedzīvotājiem. Daži no piemēriem:</a:t>
            </a:r>
          </a:p>
          <a:p>
            <a:pPr marL="0" marR="0" indent="0" algn="l" defTabSz="914400" rtl="0" eaLnBrk="1" fontAlgn="auto" latinLnBrk="0" hangingPunct="1">
              <a:lnSpc>
                <a:spcPct val="100000"/>
              </a:lnSpc>
              <a:spcBef>
                <a:spcPts val="0"/>
              </a:spcBef>
              <a:spcAft>
                <a:spcPts val="0"/>
              </a:spcAft>
              <a:buClrTx/>
              <a:buSzTx/>
              <a:buFontTx/>
              <a:buNone/>
              <a:tabLst/>
              <a:defRPr/>
            </a:pPr>
            <a:r>
              <a:rPr lang="lv-LV" baseline="0" dirty="0"/>
              <a:t>Ģeogrāfiskās bloķēšanas samazināšana – kopš 2018. gada tiek stingrāk uzraudzīts, lai netiktu pieļauti ģeogrāfiskas izcelsmes ierobežojumi, kas traucē iedzīvotāju iepirkšanos tiešsaistē un pārrobežu tirdzniecību digitālajā vienotajā tirgū;</a:t>
            </a:r>
          </a:p>
          <a:p>
            <a:pPr marL="0" marR="0" indent="0" algn="l" defTabSz="914400" rtl="0" eaLnBrk="1" fontAlgn="auto" latinLnBrk="0" hangingPunct="1">
              <a:lnSpc>
                <a:spcPct val="100000"/>
              </a:lnSpc>
              <a:spcBef>
                <a:spcPts val="0"/>
              </a:spcBef>
              <a:spcAft>
                <a:spcPts val="0"/>
              </a:spcAft>
              <a:buClrTx/>
              <a:buSzTx/>
              <a:buFontTx/>
              <a:buNone/>
              <a:tabLst/>
              <a:defRPr/>
            </a:pPr>
            <a:r>
              <a:rPr lang="lv-LV" baseline="0" dirty="0"/>
              <a:t>Lielo IT uzņēmumu varas ierobežošana – ES iestādes un dalībvalstis šobrīd izstrādā kopīgu regulējumu (Digitālo pakalpojumu aktu), lai ierobežotu tādu lielo IT uzņēmumu varu kā </a:t>
            </a:r>
            <a:r>
              <a:rPr lang="lv-LV" baseline="0" dirty="0" err="1"/>
              <a:t>Facebook</a:t>
            </a:r>
            <a:r>
              <a:rPr lang="lv-LV" baseline="0" dirty="0"/>
              <a:t> un Google. </a:t>
            </a:r>
          </a:p>
          <a:p>
            <a:pPr marL="0" marR="0" indent="0" algn="l" defTabSz="914400" rtl="0" eaLnBrk="1" fontAlgn="auto" latinLnBrk="0" hangingPunct="1">
              <a:lnSpc>
                <a:spcPct val="100000"/>
              </a:lnSpc>
              <a:spcBef>
                <a:spcPts val="0"/>
              </a:spcBef>
              <a:spcAft>
                <a:spcPts val="0"/>
              </a:spcAft>
              <a:buClrTx/>
              <a:buSzTx/>
              <a:buFontTx/>
              <a:buNone/>
              <a:tabLst/>
              <a:defRPr/>
            </a:pPr>
            <a:endParaRPr lang="lv-LV"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lv-LV" baseline="0" dirty="0"/>
          </a:p>
          <a:p>
            <a:r>
              <a:rPr lang="lv-LV" i="1" baseline="0" dirty="0"/>
              <a:t>Vairāk info:</a:t>
            </a:r>
          </a:p>
          <a:p>
            <a:r>
              <a:rPr lang="lv-LV" i="1" dirty="0"/>
              <a:t>https://digital-strategy.ec.europa.eu/ne</a:t>
            </a:r>
          </a:p>
          <a:p>
            <a:r>
              <a:rPr lang="lv-LV" i="1" dirty="0"/>
              <a:t>https://ec.europa.eu/info/strategy/priorities-2019-2024/europe-fit-digital-age/europes-digital-decade-digital-targets-2030_lv</a:t>
            </a:r>
          </a:p>
          <a:p>
            <a:r>
              <a:rPr lang="lv-LV" i="1" dirty="0"/>
              <a:t>https://ec.europa.eu/digital-single-market/en/geo-blocking</a:t>
            </a:r>
          </a:p>
          <a:p>
            <a:r>
              <a:rPr lang="lv-LV" i="1" dirty="0"/>
              <a:t>https://ec.europa.eu/info/strategy/priorities-2019-2024/europe-fit-digital-age/digital-services-act-ensuring-safe-and-accountable-online-environment_lv </a:t>
            </a:r>
          </a:p>
          <a:p>
            <a:r>
              <a:rPr lang="lv-LV" i="1" dirty="0"/>
              <a:t>https://ec.europa.eu/commission/presscorner/detail/lv/FS_21_1208 </a:t>
            </a:r>
          </a:p>
          <a:p>
            <a:endParaRPr lang="lv-LV" dirty="0"/>
          </a:p>
        </p:txBody>
      </p:sp>
      <p:sp>
        <p:nvSpPr>
          <p:cNvPr id="4" name="Slaida numura vietturis 3"/>
          <p:cNvSpPr>
            <a:spLocks noGrp="1"/>
          </p:cNvSpPr>
          <p:nvPr>
            <p:ph type="sldNum" sz="quarter" idx="10"/>
          </p:nvPr>
        </p:nvSpPr>
        <p:spPr/>
        <p:txBody>
          <a:bodyPr/>
          <a:lstStyle/>
          <a:p>
            <a:fld id="{9F3C0D85-F539-4ED9-99FC-A5091461C60A}" type="slidenum">
              <a:rPr lang="lv-LV" smtClean="0"/>
              <a:t>12</a:t>
            </a:fld>
            <a:endParaRPr lang="lv-LV"/>
          </a:p>
        </p:txBody>
      </p:sp>
    </p:spTree>
    <p:extLst>
      <p:ext uri="{BB962C8B-B14F-4D97-AF65-F5344CB8AC3E}">
        <p14:creationId xmlns:p14="http://schemas.microsoft.com/office/powerpoint/2010/main" val="4054031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a:xfrm>
            <a:off x="685800" y="1143000"/>
            <a:ext cx="5486400" cy="3086100"/>
          </a:xfrm>
        </p:spPr>
      </p:sp>
      <p:sp>
        <p:nvSpPr>
          <p:cNvPr id="3" name="Piezīmju vietturi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baseline="0" dirty="0"/>
              <a:t>Pēdējos gados pastiprināta uzmanība Latvijā un arī Eiropas Savienībā tiek pievērsta dezinformācijai un viltus ziņām. </a:t>
            </a:r>
          </a:p>
          <a:p>
            <a:pPr marL="0" marR="0" indent="0" algn="l" defTabSz="914400" rtl="0" eaLnBrk="1" fontAlgn="auto" latinLnBrk="0" hangingPunct="1">
              <a:lnSpc>
                <a:spcPct val="100000"/>
              </a:lnSpc>
              <a:spcBef>
                <a:spcPts val="0"/>
              </a:spcBef>
              <a:spcAft>
                <a:spcPts val="0"/>
              </a:spcAft>
              <a:buClrTx/>
              <a:buSzTx/>
              <a:buFontTx/>
              <a:buNone/>
              <a:tabLst/>
              <a:defRPr/>
            </a:pPr>
            <a:r>
              <a:rPr lang="lv-LV" baseline="0" dirty="0"/>
              <a:t>Pašlaik aktuālākie ir Covid-19 krīzes temati, piemēram, ar Krieviju saistīti resursi izplata informāciju pret vakcinēšanos un ES lietotajām vakcīnām, vienlaikus slavinot Krievijas radīto vakcīnu.    </a:t>
            </a:r>
          </a:p>
          <a:p>
            <a:pPr marL="0" marR="0" indent="0" algn="l" defTabSz="914400" rtl="0" eaLnBrk="1" fontAlgn="auto" latinLnBrk="0" hangingPunct="1">
              <a:lnSpc>
                <a:spcPct val="100000"/>
              </a:lnSpc>
              <a:spcBef>
                <a:spcPts val="0"/>
              </a:spcBef>
              <a:spcAft>
                <a:spcPts val="0"/>
              </a:spcAft>
              <a:buClrTx/>
              <a:buSzTx/>
              <a:buFontTx/>
              <a:buNone/>
              <a:tabLst/>
              <a:defRPr/>
            </a:pPr>
            <a:r>
              <a:rPr lang="lv-LV" baseline="0" dirty="0"/>
              <a:t>Būtiski ir spēt šādas ziņas atpazīt un neļaut </a:t>
            </a:r>
            <a:r>
              <a:rPr lang="lv-LV" sz="1200" dirty="0">
                <a:latin typeface="Verdana" panose="020B0604030504040204" pitchFamily="34" charset="0"/>
                <a:ea typeface="Verdana" panose="020B0604030504040204" pitchFamily="34" charset="0"/>
                <a:cs typeface="Verdana" panose="020B0604030504040204" pitchFamily="34" charset="0"/>
              </a:rPr>
              <a:t>nepatiesai un sagrozītai informācijai veidot mūsu izpratni par apkārt notiekošo.</a:t>
            </a:r>
          </a:p>
          <a:p>
            <a:pPr marL="0" marR="0" lvl="0" indent="0" algn="l" defTabSz="914400" rtl="0" eaLnBrk="1" fontAlgn="auto" latinLnBrk="0" hangingPunct="1">
              <a:lnSpc>
                <a:spcPct val="100000"/>
              </a:lnSpc>
              <a:spcBef>
                <a:spcPts val="0"/>
              </a:spcBef>
              <a:spcAft>
                <a:spcPts val="0"/>
              </a:spcAft>
              <a:buClrTx/>
              <a:buSzTx/>
              <a:buFontTx/>
              <a:buNone/>
              <a:tabLst/>
              <a:defRPr/>
            </a:pPr>
            <a:r>
              <a:rPr lang="lv-LV" baseline="0" dirty="0"/>
              <a:t>Eiropas Savienībā dezinformācijas apkarošanai ir izveidoti sadarbības projekti un ar ES finansējumu tiek veidoti arī nevalstisko organizāciju projekti – kā jau pēc nosaukuma nojaušat, </a:t>
            </a:r>
            <a:r>
              <a:rPr lang="lv-LV" sz="1200" dirty="0">
                <a:latin typeface="Verdana" panose="020B0604030504040204" pitchFamily="34" charset="0"/>
                <a:ea typeface="Verdana" panose="020B0604030504040204" pitchFamily="34" charset="0"/>
                <a:cs typeface="Verdana" panose="020B0604030504040204" pitchFamily="34" charset="0"/>
              </a:rPr>
              <a:t>YouthMythBusters </a:t>
            </a:r>
            <a:r>
              <a:rPr lang="lv-LV" baseline="0" dirty="0"/>
              <a:t>ir jauniešu pašu veidots projekts.</a:t>
            </a:r>
          </a:p>
          <a:p>
            <a:pPr marL="0" marR="0" indent="0" algn="l" defTabSz="914400" rtl="0" eaLnBrk="1" fontAlgn="auto" latinLnBrk="0" hangingPunct="1">
              <a:lnSpc>
                <a:spcPct val="100000"/>
              </a:lnSpc>
              <a:spcBef>
                <a:spcPts val="0"/>
              </a:spcBef>
              <a:spcAft>
                <a:spcPts val="0"/>
              </a:spcAft>
              <a:buClrTx/>
              <a:buSzTx/>
              <a:buFontTx/>
              <a:buNone/>
              <a:tabLst/>
              <a:defRPr/>
            </a:pPr>
            <a:r>
              <a:rPr lang="lv-LV" baseline="0" dirty="0"/>
              <a:t>Lai nebūtu tikai jāpaļaujas uz faktu pārbaudītājiem, ir vērts arī pašiem apgūt </a:t>
            </a:r>
            <a:r>
              <a:rPr lang="lv-LV" baseline="0" dirty="0" err="1"/>
              <a:t>medijpratību</a:t>
            </a:r>
            <a:r>
              <a:rPr lang="lv-LV" baseline="0" dirty="0"/>
              <a:t> un kritisko domāšanu, piemēram, šos vienkāršos padomus, kas redzami attēlā.</a:t>
            </a:r>
          </a:p>
          <a:p>
            <a:pPr marL="0" marR="0" indent="0" algn="l" defTabSz="914400" rtl="0" eaLnBrk="1" fontAlgn="auto" latinLnBrk="0" hangingPunct="1">
              <a:lnSpc>
                <a:spcPct val="100000"/>
              </a:lnSpc>
              <a:spcBef>
                <a:spcPts val="0"/>
              </a:spcBef>
              <a:spcAft>
                <a:spcPts val="0"/>
              </a:spcAft>
              <a:buClrTx/>
              <a:buSzTx/>
              <a:buFontTx/>
              <a:buNone/>
              <a:tabLst/>
              <a:defRPr/>
            </a:pPr>
            <a:endParaRPr lang="lv-LV" baseline="0" dirty="0"/>
          </a:p>
          <a:p>
            <a:r>
              <a:rPr lang="lv-LV" i="1" baseline="0" dirty="0"/>
              <a:t>Vairāk info:</a:t>
            </a:r>
          </a:p>
          <a:p>
            <a:pPr marL="0" marR="0" lvl="0" indent="0" algn="l" defTabSz="914400" rtl="0" eaLnBrk="1" fontAlgn="auto" latinLnBrk="0" hangingPunct="1">
              <a:lnSpc>
                <a:spcPct val="100000"/>
              </a:lnSpc>
              <a:spcBef>
                <a:spcPts val="0"/>
              </a:spcBef>
              <a:spcAft>
                <a:spcPts val="0"/>
              </a:spcAft>
              <a:buClrTx/>
              <a:buSzTx/>
              <a:buFontTx/>
              <a:buNone/>
              <a:tabLst/>
              <a:defRPr/>
            </a:pPr>
            <a:r>
              <a:rPr lang="lv-LV" i="1" dirty="0"/>
              <a:t>https://europa.eu/learning-corner/spot-and-fight-disinformation_lv</a:t>
            </a:r>
          </a:p>
          <a:p>
            <a:r>
              <a:rPr lang="lv-LV" i="1" dirty="0"/>
              <a:t>https://yourlogicalfallacyis.com/lv</a:t>
            </a:r>
          </a:p>
          <a:p>
            <a:r>
              <a:rPr lang="lv-LV" i="1" dirty="0"/>
              <a:t>https://euvsdisinfo.eu/</a:t>
            </a:r>
          </a:p>
          <a:p>
            <a:r>
              <a:rPr lang="lv-LV" i="1" dirty="0"/>
              <a:t>https://www.km.gov.lv/lv/medijpratiba</a:t>
            </a:r>
          </a:p>
        </p:txBody>
      </p:sp>
      <p:sp>
        <p:nvSpPr>
          <p:cNvPr id="4" name="Slaida numura vietturis 3"/>
          <p:cNvSpPr>
            <a:spLocks noGrp="1"/>
          </p:cNvSpPr>
          <p:nvPr>
            <p:ph type="sldNum" sz="quarter" idx="10"/>
          </p:nvPr>
        </p:nvSpPr>
        <p:spPr/>
        <p:txBody>
          <a:bodyPr/>
          <a:lstStyle/>
          <a:p>
            <a:fld id="{9F3C0D85-F539-4ED9-99FC-A5091461C60A}" type="slidenum">
              <a:rPr lang="lv-LV" smtClean="0"/>
              <a:t>13</a:t>
            </a:fld>
            <a:endParaRPr lang="lv-LV"/>
          </a:p>
        </p:txBody>
      </p:sp>
    </p:spTree>
    <p:extLst>
      <p:ext uri="{BB962C8B-B14F-4D97-AF65-F5344CB8AC3E}">
        <p14:creationId xmlns:p14="http://schemas.microsoft.com/office/powerpoint/2010/main" val="1758555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a:xfrm>
            <a:off x="685800" y="1143000"/>
            <a:ext cx="5486400" cy="3086100"/>
          </a:xfrm>
        </p:spPr>
      </p:sp>
      <p:sp>
        <p:nvSpPr>
          <p:cNvPr id="3" name="Piezīmju vietturi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baseline="0" dirty="0"/>
              <a:t>Kopējai Eiropas Savienības iestāžu un valstu sadarbībai ir liela ietekme mūsu nākotnes veidošanā. Tomēr arī ikviena cilvēka un jauniešu līdzdalība var būt būtiska vietējās kopienas un valsts attīstībai.  </a:t>
            </a:r>
          </a:p>
          <a:p>
            <a:pPr marL="0" marR="0" indent="0" algn="l" defTabSz="914400" rtl="0" eaLnBrk="1" fontAlgn="auto" latinLnBrk="0" hangingPunct="1">
              <a:lnSpc>
                <a:spcPct val="100000"/>
              </a:lnSpc>
              <a:spcBef>
                <a:spcPts val="0"/>
              </a:spcBef>
              <a:spcAft>
                <a:spcPts val="0"/>
              </a:spcAft>
              <a:buClrTx/>
              <a:buSzTx/>
              <a:buFontTx/>
              <a:buNone/>
              <a:tabLst/>
              <a:defRPr/>
            </a:pPr>
            <a:r>
              <a:rPr lang="lv-LV" baseline="0" dirty="0"/>
              <a:t>Viens no ērtākajiem līdzdalības veidiem ir dalība jauniešu organizācijās, kurām Latvijā ir ļoti plašs interešu tematu piedāvājums. </a:t>
            </a:r>
          </a:p>
          <a:p>
            <a:pPr marL="0" marR="0" indent="0" algn="l" defTabSz="914400" rtl="0" eaLnBrk="1" fontAlgn="auto" latinLnBrk="0" hangingPunct="1">
              <a:lnSpc>
                <a:spcPct val="100000"/>
              </a:lnSpc>
              <a:spcBef>
                <a:spcPts val="0"/>
              </a:spcBef>
              <a:spcAft>
                <a:spcPts val="0"/>
              </a:spcAft>
              <a:buClrTx/>
              <a:buSzTx/>
              <a:buFontTx/>
              <a:buNone/>
              <a:tabLst/>
              <a:defRPr/>
            </a:pPr>
            <a:r>
              <a:rPr lang="lv-LV" baseline="0" dirty="0"/>
              <a:t>Var arī iesaistīties skolas pašpārvaldes darbā vai jauniešu domē – šāda iespēja pastāv lielā daļā Latvijas pilsētu. </a:t>
            </a:r>
          </a:p>
          <a:p>
            <a:pPr marL="0" marR="0" lvl="0" indent="0" algn="l" defTabSz="914400" rtl="0" eaLnBrk="1" fontAlgn="auto" latinLnBrk="0" hangingPunct="1">
              <a:lnSpc>
                <a:spcPct val="100000"/>
              </a:lnSpc>
              <a:spcBef>
                <a:spcPts val="0"/>
              </a:spcBef>
              <a:spcAft>
                <a:spcPts val="0"/>
              </a:spcAft>
              <a:buClrTx/>
              <a:buSzTx/>
              <a:buFontTx/>
              <a:buNone/>
              <a:tabLst/>
              <a:defRPr/>
            </a:pPr>
            <a:r>
              <a:rPr lang="lv-LV" b="0" baseline="0" dirty="0"/>
              <a:t>Tomēr dalība vēlēšanās ir visvienkāršākais veids, kā ietekmēt savas pašvaldības, valsts vai Eiropas Savienības nākotni.</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dirty="0">
                <a:latin typeface="Verdana" panose="020B0604030504040204" pitchFamily="34" charset="0"/>
                <a:ea typeface="Verdana" panose="020B0604030504040204" pitchFamily="34" charset="0"/>
                <a:cs typeface="Verdana" panose="020B0604030504040204" pitchFamily="34" charset="0"/>
              </a:rPr>
              <a:t>Īpaši vērts balsot ir tieši jauniešiem, jo jums visilgāk būs jāsadzīvo ar ievēlēto politiķu paveikto (vai nepaveikto).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lv-LV" i="1" baseline="0" dirty="0"/>
              <a:t>INTERAKTIVITĀTES IETEIKUMS: pirms i</a:t>
            </a:r>
            <a:r>
              <a:rPr lang="lv-LV" i="1" dirty="0"/>
              <a:t>nformācijas bloka par vēlēšanām jauniešus var lūgt pacelt roku (izmantojot tikšanās platformas rokas pacelšanas funkciju), parādot, kuri no viņiem ir iesaistīti jauniešu organizācijā, skolas pašpārvaldē vai jauniešu domē. Ja ir pacelta kaut viena roka, uz šiem jauniešiem var norādīt kā tiem, ar kuriem citi jaunieši var konsultēties par šādas līdzdalības iespējām. Ja atļauj tikšanās laika plānojums, vairākiem jauniešiem var arī lūgt īsi pastāstīt, ko tieši viņi dara. Ja skolas laikā arī iesaistījāties jauniešu organizācijās vai pašpārvaldes darbā – pastāstiet jauniešiem par savu pieredzi!  </a:t>
            </a:r>
            <a:endParaRPr lang="lv-LV" b="0" i="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lv-LV" baseline="0" dirty="0"/>
          </a:p>
          <a:p>
            <a:r>
              <a:rPr lang="lv-LV" i="1" baseline="0" dirty="0"/>
              <a:t>Vairāk info:</a:t>
            </a:r>
          </a:p>
          <a:p>
            <a:r>
              <a:rPr lang="lv-LV" sz="1200" b="0" i="1" u="none" strike="noStrike" kern="1200" baseline="0" dirty="0">
                <a:solidFill>
                  <a:schemeClr val="tx1"/>
                </a:solidFill>
                <a:latin typeface="+mn-lt"/>
                <a:ea typeface="+mn-ea"/>
                <a:cs typeface="+mn-cs"/>
              </a:rPr>
              <a:t>https://www.izm.gov.lv/lv/jaunatnes-politika </a:t>
            </a:r>
          </a:p>
          <a:p>
            <a:r>
              <a:rPr lang="lv-LV" sz="1200" b="0" i="1" u="none" strike="noStrike" kern="1200" baseline="0" dirty="0">
                <a:solidFill>
                  <a:schemeClr val="tx1"/>
                </a:solidFill>
                <a:latin typeface="+mn-lt"/>
                <a:ea typeface="+mn-ea"/>
                <a:cs typeface="+mn-cs"/>
              </a:rPr>
              <a:t>https://www.izm.gov.lv/lv/jaunatnes-organizacijas </a:t>
            </a:r>
          </a:p>
        </p:txBody>
      </p:sp>
      <p:sp>
        <p:nvSpPr>
          <p:cNvPr id="4" name="Slaida numura vietturis 3"/>
          <p:cNvSpPr>
            <a:spLocks noGrp="1"/>
          </p:cNvSpPr>
          <p:nvPr>
            <p:ph type="sldNum" sz="quarter" idx="10"/>
          </p:nvPr>
        </p:nvSpPr>
        <p:spPr/>
        <p:txBody>
          <a:bodyPr/>
          <a:lstStyle/>
          <a:p>
            <a:fld id="{9F3C0D85-F539-4ED9-99FC-A5091461C60A}" type="slidenum">
              <a:rPr lang="lv-LV" smtClean="0"/>
              <a:t>14</a:t>
            </a:fld>
            <a:endParaRPr lang="lv-LV"/>
          </a:p>
        </p:txBody>
      </p:sp>
    </p:spTree>
    <p:extLst>
      <p:ext uri="{BB962C8B-B14F-4D97-AF65-F5344CB8AC3E}">
        <p14:creationId xmlns:p14="http://schemas.microsoft.com/office/powerpoint/2010/main" val="5967197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Esam</a:t>
            </a:r>
            <a:r>
              <a:rPr lang="en-US" dirty="0"/>
              <a:t> </a:t>
            </a:r>
            <a:r>
              <a:rPr lang="en-US" dirty="0" err="1"/>
              <a:t>gana</a:t>
            </a:r>
            <a:r>
              <a:rPr lang="en-US" dirty="0"/>
              <a:t> </a:t>
            </a:r>
            <a:r>
              <a:rPr lang="en-US" dirty="0" err="1"/>
              <a:t>daudz</a:t>
            </a:r>
            <a:r>
              <a:rPr lang="en-US" dirty="0"/>
              <a:t> </a:t>
            </a:r>
            <a:r>
              <a:rPr lang="en-US" dirty="0" err="1"/>
              <a:t>klausījušies</a:t>
            </a:r>
            <a:r>
              <a:rPr lang="en-US" dirty="0"/>
              <a:t>, </a:t>
            </a:r>
            <a:r>
              <a:rPr lang="en-US" dirty="0" err="1"/>
              <a:t>varbūt</a:t>
            </a:r>
            <a:r>
              <a:rPr lang="en-US" dirty="0"/>
              <a:t> </a:t>
            </a:r>
            <a:r>
              <a:rPr lang="en-US" dirty="0" err="1"/>
              <a:t>ir</a:t>
            </a:r>
            <a:r>
              <a:rPr lang="en-US" dirty="0"/>
              <a:t> </a:t>
            </a:r>
            <a:r>
              <a:rPr lang="en-US" dirty="0" err="1"/>
              <a:t>pienācis</a:t>
            </a:r>
            <a:r>
              <a:rPr lang="en-US" dirty="0"/>
              <a:t> </a:t>
            </a:r>
            <a:r>
              <a:rPr lang="en-US" dirty="0" err="1"/>
              <a:t>laiks</a:t>
            </a:r>
            <a:r>
              <a:rPr lang="en-US" dirty="0"/>
              <a:t> </a:t>
            </a:r>
            <a:r>
              <a:rPr lang="en-US" dirty="0" err="1"/>
              <a:t>nedaudz</a:t>
            </a:r>
            <a:r>
              <a:rPr lang="en-US" dirty="0"/>
              <a:t> </a:t>
            </a:r>
            <a:r>
              <a:rPr lang="en-US" dirty="0" err="1"/>
              <a:t>izkustēties</a:t>
            </a:r>
            <a:r>
              <a:rPr lang="en-US" dirty="0"/>
              <a:t>. Es </a:t>
            </a:r>
            <a:r>
              <a:rPr lang="en-US" dirty="0" err="1"/>
              <a:t>jums</a:t>
            </a:r>
            <a:r>
              <a:rPr lang="en-US" dirty="0"/>
              <a:t> </a:t>
            </a:r>
            <a:r>
              <a:rPr lang="en-US" dirty="0" err="1"/>
              <a:t>nolasīšu</a:t>
            </a:r>
            <a:r>
              <a:rPr lang="lv-LV" dirty="0"/>
              <a:t> priekšmeta īpašības, un, tās atpazīstot</a:t>
            </a:r>
            <a:r>
              <a:rPr lang="en-US" dirty="0"/>
              <a:t>,</a:t>
            </a:r>
            <a:r>
              <a:rPr lang="lv-LV" dirty="0"/>
              <a:t> ir jāatnes un jāparāda pareizā atbilde</a:t>
            </a:r>
            <a:r>
              <a:rPr lang="en-US" dirty="0"/>
              <a:t> </a:t>
            </a:r>
            <a:r>
              <a:rPr lang="lv-LV" i="1" dirty="0"/>
              <a:t>(it kā mīkla, bet tāda salīdzinoši viegla, lai katrs sajūt varēšanu)</a:t>
            </a:r>
            <a:r>
              <a:rPr lang="en-US" i="1" dirty="0"/>
              <a:t>.</a:t>
            </a:r>
            <a:endParaRPr lang="lv-LV" i="1" dirty="0"/>
          </a:p>
          <a:p>
            <a:r>
              <a:rPr lang="en-US" b="1" dirty="0" err="1"/>
              <a:t>Pirmais</a:t>
            </a:r>
            <a:r>
              <a:rPr lang="en-US" b="1" dirty="0"/>
              <a:t> </a:t>
            </a:r>
            <a:r>
              <a:rPr lang="en-US" b="1" dirty="0" err="1"/>
              <a:t>tātad</a:t>
            </a:r>
            <a:r>
              <a:rPr lang="en-US" b="1" dirty="0"/>
              <a:t>: </a:t>
            </a:r>
            <a:r>
              <a:rPr lang="lv-LV" dirty="0"/>
              <a:t>vērtīga informācija, </a:t>
            </a:r>
            <a:r>
              <a:rPr lang="en-US" dirty="0"/>
              <a:t>ko</a:t>
            </a:r>
            <a:r>
              <a:rPr lang="lv-LV" dirty="0"/>
              <a:t> iekšpusē tur plāns, bet ārpusē  biezs papīrs (grāmata)</a:t>
            </a:r>
          </a:p>
          <a:p>
            <a:r>
              <a:rPr lang="en-US" b="1" dirty="0" err="1"/>
              <a:t>Otrā</a:t>
            </a:r>
            <a:r>
              <a:rPr lang="en-US" b="1" dirty="0"/>
              <a:t> </a:t>
            </a:r>
            <a:r>
              <a:rPr lang="en-US" b="1" dirty="0" err="1"/>
              <a:t>mīkla</a:t>
            </a:r>
            <a:r>
              <a:rPr lang="en-US" b="1" dirty="0"/>
              <a:t>: </a:t>
            </a:r>
            <a:r>
              <a:rPr lang="lv-LV" dirty="0"/>
              <a:t>Kokā tīts grafīts, kas atspoguļo tavas zināšanas (zīmulis) </a:t>
            </a:r>
          </a:p>
          <a:p>
            <a:r>
              <a:rPr lang="en-US" b="1" dirty="0" err="1"/>
              <a:t>Trešā</a:t>
            </a:r>
            <a:r>
              <a:rPr lang="en-US" b="1" dirty="0"/>
              <a:t> </a:t>
            </a:r>
            <a:r>
              <a:rPr lang="en-US" b="1" dirty="0" err="1"/>
              <a:t>mīkla</a:t>
            </a:r>
            <a:r>
              <a:rPr lang="en-US" dirty="0"/>
              <a:t>: </a:t>
            </a:r>
            <a:r>
              <a:rPr lang="lv-LV" dirty="0"/>
              <a:t>Grafīts kažokā ( zīmulis)</a:t>
            </a:r>
          </a:p>
          <a:p>
            <a:r>
              <a:rPr lang="en-US" b="1" dirty="0" err="1"/>
              <a:t>Ceturtā</a:t>
            </a:r>
            <a:r>
              <a:rPr lang="en-US" b="1" dirty="0"/>
              <a:t> </a:t>
            </a:r>
            <a:r>
              <a:rPr lang="en-US" b="1" dirty="0" err="1"/>
              <a:t>mīkla</a:t>
            </a:r>
            <a:r>
              <a:rPr lang="en-US" dirty="0"/>
              <a:t>:</a:t>
            </a:r>
            <a:r>
              <a:rPr lang="lv-LV" dirty="0"/>
              <a:t> Tas rāda to, kas nestāv uz vietas un neskatās atpakaļ (pulkstenis) </a:t>
            </a:r>
            <a:endParaRPr lang="en-US" dirty="0"/>
          </a:p>
          <a:p>
            <a:endParaRPr lang="en-US" dirty="0"/>
          </a:p>
          <a:p>
            <a:r>
              <a:rPr lang="en-US" i="1" dirty="0" err="1"/>
              <a:t>Arī</a:t>
            </a:r>
            <a:r>
              <a:rPr lang="en-US" i="1" dirty="0"/>
              <a:t> </a:t>
            </a:r>
            <a:r>
              <a:rPr lang="en-US" i="1" dirty="0" err="1"/>
              <a:t>šo</a:t>
            </a:r>
            <a:r>
              <a:rPr lang="en-US" i="1" dirty="0"/>
              <a:t> </a:t>
            </a:r>
            <a:r>
              <a:rPr lang="en-US" i="1" dirty="0" err="1"/>
              <a:t>aktivitāti</a:t>
            </a:r>
            <a:r>
              <a:rPr lang="en-US" i="1" dirty="0"/>
              <a:t> var </a:t>
            </a:r>
            <a:r>
              <a:rPr lang="en-US" i="1" dirty="0" err="1"/>
              <a:t>organizēt</a:t>
            </a:r>
            <a:r>
              <a:rPr lang="en-US" i="1" dirty="0"/>
              <a:t> </a:t>
            </a:r>
            <a:r>
              <a:rPr lang="en-US" i="1" dirty="0" err="1"/>
              <a:t>gan</a:t>
            </a:r>
            <a:r>
              <a:rPr lang="en-US" i="1" dirty="0"/>
              <a:t> </a:t>
            </a:r>
            <a:r>
              <a:rPr lang="en-US" i="1" dirty="0" err="1"/>
              <a:t>klātienē</a:t>
            </a:r>
            <a:r>
              <a:rPr lang="en-US" i="1" dirty="0"/>
              <a:t>, </a:t>
            </a:r>
            <a:r>
              <a:rPr lang="en-US" i="1" dirty="0" err="1"/>
              <a:t>gan</a:t>
            </a:r>
            <a:r>
              <a:rPr lang="en-US" i="1" dirty="0"/>
              <a:t> </a:t>
            </a:r>
            <a:r>
              <a:rPr lang="en-US" i="1" dirty="0" err="1"/>
              <a:t>tiešsaistē</a:t>
            </a:r>
            <a:r>
              <a:rPr lang="en-US" i="1" dirty="0"/>
              <a:t>. </a:t>
            </a:r>
            <a:r>
              <a:rPr lang="en-US" i="1" dirty="0" err="1"/>
              <a:t>Klātienē</a:t>
            </a:r>
            <a:r>
              <a:rPr lang="en-US" i="1" dirty="0"/>
              <a:t> pat </a:t>
            </a:r>
            <a:r>
              <a:rPr lang="en-US" i="1" dirty="0" err="1"/>
              <a:t>varētu</a:t>
            </a:r>
            <a:r>
              <a:rPr lang="en-US" i="1" dirty="0"/>
              <a:t> </a:t>
            </a:r>
            <a:r>
              <a:rPr lang="en-US" i="1" dirty="0" err="1"/>
              <a:t>būt</a:t>
            </a:r>
            <a:r>
              <a:rPr lang="en-US" i="1" dirty="0"/>
              <a:t> </a:t>
            </a:r>
            <a:r>
              <a:rPr lang="en-US" i="1" dirty="0" err="1"/>
              <a:t>vēl</a:t>
            </a:r>
            <a:r>
              <a:rPr lang="en-US" i="1" dirty="0"/>
              <a:t> </a:t>
            </a:r>
            <a:r>
              <a:rPr lang="en-US" i="1" dirty="0" err="1"/>
              <a:t>sarežģītāk</a:t>
            </a:r>
            <a:r>
              <a:rPr lang="en-US" i="1" dirty="0"/>
              <a:t> un </a:t>
            </a:r>
            <a:r>
              <a:rPr lang="en-US" i="1" dirty="0" err="1"/>
              <a:t>radošāk</a:t>
            </a:r>
            <a:r>
              <a:rPr lang="en-US" i="1" dirty="0"/>
              <a:t> </a:t>
            </a:r>
            <a:r>
              <a:rPr lang="en-US" i="1" dirty="0" err="1"/>
              <a:t>priekš</a:t>
            </a:r>
            <a:r>
              <a:rPr lang="en-US" i="1" dirty="0"/>
              <a:t> </a:t>
            </a:r>
            <a:r>
              <a:rPr lang="en-US" i="1" dirty="0" err="1"/>
              <a:t>jauniešiem</a:t>
            </a:r>
            <a:r>
              <a:rPr lang="en-US" i="1" dirty="0"/>
              <a:t>. Var </a:t>
            </a:r>
            <a:r>
              <a:rPr lang="en-US" i="1" dirty="0" err="1"/>
              <a:t>aicināt</a:t>
            </a:r>
            <a:r>
              <a:rPr lang="en-US" i="1" dirty="0"/>
              <a:t> </a:t>
            </a:r>
            <a:r>
              <a:rPr lang="en-US" i="1" dirty="0" err="1"/>
              <a:t>bildes</a:t>
            </a:r>
            <a:r>
              <a:rPr lang="en-US" i="1" dirty="0"/>
              <a:t> </a:t>
            </a:r>
            <a:r>
              <a:rPr lang="en-US" i="1" dirty="0" err="1"/>
              <a:t>ar</a:t>
            </a:r>
            <a:r>
              <a:rPr lang="en-US" i="1" dirty="0"/>
              <a:t> </a:t>
            </a:r>
            <a:r>
              <a:rPr lang="en-US" i="1" dirty="0" err="1"/>
              <a:t>pareizo</a:t>
            </a:r>
            <a:r>
              <a:rPr lang="en-US" i="1" dirty="0"/>
              <a:t> </a:t>
            </a:r>
            <a:r>
              <a:rPr lang="en-US" i="1" dirty="0" err="1"/>
              <a:t>atbildi</a:t>
            </a:r>
            <a:r>
              <a:rPr lang="en-US" i="1" dirty="0"/>
              <a:t> </a:t>
            </a:r>
            <a:r>
              <a:rPr lang="en-US" i="1" dirty="0" err="1"/>
              <a:t>arī</a:t>
            </a:r>
            <a:r>
              <a:rPr lang="en-US" i="1" dirty="0"/>
              <a:t> </a:t>
            </a:r>
            <a:r>
              <a:rPr lang="en-US" i="1" dirty="0" err="1"/>
              <a:t>rādīt</a:t>
            </a:r>
            <a:r>
              <a:rPr lang="en-US" i="1" dirty="0"/>
              <a:t> </a:t>
            </a:r>
            <a:r>
              <a:rPr lang="en-US" i="1" dirty="0" err="1"/>
              <a:t>telefonā</a:t>
            </a:r>
            <a:r>
              <a:rPr lang="en-US" i="1" dirty="0"/>
              <a:t>. </a:t>
            </a:r>
            <a:endParaRPr lang="lv-LV" i="1" dirty="0"/>
          </a:p>
          <a:p>
            <a:endParaRPr lang="lv-LV" b="1" dirty="0"/>
          </a:p>
        </p:txBody>
      </p:sp>
      <p:sp>
        <p:nvSpPr>
          <p:cNvPr id="4" name="Slide Number Placeholder 3"/>
          <p:cNvSpPr>
            <a:spLocks noGrp="1"/>
          </p:cNvSpPr>
          <p:nvPr>
            <p:ph type="sldNum" sz="quarter" idx="5"/>
          </p:nvPr>
        </p:nvSpPr>
        <p:spPr/>
        <p:txBody>
          <a:bodyPr/>
          <a:lstStyle/>
          <a:p>
            <a:fld id="{9F3C0D85-F539-4ED9-99FC-A5091461C60A}" type="slidenum">
              <a:rPr lang="lv-LV" smtClean="0"/>
              <a:t>15</a:t>
            </a:fld>
            <a:endParaRPr lang="lv-LV"/>
          </a:p>
        </p:txBody>
      </p:sp>
    </p:spTree>
    <p:extLst>
      <p:ext uri="{BB962C8B-B14F-4D97-AF65-F5344CB8AC3E}">
        <p14:creationId xmlns:p14="http://schemas.microsoft.com/office/powerpoint/2010/main" val="5162619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Iepriekš</a:t>
            </a:r>
            <a:r>
              <a:rPr lang="en-US" dirty="0"/>
              <a:t> </a:t>
            </a:r>
            <a:r>
              <a:rPr lang="en-US" dirty="0" err="1"/>
              <a:t>runājām</a:t>
            </a:r>
            <a:r>
              <a:rPr lang="en-US" dirty="0"/>
              <a:t> </a:t>
            </a:r>
            <a:r>
              <a:rPr lang="en-US" dirty="0" err="1"/>
              <a:t>arī</a:t>
            </a:r>
            <a:r>
              <a:rPr lang="en-US" dirty="0"/>
              <a:t> par </a:t>
            </a:r>
            <a:r>
              <a:rPr lang="en-US" dirty="0" err="1"/>
              <a:t>tēmu</a:t>
            </a:r>
            <a:r>
              <a:rPr lang="en-US" dirty="0"/>
              <a:t> </a:t>
            </a:r>
            <a:r>
              <a:rPr lang="en-US" dirty="0" err="1"/>
              <a:t>Eiropas</a:t>
            </a:r>
            <a:r>
              <a:rPr lang="en-US" dirty="0"/>
              <a:t> </a:t>
            </a:r>
            <a:r>
              <a:rPr lang="en-US" dirty="0" err="1"/>
              <a:t>Jaunatnes</a:t>
            </a:r>
            <a:r>
              <a:rPr lang="en-US" dirty="0"/>
              <a:t> gads, </a:t>
            </a:r>
            <a:r>
              <a:rPr lang="en-US" dirty="0" err="1"/>
              <a:t>tagad</a:t>
            </a:r>
            <a:r>
              <a:rPr lang="en-US" dirty="0"/>
              <a:t> </a:t>
            </a:r>
            <a:r>
              <a:rPr lang="en-US" dirty="0" err="1"/>
              <a:t>vēlētos</a:t>
            </a:r>
            <a:r>
              <a:rPr lang="en-US" dirty="0"/>
              <a:t> </a:t>
            </a:r>
            <a:r>
              <a:rPr lang="en-US" dirty="0" err="1"/>
              <a:t>jums</a:t>
            </a:r>
            <a:r>
              <a:rPr lang="en-US" dirty="0"/>
              <a:t> </a:t>
            </a:r>
            <a:r>
              <a:rPr lang="en-US" dirty="0" err="1"/>
              <a:t>uzdot</a:t>
            </a:r>
            <a:r>
              <a:rPr lang="en-US" dirty="0"/>
              <a:t> </a:t>
            </a:r>
            <a:r>
              <a:rPr lang="en-US" dirty="0" err="1"/>
              <a:t>jautājumu</a:t>
            </a:r>
            <a:r>
              <a:rPr lang="en-US" dirty="0"/>
              <a:t> – ko Tu </a:t>
            </a:r>
            <a:r>
              <a:rPr lang="en-US" dirty="0" err="1"/>
              <a:t>sagaidi</a:t>
            </a:r>
            <a:r>
              <a:rPr lang="en-US" dirty="0"/>
              <a:t> no </a:t>
            </a:r>
            <a:r>
              <a:rPr lang="en-US" dirty="0" err="1"/>
              <a:t>šī</a:t>
            </a:r>
            <a:r>
              <a:rPr lang="en-US" dirty="0"/>
              <a:t> </a:t>
            </a:r>
            <a:r>
              <a:rPr lang="en-US" dirty="0" err="1"/>
              <a:t>gada</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Dodamies</a:t>
            </a:r>
            <a:r>
              <a:rPr lang="en-US" dirty="0"/>
              <a:t> </a:t>
            </a:r>
            <a:r>
              <a:rPr lang="en-US" dirty="0" err="1"/>
              <a:t>uz</a:t>
            </a:r>
            <a:r>
              <a:rPr lang="en-US" dirty="0"/>
              <a:t> </a:t>
            </a:r>
            <a:r>
              <a:rPr lang="en-US" dirty="0" err="1"/>
              <a:t>saiti</a:t>
            </a:r>
            <a:r>
              <a:rPr lang="en-US" dirty="0"/>
              <a:t> sli.do, </a:t>
            </a:r>
            <a:r>
              <a:rPr lang="en-US" dirty="0" err="1"/>
              <a:t>ievad</a:t>
            </a:r>
            <a:r>
              <a:rPr lang="lv-LV" dirty="0"/>
              <a:t>ā</a:t>
            </a:r>
            <a:r>
              <a:rPr lang="en-US" dirty="0"/>
              <a:t>m </a:t>
            </a:r>
            <a:r>
              <a:rPr lang="en-US" dirty="0" err="1"/>
              <a:t>kodu</a:t>
            </a:r>
            <a:r>
              <a:rPr lang="en-US" dirty="0"/>
              <a:t> 632026, </a:t>
            </a:r>
            <a:r>
              <a:rPr lang="en-US" dirty="0" err="1"/>
              <a:t>kur</a:t>
            </a:r>
            <a:r>
              <a:rPr lang="en-US" dirty="0"/>
              <a:t> </a:t>
            </a:r>
            <a:r>
              <a:rPr lang="en-US" dirty="0" err="1"/>
              <a:t>redzēsiet</a:t>
            </a:r>
            <a:r>
              <a:rPr lang="en-US" dirty="0"/>
              <a:t> </a:t>
            </a:r>
            <a:r>
              <a:rPr lang="en-US" dirty="0" err="1"/>
              <a:t>jautājumu</a:t>
            </a:r>
            <a:r>
              <a:rPr lang="en-US" dirty="0"/>
              <a:t> un </a:t>
            </a:r>
            <a:r>
              <a:rPr lang="en-US" dirty="0" err="1"/>
              <a:t>atbilžu</a:t>
            </a:r>
            <a:r>
              <a:rPr lang="en-US" dirty="0"/>
              <a:t> “</a:t>
            </a:r>
            <a:r>
              <a:rPr lang="en-US" dirty="0" err="1"/>
              <a:t>lodziņu</a:t>
            </a:r>
            <a:r>
              <a:rPr lang="en-US" dirty="0"/>
              <a:t>”, </a:t>
            </a:r>
            <a:r>
              <a:rPr lang="en-US" dirty="0" err="1"/>
              <a:t>tajā</a:t>
            </a:r>
            <a:r>
              <a:rPr lang="en-US" dirty="0"/>
              <a:t> </a:t>
            </a:r>
            <a:r>
              <a:rPr lang="en-US" dirty="0" err="1"/>
              <a:t>droši</a:t>
            </a:r>
            <a:r>
              <a:rPr lang="en-US" dirty="0"/>
              <a:t> </a:t>
            </a:r>
            <a:r>
              <a:rPr lang="en-US" dirty="0" err="1"/>
              <a:t>ierakstiet</a:t>
            </a:r>
            <a:r>
              <a:rPr lang="en-US" dirty="0"/>
              <a:t> </a:t>
            </a:r>
            <a:r>
              <a:rPr lang="en-US" dirty="0" err="1"/>
              <a:t>savu</a:t>
            </a:r>
            <a:r>
              <a:rPr lang="en-US" dirty="0"/>
              <a:t> </a:t>
            </a:r>
            <a:r>
              <a:rPr lang="en-US" dirty="0" err="1"/>
              <a:t>atbildi</a:t>
            </a:r>
            <a:r>
              <a:rPr lang="en-US" dirty="0"/>
              <a:t>, tad </a:t>
            </a:r>
            <a:r>
              <a:rPr lang="en-US" dirty="0" err="1"/>
              <a:t>aplūkosim</a:t>
            </a:r>
            <a:r>
              <a:rPr lang="en-US" dirty="0"/>
              <a:t>, </a:t>
            </a:r>
            <a:r>
              <a:rPr lang="en-US" dirty="0" err="1"/>
              <a:t>kā</a:t>
            </a:r>
            <a:r>
              <a:rPr lang="en-US" dirty="0"/>
              <a:t> mums </a:t>
            </a:r>
            <a:r>
              <a:rPr lang="en-US" dirty="0" err="1"/>
              <a:t>kopā</a:t>
            </a:r>
            <a:r>
              <a:rPr lang="en-US" dirty="0"/>
              <a:t> </a:t>
            </a:r>
            <a:r>
              <a:rPr lang="en-US" dirty="0" err="1"/>
              <a:t>ir</a:t>
            </a:r>
            <a:r>
              <a:rPr lang="en-US" dirty="0"/>
              <a:t> </a:t>
            </a:r>
            <a:r>
              <a:rPr lang="en-US" dirty="0" err="1"/>
              <a:t>izdevies</a:t>
            </a:r>
            <a:r>
              <a:rPr lang="en-US" dirty="0"/>
              <a:t> </a:t>
            </a:r>
            <a:r>
              <a:rPr lang="en-US" dirty="0" err="1"/>
              <a:t>atbildēt</a:t>
            </a:r>
            <a:r>
              <a:rPr lang="en-US" dirty="0"/>
              <a:t> </a:t>
            </a:r>
            <a:r>
              <a:rPr lang="en-US" dirty="0" err="1"/>
              <a:t>uz</a:t>
            </a:r>
            <a:r>
              <a:rPr lang="en-US" dirty="0"/>
              <a:t> </a:t>
            </a:r>
            <a:r>
              <a:rPr lang="en-US" dirty="0" err="1"/>
              <a:t>šo</a:t>
            </a:r>
            <a:r>
              <a:rPr lang="en-US" dirty="0"/>
              <a:t> </a:t>
            </a:r>
            <a:r>
              <a:rPr lang="en-US" dirty="0" err="1"/>
              <a:t>jautājumu</a:t>
            </a:r>
            <a:r>
              <a:rPr lang="en-US" dirty="0"/>
              <a:t> un ko </a:t>
            </a:r>
            <a:r>
              <a:rPr lang="en-US" dirty="0" err="1"/>
              <a:t>jūs</a:t>
            </a:r>
            <a:r>
              <a:rPr lang="en-US" dirty="0"/>
              <a:t> </a:t>
            </a:r>
            <a:r>
              <a:rPr lang="en-US" dirty="0" err="1"/>
              <a:t>sagaidāt</a:t>
            </a:r>
            <a:r>
              <a:rPr lang="en-US" dirty="0"/>
              <a:t> no </a:t>
            </a:r>
            <a:r>
              <a:rPr lang="en-US" dirty="0" err="1"/>
              <a:t>Eiropas</a:t>
            </a:r>
            <a:r>
              <a:rPr lang="en-US" dirty="0"/>
              <a:t> </a:t>
            </a:r>
            <a:r>
              <a:rPr lang="en-US" dirty="0" err="1"/>
              <a:t>Jaunatnes</a:t>
            </a:r>
            <a:r>
              <a:rPr lang="en-US" dirty="0"/>
              <a:t> </a:t>
            </a:r>
            <a:r>
              <a:rPr lang="en-US" dirty="0" err="1"/>
              <a:t>gada</a:t>
            </a:r>
            <a:r>
              <a:rPr lang="en-US" dirty="0"/>
              <a:t> </a:t>
            </a:r>
            <a:r>
              <a:rPr lang="en-US" dirty="0" err="1"/>
              <a:t>Latvijā</a:t>
            </a:r>
            <a:r>
              <a:rPr lang="lv-LV"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lv-LV" dirty="0"/>
              <a:t>Sāku laika atskaiti!</a:t>
            </a:r>
            <a:r>
              <a:rPr lang="en-US" dirty="0"/>
              <a:t> (</a:t>
            </a:r>
            <a:r>
              <a:rPr lang="en-US" dirty="0" err="1"/>
              <a:t>Dodam</a:t>
            </a:r>
            <a:r>
              <a:rPr lang="en-US" dirty="0"/>
              <a:t> </a:t>
            </a:r>
            <a:r>
              <a:rPr lang="en-US" dirty="0" err="1"/>
              <a:t>laiku</a:t>
            </a:r>
            <a:r>
              <a:rPr lang="en-US" dirty="0"/>
              <a:t> </a:t>
            </a:r>
            <a:r>
              <a:rPr lang="en-US" dirty="0" err="1"/>
              <a:t>aptuveni</a:t>
            </a:r>
            <a:r>
              <a:rPr lang="en-US" dirty="0"/>
              <a:t> 10 </a:t>
            </a:r>
            <a:r>
              <a:rPr lang="en-US" dirty="0" err="1"/>
              <a:t>sek</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Unnn</a:t>
            </a:r>
            <a:r>
              <a:rPr lang="en-US" dirty="0"/>
              <a:t> </a:t>
            </a:r>
            <a:r>
              <a:rPr lang="en-US" dirty="0" err="1"/>
              <a:t>skat</a:t>
            </a:r>
            <a:r>
              <a:rPr lang="lv-LV" dirty="0"/>
              <a:t>ā</a:t>
            </a:r>
            <a:r>
              <a:rPr lang="en-US" dirty="0" err="1"/>
              <a:t>mies</a:t>
            </a:r>
            <a:r>
              <a:rPr lang="en-US" dirty="0"/>
              <a:t> </a:t>
            </a:r>
            <a:r>
              <a:rPr lang="en-US" dirty="0" err="1"/>
              <a:t>rezultātus</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Tad </a:t>
            </a:r>
            <a:r>
              <a:rPr lang="en-US" i="1" dirty="0" err="1"/>
              <a:t>eksperts</a:t>
            </a:r>
            <a:r>
              <a:rPr lang="en-US" i="1" dirty="0"/>
              <a:t> </a:t>
            </a:r>
            <a:r>
              <a:rPr lang="en-US" i="1" dirty="0" err="1"/>
              <a:t>kopā</a:t>
            </a:r>
            <a:r>
              <a:rPr lang="en-US" i="1" dirty="0"/>
              <a:t> </a:t>
            </a:r>
            <a:r>
              <a:rPr lang="en-US" i="1" dirty="0" err="1"/>
              <a:t>ar</a:t>
            </a:r>
            <a:r>
              <a:rPr lang="en-US" i="1" dirty="0"/>
              <a:t> </a:t>
            </a:r>
            <a:r>
              <a:rPr lang="en-US" i="1" dirty="0" err="1"/>
              <a:t>skolēniem</a:t>
            </a:r>
            <a:r>
              <a:rPr lang="en-US" i="1" dirty="0"/>
              <a:t> </a:t>
            </a:r>
            <a:r>
              <a:rPr lang="en-US" i="1" dirty="0" err="1"/>
              <a:t>diskutē</a:t>
            </a:r>
            <a:r>
              <a:rPr lang="en-US" i="1" dirty="0"/>
              <a:t> par </a:t>
            </a:r>
            <a:r>
              <a:rPr lang="en-US" i="1" dirty="0" err="1"/>
              <a:t>rezultātiem</a:t>
            </a:r>
            <a:r>
              <a:rPr lang="en-US" i="1" dirty="0"/>
              <a:t> max. 1,5 min.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Rezultātus </a:t>
            </a:r>
            <a:r>
              <a:rPr lang="en-US" i="1" dirty="0" err="1"/>
              <a:t>eksperts</a:t>
            </a:r>
            <a:r>
              <a:rPr lang="en-US" i="1" dirty="0"/>
              <a:t> var </a:t>
            </a:r>
            <a:r>
              <a:rPr lang="en-US" i="1" dirty="0" err="1"/>
              <a:t>redzēt</a:t>
            </a:r>
            <a:r>
              <a:rPr lang="en-US" i="1" dirty="0"/>
              <a:t>, </a:t>
            </a:r>
            <a:r>
              <a:rPr lang="en-US" i="1" dirty="0" err="1"/>
              <a:t>uzspiežot</a:t>
            </a:r>
            <a:r>
              <a:rPr lang="en-US" i="1" dirty="0"/>
              <a:t> </a:t>
            </a:r>
            <a:r>
              <a:rPr lang="en-US" i="1" dirty="0" err="1"/>
              <a:t>uz</a:t>
            </a:r>
            <a:r>
              <a:rPr lang="en-US" i="1" dirty="0"/>
              <a:t> </a:t>
            </a:r>
            <a:r>
              <a:rPr lang="en-US" i="1" dirty="0" err="1"/>
              <a:t>taustiņa</a:t>
            </a:r>
            <a:r>
              <a:rPr lang="en-US" i="1" dirty="0"/>
              <a:t> “All results”, bet, </a:t>
            </a:r>
            <a:r>
              <a:rPr lang="en-US" i="1" dirty="0" err="1"/>
              <a:t>atbildot</a:t>
            </a:r>
            <a:r>
              <a:rPr lang="en-US" i="1" dirty="0"/>
              <a:t> </a:t>
            </a:r>
            <a:r>
              <a:rPr lang="en-US" i="1" dirty="0" err="1"/>
              <a:t>uz</a:t>
            </a:r>
            <a:r>
              <a:rPr lang="en-US" i="1" dirty="0"/>
              <a:t> </a:t>
            </a:r>
            <a:r>
              <a:rPr lang="en-US" i="1" dirty="0" err="1"/>
              <a:t>jautājumu</a:t>
            </a:r>
            <a:r>
              <a:rPr lang="en-US" i="1" dirty="0"/>
              <a:t>, </a:t>
            </a:r>
            <a:r>
              <a:rPr lang="en-US" i="1" dirty="0" err="1"/>
              <a:t>skolēns</a:t>
            </a:r>
            <a:r>
              <a:rPr lang="en-US" i="1" dirty="0"/>
              <a:t> </a:t>
            </a:r>
            <a:r>
              <a:rPr lang="en-US" i="1" dirty="0" err="1"/>
              <a:t>arī</a:t>
            </a:r>
            <a:r>
              <a:rPr lang="en-US" i="1" dirty="0"/>
              <a:t> </a:t>
            </a:r>
            <a:r>
              <a:rPr lang="en-US" i="1" dirty="0" err="1"/>
              <a:t>uzreiz</a:t>
            </a:r>
            <a:r>
              <a:rPr lang="en-US" i="1" dirty="0"/>
              <a:t> </a:t>
            </a:r>
            <a:r>
              <a:rPr lang="en-US" i="1" dirty="0" err="1"/>
              <a:t>redzēs</a:t>
            </a:r>
            <a:r>
              <a:rPr lang="en-US" i="1" dirty="0"/>
              <a:t> </a:t>
            </a:r>
            <a:r>
              <a:rPr lang="en-US" i="1" dirty="0" err="1"/>
              <a:t>citu</a:t>
            </a:r>
            <a:r>
              <a:rPr lang="en-US" i="1" dirty="0"/>
              <a:t> </a:t>
            </a:r>
            <a:r>
              <a:rPr lang="en-US" i="1" dirty="0" err="1"/>
              <a:t>atbildes</a:t>
            </a:r>
            <a:r>
              <a:rPr lang="en-US" i="1" dirty="0"/>
              <a:t> un </a:t>
            </a:r>
            <a:r>
              <a:rPr lang="en-US" i="1" dirty="0" err="1"/>
              <a:t>varēs</a:t>
            </a:r>
            <a:r>
              <a:rPr lang="en-US" i="1" dirty="0"/>
              <a:t> </a:t>
            </a:r>
            <a:r>
              <a:rPr lang="en-US" i="1" dirty="0" err="1"/>
              <a:t>diskutēt</a:t>
            </a:r>
            <a:r>
              <a:rPr lang="en-US" i="1" dirty="0"/>
              <a:t> par to, </a:t>
            </a:r>
            <a:r>
              <a:rPr lang="en-US" i="1" dirty="0" err="1"/>
              <a:t>redzot</a:t>
            </a:r>
            <a:r>
              <a:rPr lang="en-US" i="1" dirty="0"/>
              <a:t> </a:t>
            </a:r>
            <a:r>
              <a:rPr lang="lv-LV" i="1" dirty="0"/>
              <a:t>atbildes </a:t>
            </a:r>
            <a:r>
              <a:rPr lang="en-US" i="1" dirty="0" err="1"/>
              <a:t>savā</a:t>
            </a:r>
            <a:r>
              <a:rPr lang="en-US" i="1" dirty="0"/>
              <a:t> </a:t>
            </a:r>
            <a:r>
              <a:rPr lang="en-US" i="1" dirty="0" err="1"/>
              <a:t>viedierīcē</a:t>
            </a:r>
            <a:r>
              <a:rPr lang="en-US" i="1" dirty="0"/>
              <a:t>.</a:t>
            </a:r>
            <a:endParaRPr lang="lv-LV" i="1" dirty="0"/>
          </a:p>
          <a:p>
            <a:pPr marL="0" marR="0" lvl="0" indent="0" algn="l" defTabSz="914400" rtl="0" eaLnBrk="1" fontAlgn="auto" latinLnBrk="0" hangingPunct="1">
              <a:lnSpc>
                <a:spcPct val="100000"/>
              </a:lnSpc>
              <a:spcBef>
                <a:spcPts val="0"/>
              </a:spcBef>
              <a:spcAft>
                <a:spcPts val="0"/>
              </a:spcAft>
              <a:buClrTx/>
              <a:buSzTx/>
              <a:buFontTx/>
              <a:buNone/>
              <a:tabLst/>
              <a:defRPr/>
            </a:pPr>
            <a:r>
              <a:rPr lang="lv-LV" i="1" dirty="0"/>
              <a:t>NB! Eksper</a:t>
            </a:r>
            <a:r>
              <a:rPr lang="en-US" i="1" dirty="0" err="1"/>
              <a:t>ts</a:t>
            </a:r>
            <a:r>
              <a:rPr lang="lv-LV" i="1" dirty="0"/>
              <a:t> pirms </a:t>
            </a:r>
            <a:r>
              <a:rPr lang="en-US" i="1" dirty="0" err="1"/>
              <a:t>jautājuma</a:t>
            </a:r>
            <a:r>
              <a:rPr lang="en-US" i="1" dirty="0"/>
              <a:t> </a:t>
            </a:r>
            <a:r>
              <a:rPr lang="en-US" i="1" dirty="0" err="1"/>
              <a:t>jauniešiem</a:t>
            </a:r>
            <a:r>
              <a:rPr lang="en-US" i="1" dirty="0"/>
              <a:t> </a:t>
            </a:r>
            <a:r>
              <a:rPr lang="en-US" i="1" dirty="0" err="1"/>
              <a:t>noteikti</a:t>
            </a:r>
            <a:r>
              <a:rPr lang="en-US" i="1" dirty="0"/>
              <a:t> var </a:t>
            </a:r>
            <a:r>
              <a:rPr lang="en-US" i="1" dirty="0" err="1"/>
              <a:t>nokomentēt</a:t>
            </a:r>
            <a:r>
              <a:rPr lang="en-US" i="1" dirty="0"/>
              <a:t>, ko </a:t>
            </a:r>
            <a:r>
              <a:rPr lang="en-US" i="1" dirty="0" err="1"/>
              <a:t>viņš</a:t>
            </a:r>
            <a:r>
              <a:rPr lang="en-US" i="1" dirty="0"/>
              <a:t> </a:t>
            </a:r>
            <a:r>
              <a:rPr lang="en-US" i="1" dirty="0" err="1"/>
              <a:t>sagaida</a:t>
            </a:r>
            <a:r>
              <a:rPr lang="en-US" i="1" dirty="0"/>
              <a:t> no </a:t>
            </a:r>
            <a:r>
              <a:rPr lang="en-US" i="1" dirty="0" err="1"/>
              <a:t>Eiropas</a:t>
            </a:r>
            <a:r>
              <a:rPr lang="en-US" i="1" dirty="0"/>
              <a:t> </a:t>
            </a:r>
            <a:r>
              <a:rPr lang="en-US" i="1" dirty="0" err="1"/>
              <a:t>Jaunatnes</a:t>
            </a:r>
            <a:r>
              <a:rPr lang="en-US" i="1" dirty="0"/>
              <a:t> </a:t>
            </a:r>
            <a:r>
              <a:rPr lang="en-US" i="1" dirty="0" err="1"/>
              <a:t>gada</a:t>
            </a:r>
            <a:r>
              <a:rPr lang="en-US" i="1"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err="1"/>
              <a:t>Šo</a:t>
            </a:r>
            <a:r>
              <a:rPr lang="en-US" i="1" dirty="0"/>
              <a:t> </a:t>
            </a:r>
            <a:r>
              <a:rPr lang="en-US" i="1" dirty="0" err="1"/>
              <a:t>spēli</a:t>
            </a:r>
            <a:r>
              <a:rPr lang="en-US" i="1" dirty="0"/>
              <a:t> </a:t>
            </a:r>
            <a:r>
              <a:rPr lang="en-US" i="1" dirty="0" err="1"/>
              <a:t>var</a:t>
            </a:r>
            <a:r>
              <a:rPr lang="en-US" i="1" dirty="0"/>
              <a:t> </a:t>
            </a:r>
            <a:r>
              <a:rPr lang="en-US" i="1" dirty="0" err="1"/>
              <a:t>organiz</a:t>
            </a:r>
            <a:r>
              <a:rPr lang="lv-LV" i="1" dirty="0" err="1"/>
              <a:t>ēt</a:t>
            </a:r>
            <a:r>
              <a:rPr lang="en-US" i="1" dirty="0"/>
              <a:t> </a:t>
            </a:r>
            <a:r>
              <a:rPr lang="en-US" i="1" dirty="0" err="1"/>
              <a:t>gan</a:t>
            </a:r>
            <a:r>
              <a:rPr lang="en-US" i="1" dirty="0"/>
              <a:t> </a:t>
            </a:r>
            <a:r>
              <a:rPr lang="en-US" i="1" dirty="0" err="1"/>
              <a:t>klātienē</a:t>
            </a:r>
            <a:r>
              <a:rPr lang="en-US" i="1" dirty="0"/>
              <a:t>, </a:t>
            </a:r>
            <a:r>
              <a:rPr lang="en-US" i="1" dirty="0" err="1"/>
              <a:t>gan</a:t>
            </a:r>
            <a:r>
              <a:rPr lang="en-US" i="1" dirty="0"/>
              <a:t> </a:t>
            </a:r>
            <a:r>
              <a:rPr lang="en-US" i="1" dirty="0" err="1"/>
              <a:t>tiešsai</a:t>
            </a:r>
            <a:r>
              <a:rPr lang="lv-LV" i="1" dirty="0"/>
              <a:t>s</a:t>
            </a:r>
            <a:r>
              <a:rPr lang="en-US" i="1" dirty="0" err="1"/>
              <a:t>tes</a:t>
            </a:r>
            <a:r>
              <a:rPr lang="en-US" i="1" dirty="0"/>
              <a:t> </a:t>
            </a:r>
            <a:r>
              <a:rPr lang="en-US" i="1" dirty="0" err="1"/>
              <a:t>formātā</a:t>
            </a:r>
            <a:r>
              <a:rPr lang="en-US" i="1"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err="1"/>
              <a:t>Ekspertam</a:t>
            </a:r>
            <a:r>
              <a:rPr lang="en-US" i="1" dirty="0"/>
              <a:t>: </a:t>
            </a:r>
            <a:r>
              <a:rPr lang="en-US" i="1" dirty="0" err="1"/>
              <a:t>jādodas</a:t>
            </a:r>
            <a:r>
              <a:rPr lang="en-US" i="1" dirty="0"/>
              <a:t> </a:t>
            </a:r>
            <a:r>
              <a:rPr lang="en-US" i="1" dirty="0" err="1"/>
              <a:t>uz</a:t>
            </a:r>
            <a:r>
              <a:rPr lang="en-US" i="1" dirty="0"/>
              <a:t> </a:t>
            </a:r>
            <a:r>
              <a:rPr lang="en-US" i="1" dirty="0" err="1"/>
              <a:t>saiti</a:t>
            </a:r>
            <a:r>
              <a:rPr lang="en-US" i="1" dirty="0"/>
              <a:t> sli.do, </a:t>
            </a:r>
            <a:r>
              <a:rPr lang="en-US" i="1" dirty="0" err="1"/>
              <a:t>jāielogojas</a:t>
            </a:r>
            <a:r>
              <a:rPr lang="en-US" i="1" dirty="0"/>
              <a:t> </a:t>
            </a:r>
            <a:r>
              <a:rPr lang="en-US" i="1" dirty="0" err="1"/>
              <a:t>tajā</a:t>
            </a:r>
            <a:r>
              <a:rPr lang="en-US" i="1" dirty="0"/>
              <a:t> – to var </a:t>
            </a:r>
            <a:r>
              <a:rPr lang="en-US" i="1" dirty="0" err="1"/>
              <a:t>izdarīt</a:t>
            </a:r>
            <a:r>
              <a:rPr lang="en-US" i="1" dirty="0"/>
              <a:t>, </a:t>
            </a:r>
            <a:r>
              <a:rPr lang="en-US" i="1" dirty="0" err="1"/>
              <a:t>ievado</a:t>
            </a:r>
            <a:r>
              <a:rPr lang="lv-LV" i="1" dirty="0"/>
              <a:t>t</a:t>
            </a:r>
            <a:r>
              <a:rPr lang="en-US" i="1" dirty="0"/>
              <a:t> </a:t>
            </a:r>
            <a:r>
              <a:rPr lang="en-US" i="1" dirty="0" err="1"/>
              <a:t>šos</a:t>
            </a:r>
            <a:r>
              <a:rPr lang="en-US" i="1" dirty="0"/>
              <a:t> </a:t>
            </a:r>
            <a:r>
              <a:rPr lang="en-US" i="1" dirty="0" err="1"/>
              <a:t>datus</a:t>
            </a:r>
            <a:r>
              <a:rPr lang="en-US" i="1" dirty="0"/>
              <a:t>:</a:t>
            </a:r>
            <a:br>
              <a:rPr lang="en-US" i="1" dirty="0"/>
            </a:br>
            <a:r>
              <a:rPr lang="en-US" b="1" i="1" dirty="0"/>
              <a:t>straume.sp@gmail.com,  parole - </a:t>
            </a:r>
            <a:r>
              <a:rPr lang="en-US" b="1" i="1" dirty="0" err="1"/>
              <a:t>backtoschool</a:t>
            </a:r>
            <a:endParaRPr lang="lv-LV" b="1" dirty="0"/>
          </a:p>
          <a:p>
            <a:r>
              <a:rPr lang="en-US" i="1" dirty="0" err="1"/>
              <a:t>Jādodas</a:t>
            </a:r>
            <a:r>
              <a:rPr lang="en-US" i="1" dirty="0"/>
              <a:t> </a:t>
            </a:r>
            <a:r>
              <a:rPr lang="en-US" i="1" dirty="0" err="1"/>
              <a:t>uz</a:t>
            </a:r>
            <a:r>
              <a:rPr lang="en-US" i="1" dirty="0"/>
              <a:t> </a:t>
            </a:r>
            <a:r>
              <a:rPr lang="en-US" i="1" dirty="0" err="1"/>
              <a:t>pasākumu</a:t>
            </a:r>
            <a:r>
              <a:rPr lang="en-US" i="1" dirty="0"/>
              <a:t> </a:t>
            </a:r>
            <a:r>
              <a:rPr lang="en-US" i="1" dirty="0" err="1"/>
              <a:t>Atpakaļ</a:t>
            </a:r>
            <a:r>
              <a:rPr lang="en-US" i="1" dirty="0"/>
              <a:t> </a:t>
            </a:r>
            <a:r>
              <a:rPr lang="en-US" i="1" dirty="0" err="1"/>
              <a:t>uz</a:t>
            </a:r>
            <a:r>
              <a:rPr lang="en-US" i="1" dirty="0"/>
              <a:t> </a:t>
            </a:r>
            <a:r>
              <a:rPr lang="en-US" i="1" dirty="0" err="1"/>
              <a:t>skolu</a:t>
            </a:r>
            <a:r>
              <a:rPr lang="en-US" i="1" dirty="0"/>
              <a:t>, </a:t>
            </a:r>
            <a:r>
              <a:rPr lang="en-US" i="1" dirty="0" err="1"/>
              <a:t>kur</a:t>
            </a:r>
            <a:r>
              <a:rPr lang="en-US" i="1" dirty="0"/>
              <a:t> </a:t>
            </a:r>
            <a:r>
              <a:rPr lang="en-US" i="1" dirty="0" err="1"/>
              <a:t>atradīsiet</a:t>
            </a:r>
            <a:r>
              <a:rPr lang="en-US" i="1" dirty="0"/>
              <a:t> 3 </a:t>
            </a:r>
            <a:r>
              <a:rPr lang="en-US" i="1" dirty="0" err="1"/>
              <a:t>jautājumus</a:t>
            </a:r>
            <a:r>
              <a:rPr lang="en-US" i="1" dirty="0"/>
              <a:t>, </a:t>
            </a:r>
            <a:r>
              <a:rPr lang="en-US" i="1" dirty="0" err="1"/>
              <a:t>attiecīgajā</a:t>
            </a:r>
            <a:r>
              <a:rPr lang="en-US" i="1" dirty="0"/>
              <a:t> </a:t>
            </a:r>
            <a:r>
              <a:rPr lang="en-US" i="1" dirty="0" err="1"/>
              <a:t>brīdī</a:t>
            </a:r>
            <a:r>
              <a:rPr lang="en-US" i="1" dirty="0"/>
              <a:t> </a:t>
            </a:r>
            <a:r>
              <a:rPr lang="en-US" i="1" dirty="0" err="1"/>
              <a:t>jānospiež</a:t>
            </a:r>
            <a:r>
              <a:rPr lang="en-US" i="1" dirty="0"/>
              <a:t> </a:t>
            </a:r>
            <a:r>
              <a:rPr lang="en-US" i="1" dirty="0" err="1"/>
              <a:t>zaļā</a:t>
            </a:r>
            <a:r>
              <a:rPr lang="en-US" i="1" dirty="0"/>
              <a:t> </a:t>
            </a:r>
            <a:r>
              <a:rPr lang="en-US" i="1" dirty="0" err="1"/>
              <a:t>poga</a:t>
            </a:r>
            <a:r>
              <a:rPr lang="en-US" i="1" dirty="0"/>
              <a:t> “play”, </a:t>
            </a:r>
            <a:r>
              <a:rPr lang="en-US" i="1" dirty="0" err="1"/>
              <a:t>lai</a:t>
            </a:r>
            <a:r>
              <a:rPr lang="en-US" i="1" dirty="0"/>
              <a:t> </a:t>
            </a:r>
            <a:r>
              <a:rPr lang="en-US" i="1" dirty="0" err="1"/>
              <a:t>sāktu</a:t>
            </a:r>
            <a:r>
              <a:rPr lang="lv-LV" i="1" dirty="0"/>
              <a:t> darboties ar</a:t>
            </a:r>
            <a:r>
              <a:rPr lang="en-US" i="1" dirty="0"/>
              <a:t> </a:t>
            </a:r>
            <a:r>
              <a:rPr lang="en-US" i="1" dirty="0" err="1"/>
              <a:t>konkrēto</a:t>
            </a:r>
            <a:r>
              <a:rPr lang="en-US" i="1" dirty="0"/>
              <a:t> </a:t>
            </a:r>
            <a:r>
              <a:rPr lang="en-US" i="1" dirty="0" err="1"/>
              <a:t>jautājumu</a:t>
            </a:r>
            <a:r>
              <a:rPr lang="en-US" i="1" dirty="0"/>
              <a:t> un </a:t>
            </a:r>
            <a:r>
              <a:rPr lang="en-US" i="1" dirty="0" err="1"/>
              <a:t>skolēni</a:t>
            </a:r>
            <a:r>
              <a:rPr lang="en-US" i="1" dirty="0"/>
              <a:t> </a:t>
            </a:r>
            <a:r>
              <a:rPr lang="en-US" i="1" dirty="0" err="1"/>
              <a:t>uz</a:t>
            </a:r>
            <a:r>
              <a:rPr lang="en-US" i="1" dirty="0"/>
              <a:t> to </a:t>
            </a:r>
            <a:r>
              <a:rPr lang="en-US" i="1" dirty="0" err="1"/>
              <a:t>varētu</a:t>
            </a:r>
            <a:r>
              <a:rPr lang="en-US" i="1" dirty="0"/>
              <a:t> </a:t>
            </a:r>
            <a:r>
              <a:rPr lang="en-US" i="1" dirty="0" err="1"/>
              <a:t>atbildēt</a:t>
            </a:r>
            <a:r>
              <a:rPr lang="en-US" i="1" dirty="0"/>
              <a:t>. Kad </a:t>
            </a:r>
            <a:r>
              <a:rPr lang="en-US" i="1" dirty="0" err="1"/>
              <a:t>skolēni</a:t>
            </a:r>
            <a:r>
              <a:rPr lang="en-US" i="1" dirty="0"/>
              <a:t> </a:t>
            </a:r>
            <a:r>
              <a:rPr lang="en-US" i="1" dirty="0" err="1"/>
              <a:t>atbildējuši</a:t>
            </a:r>
            <a:r>
              <a:rPr lang="en-US" i="1" dirty="0"/>
              <a:t>, </a:t>
            </a:r>
            <a:r>
              <a:rPr lang="lv-LV" i="1" dirty="0"/>
              <a:t>jānoklikšķina</a:t>
            </a:r>
            <a:r>
              <a:rPr lang="en-US" i="1" dirty="0"/>
              <a:t> </a:t>
            </a:r>
            <a:r>
              <a:rPr lang="en-US" i="1" dirty="0" err="1"/>
              <a:t>uz</a:t>
            </a:r>
            <a:r>
              <a:rPr lang="en-US" i="1" dirty="0"/>
              <a:t> </a:t>
            </a:r>
            <a:r>
              <a:rPr lang="en-US" i="1" dirty="0" err="1"/>
              <a:t>blakus</a:t>
            </a:r>
            <a:r>
              <a:rPr lang="en-US" i="1" dirty="0"/>
              <a:t> </a:t>
            </a:r>
            <a:r>
              <a:rPr lang="en-US" i="1" dirty="0" err="1"/>
              <a:t>esošā</a:t>
            </a:r>
            <a:r>
              <a:rPr lang="en-US" i="1" dirty="0"/>
              <a:t> </a:t>
            </a:r>
            <a:r>
              <a:rPr lang="en-US" i="1" dirty="0" err="1"/>
              <a:t>rezultātu</a:t>
            </a:r>
            <a:r>
              <a:rPr lang="en-US" i="1" dirty="0"/>
              <a:t> “</a:t>
            </a:r>
            <a:r>
              <a:rPr lang="en-US" i="1" dirty="0" err="1"/>
              <a:t>lodziņa</a:t>
            </a:r>
            <a:r>
              <a:rPr lang="en-US" i="1" dirty="0"/>
              <a:t>”, </a:t>
            </a:r>
            <a:r>
              <a:rPr lang="en-US" i="1" dirty="0" err="1"/>
              <a:t>lai</a:t>
            </a:r>
            <a:r>
              <a:rPr lang="en-US" i="1" dirty="0"/>
              <a:t> </a:t>
            </a:r>
            <a:r>
              <a:rPr lang="en-US" i="1" dirty="0" err="1"/>
              <a:t>tos</a:t>
            </a:r>
            <a:r>
              <a:rPr lang="en-US" i="1" dirty="0"/>
              <a:t> </a:t>
            </a:r>
            <a:r>
              <a:rPr lang="en-US" i="1" dirty="0" err="1"/>
              <a:t>varētu</a:t>
            </a:r>
            <a:r>
              <a:rPr lang="en-US" i="1" dirty="0"/>
              <a:t> </a:t>
            </a:r>
            <a:r>
              <a:rPr lang="en-US" i="1" dirty="0" err="1"/>
              <a:t>parādīt</a:t>
            </a:r>
            <a:r>
              <a:rPr lang="en-US" i="1" dirty="0"/>
              <a:t> </a:t>
            </a:r>
            <a:r>
              <a:rPr lang="en-US" i="1" dirty="0" err="1"/>
              <a:t>arī</a:t>
            </a:r>
            <a:r>
              <a:rPr lang="en-US" i="1" dirty="0"/>
              <a:t> </a:t>
            </a:r>
            <a:r>
              <a:rPr lang="en-US" i="1" dirty="0" err="1"/>
              <a:t>skolēniem</a:t>
            </a:r>
            <a:r>
              <a:rPr lang="en-US" i="1" dirty="0"/>
              <a:t> </a:t>
            </a:r>
            <a:r>
              <a:rPr lang="en-US" i="1" dirty="0" err="1"/>
              <a:t>vai</a:t>
            </a:r>
            <a:r>
              <a:rPr lang="en-US" i="1" dirty="0"/>
              <a:t> </a:t>
            </a:r>
            <a:r>
              <a:rPr lang="en-US" i="1" dirty="0" err="1"/>
              <a:t>izdiskutēt</a:t>
            </a:r>
            <a:r>
              <a:rPr lang="en-US" i="1" dirty="0"/>
              <a:t> to</a:t>
            </a:r>
            <a:r>
              <a:rPr lang="lv-LV" i="1" dirty="0"/>
              <a:t>s</a:t>
            </a:r>
            <a:r>
              <a:rPr lang="en-US" i="1" dirty="0"/>
              <a:t> </a:t>
            </a:r>
            <a:r>
              <a:rPr lang="en-US" i="1" dirty="0" err="1"/>
              <a:t>ar</a:t>
            </a:r>
            <a:r>
              <a:rPr lang="en-US" i="1" dirty="0"/>
              <a:t> </a:t>
            </a:r>
            <a:r>
              <a:rPr lang="en-US" i="1" dirty="0" err="1"/>
              <a:t>viņiem</a:t>
            </a:r>
            <a:r>
              <a:rPr lang="en-US" i="1" dirty="0"/>
              <a:t>. </a:t>
            </a:r>
            <a:endParaRPr lang="lv-LV" i="1" dirty="0"/>
          </a:p>
        </p:txBody>
      </p:sp>
      <p:sp>
        <p:nvSpPr>
          <p:cNvPr id="4" name="Slide Number Placeholder 3"/>
          <p:cNvSpPr>
            <a:spLocks noGrp="1"/>
          </p:cNvSpPr>
          <p:nvPr>
            <p:ph type="sldNum" sz="quarter" idx="5"/>
          </p:nvPr>
        </p:nvSpPr>
        <p:spPr/>
        <p:txBody>
          <a:bodyPr/>
          <a:lstStyle/>
          <a:p>
            <a:fld id="{9F3C0D85-F539-4ED9-99FC-A5091461C60A}" type="slidenum">
              <a:rPr lang="lv-LV" smtClean="0"/>
              <a:t>16</a:t>
            </a:fld>
            <a:endParaRPr lang="lv-LV"/>
          </a:p>
        </p:txBody>
      </p:sp>
    </p:spTree>
    <p:extLst>
      <p:ext uri="{BB962C8B-B14F-4D97-AF65-F5344CB8AC3E}">
        <p14:creationId xmlns:p14="http://schemas.microsoft.com/office/powerpoint/2010/main" val="22869646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a:xfrm>
            <a:off x="685800" y="1143000"/>
            <a:ext cx="5486400" cy="3086100"/>
          </a:xfrm>
        </p:spPr>
      </p:sp>
      <p:sp>
        <p:nvSpPr>
          <p:cNvPr id="3" name="Piezīmju vietturi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v-LV" i="1" dirty="0"/>
          </a:p>
          <a:p>
            <a:pPr marL="0" marR="0" lvl="0" indent="0" algn="l" defTabSz="914400" rtl="0" eaLnBrk="1" fontAlgn="auto" latinLnBrk="0" hangingPunct="1">
              <a:lnSpc>
                <a:spcPct val="100000"/>
              </a:lnSpc>
              <a:spcBef>
                <a:spcPts val="0"/>
              </a:spcBef>
              <a:spcAft>
                <a:spcPts val="0"/>
              </a:spcAft>
              <a:buClrTx/>
              <a:buSzTx/>
              <a:buFontTx/>
              <a:buNone/>
              <a:tabLst/>
              <a:defRPr/>
            </a:pPr>
            <a:r>
              <a:rPr lang="lv-LV" i="1" dirty="0"/>
              <a:t>Ierakstiet informāciju par sevi.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i="1" dirty="0"/>
          </a:p>
          <a:p>
            <a:pPr marL="0" marR="0" lvl="0" indent="0" algn="l" defTabSz="914400" rtl="0" eaLnBrk="1" fontAlgn="auto" latinLnBrk="0" hangingPunct="1">
              <a:lnSpc>
                <a:spcPct val="100000"/>
              </a:lnSpc>
              <a:spcBef>
                <a:spcPts val="0"/>
              </a:spcBef>
              <a:spcAft>
                <a:spcPts val="0"/>
              </a:spcAft>
              <a:buClrTx/>
              <a:buSzTx/>
              <a:buFontTx/>
              <a:buNone/>
              <a:tabLst/>
              <a:defRPr/>
            </a:pPr>
            <a:r>
              <a:rPr lang="lv-LV" i="1" dirty="0"/>
              <a:t>Vizītes noslēgumā pēc visiem jautājumiem mudiniet jauniešus droši sazināties ar jums, kā arī sekot sociālajos medijos Jums vai Jūsu pārstāvētajai iestādei / organizācijai.</a:t>
            </a:r>
            <a:endParaRPr lang="en-US" i="1" dirty="0"/>
          </a:p>
        </p:txBody>
      </p:sp>
      <p:sp>
        <p:nvSpPr>
          <p:cNvPr id="4" name="Slaida numura vietturis 3"/>
          <p:cNvSpPr>
            <a:spLocks noGrp="1"/>
          </p:cNvSpPr>
          <p:nvPr>
            <p:ph type="sldNum" sz="quarter" idx="10"/>
          </p:nvPr>
        </p:nvSpPr>
        <p:spPr/>
        <p:txBody>
          <a:bodyPr/>
          <a:lstStyle/>
          <a:p>
            <a:fld id="{9F3C0D85-F539-4ED9-99FC-A5091461C60A}" type="slidenum">
              <a:rPr lang="lv-LV" smtClean="0"/>
              <a:t>17</a:t>
            </a:fld>
            <a:endParaRPr lang="lv-LV"/>
          </a:p>
        </p:txBody>
      </p:sp>
    </p:spTree>
    <p:extLst>
      <p:ext uri="{BB962C8B-B14F-4D97-AF65-F5344CB8AC3E}">
        <p14:creationId xmlns:p14="http://schemas.microsoft.com/office/powerpoint/2010/main" val="11519403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Aicinu</a:t>
            </a:r>
            <a:r>
              <a:rPr lang="lv-LV" baseline="0" dirty="0"/>
              <a:t> jūs sekot līdzi Eiropas Savienības aktualitātēm un, izmantot jums pieejamās iespējas, būt aktīviem jauniešiem!</a:t>
            </a:r>
          </a:p>
          <a:p>
            <a:r>
              <a:rPr lang="lv-LV" baseline="0" dirty="0"/>
              <a:t>Bet tagad laiks jūsu jautājumiem! </a:t>
            </a:r>
            <a:r>
              <a:rPr lang="lv-LV" baseline="0" dirty="0">
                <a:sym typeface="Wingdings" panose="05000000000000000000" pitchFamily="2" charset="2"/>
              </a:rPr>
              <a:t></a:t>
            </a:r>
          </a:p>
          <a:p>
            <a:endParaRPr lang="lv-LV" b="1" dirty="0"/>
          </a:p>
        </p:txBody>
      </p:sp>
      <p:sp>
        <p:nvSpPr>
          <p:cNvPr id="4" name="Slide Number Placeholder 3"/>
          <p:cNvSpPr>
            <a:spLocks noGrp="1"/>
          </p:cNvSpPr>
          <p:nvPr>
            <p:ph type="sldNum" sz="quarter" idx="5"/>
          </p:nvPr>
        </p:nvSpPr>
        <p:spPr/>
        <p:txBody>
          <a:bodyPr/>
          <a:lstStyle/>
          <a:p>
            <a:fld id="{9F3C0D85-F539-4ED9-99FC-A5091461C60A}" type="slidenum">
              <a:rPr lang="lv-LV" smtClean="0"/>
              <a:t>18</a:t>
            </a:fld>
            <a:endParaRPr lang="lv-LV"/>
          </a:p>
        </p:txBody>
      </p:sp>
    </p:spTree>
    <p:extLst>
      <p:ext uri="{BB962C8B-B14F-4D97-AF65-F5344CB8AC3E}">
        <p14:creationId xmlns:p14="http://schemas.microsoft.com/office/powerpoint/2010/main" val="2098225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a:xfrm>
            <a:off x="685800" y="1143000"/>
            <a:ext cx="5486400" cy="3086100"/>
          </a:xfrm>
        </p:spPr>
      </p:sp>
      <p:sp>
        <p:nvSpPr>
          <p:cNvPr id="3" name="Piezīmju vietturis 2"/>
          <p:cNvSpPr>
            <a:spLocks noGrp="1"/>
          </p:cNvSpPr>
          <p:nvPr>
            <p:ph type="body" idx="1"/>
          </p:nvPr>
        </p:nvSpPr>
        <p:spPr/>
        <p:txBody>
          <a:bodyPr/>
          <a:lstStyle/>
          <a:p>
            <a:r>
              <a:rPr lang="lv-LV" i="1" dirty="0"/>
              <a:t>Ierakstiet informāciju par sevi</a:t>
            </a:r>
            <a:r>
              <a:rPr lang="lv-LV" dirty="0"/>
              <a:t>,</a:t>
            </a:r>
            <a:r>
              <a:rPr lang="lv-LV" baseline="0" dirty="0"/>
              <a:t> </a:t>
            </a:r>
            <a:r>
              <a:rPr lang="lv-LV" i="1" baseline="0" dirty="0"/>
              <a:t>iepazīšanās pieturpunktus</a:t>
            </a:r>
            <a:r>
              <a:rPr lang="lv-LV" i="1" dirty="0"/>
              <a:t> papildinot un mainot pēc saviem ieskatiem (esošie pieturpunkti ir tikai vēlamie piemēri)!</a:t>
            </a:r>
          </a:p>
          <a:p>
            <a:endParaRPr lang="lv-LV" dirty="0"/>
          </a:p>
          <a:p>
            <a:r>
              <a:rPr lang="lv-LV" i="1" dirty="0"/>
              <a:t>Apaļā</a:t>
            </a:r>
            <a:r>
              <a:rPr lang="lv-LV" i="1" baseline="0" dirty="0"/>
              <a:t> attēla vietā pēc savas izvēles ievietojiet savu skolas laiku foto vai kādu pēdējā laika fotogrāfiju</a:t>
            </a:r>
            <a:r>
              <a:rPr lang="en-US" i="1" baseline="0" dirty="0"/>
              <a:t>. </a:t>
            </a:r>
            <a:r>
              <a:rPr lang="lv-LV" i="1" baseline="0" dirty="0"/>
              <a:t>NB! Izvēlētajam attēlam ir jābūt kvadrāta formā!</a:t>
            </a:r>
            <a:endParaRPr lang="lv-LV" i="1" dirty="0"/>
          </a:p>
          <a:p>
            <a:endParaRPr lang="lv-LV" dirty="0"/>
          </a:p>
        </p:txBody>
      </p:sp>
      <p:sp>
        <p:nvSpPr>
          <p:cNvPr id="4" name="Slaida numura vietturis 3"/>
          <p:cNvSpPr>
            <a:spLocks noGrp="1"/>
          </p:cNvSpPr>
          <p:nvPr>
            <p:ph type="sldNum" sz="quarter" idx="10"/>
          </p:nvPr>
        </p:nvSpPr>
        <p:spPr/>
        <p:txBody>
          <a:bodyPr/>
          <a:lstStyle/>
          <a:p>
            <a:fld id="{9F3C0D85-F539-4ED9-99FC-A5091461C60A}" type="slidenum">
              <a:rPr lang="lv-LV" smtClean="0"/>
              <a:t>2</a:t>
            </a:fld>
            <a:endParaRPr lang="lv-LV"/>
          </a:p>
        </p:txBody>
      </p:sp>
    </p:spTree>
    <p:extLst>
      <p:ext uri="{BB962C8B-B14F-4D97-AF65-F5344CB8AC3E}">
        <p14:creationId xmlns:p14="http://schemas.microsoft.com/office/powerpoint/2010/main" val="3695702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a:xfrm>
            <a:off x="685800" y="1143000"/>
            <a:ext cx="5486400" cy="3086100"/>
          </a:xfrm>
        </p:spPr>
      </p:sp>
      <p:sp>
        <p:nvSpPr>
          <p:cNvPr id="3" name="Piezīmju vietturi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i="1" dirty="0"/>
              <a:t>Ierakstiet informāciju par sevi, </a:t>
            </a:r>
            <a:r>
              <a:rPr lang="lv-LV" i="1" baseline="0" dirty="0"/>
              <a:t>darba ikdienas pieturpunktus</a:t>
            </a:r>
            <a:r>
              <a:rPr lang="lv-LV" i="1" dirty="0"/>
              <a:t> papildinot un mainot pēc saviem ieskatiem!</a:t>
            </a:r>
          </a:p>
          <a:p>
            <a:pPr marL="0" marR="0" indent="0" algn="l" defTabSz="914400" rtl="0" eaLnBrk="1" fontAlgn="auto" latinLnBrk="0" hangingPunct="1">
              <a:lnSpc>
                <a:spcPct val="100000"/>
              </a:lnSpc>
              <a:spcBef>
                <a:spcPts val="0"/>
              </a:spcBef>
              <a:spcAft>
                <a:spcPts val="0"/>
              </a:spcAft>
              <a:buClrTx/>
              <a:buSzTx/>
              <a:buFontTx/>
              <a:buNone/>
              <a:tabLst/>
              <a:defRPr/>
            </a:pPr>
            <a:endParaRPr lang="lv-LV" dirty="0"/>
          </a:p>
          <a:p>
            <a:pPr marL="0" marR="0" indent="0" algn="l" defTabSz="914400" rtl="0" eaLnBrk="1" fontAlgn="auto" latinLnBrk="0" hangingPunct="1">
              <a:lnSpc>
                <a:spcPct val="100000"/>
              </a:lnSpc>
              <a:spcBef>
                <a:spcPts val="0"/>
              </a:spcBef>
              <a:spcAft>
                <a:spcPts val="0"/>
              </a:spcAft>
              <a:buClrTx/>
              <a:buSzTx/>
              <a:buFontTx/>
              <a:buNone/>
              <a:tabLst/>
              <a:defRPr/>
            </a:pPr>
            <a:r>
              <a:rPr lang="lv-LV" i="1" baseline="0" dirty="0"/>
              <a:t>Slaidā pēc savas izvēles </a:t>
            </a:r>
            <a:r>
              <a:rPr lang="en-US" i="1" baseline="0" dirty="0" err="1"/>
              <a:t>var</a:t>
            </a:r>
            <a:r>
              <a:rPr lang="lv-LV" i="1" baseline="0" dirty="0"/>
              <a:t>a</a:t>
            </a:r>
            <a:r>
              <a:rPr lang="en-US" i="1" baseline="0" dirty="0"/>
              <a:t>t </a:t>
            </a:r>
            <a:r>
              <a:rPr lang="en-US" i="1" baseline="0" dirty="0" err="1"/>
              <a:t>ievietot</a:t>
            </a:r>
            <a:r>
              <a:rPr lang="lv-LV" i="1" baseline="0" dirty="0"/>
              <a:t> ar savu darba ikdienu saistītus foto. Ja pēdējā gada laikā kādā brīdī strādājāt no mājām, tad viens foto var būt no darba vietas, bet otrs parādīt Jūsu darba vidi mājas apstākļos</a:t>
            </a:r>
          </a:p>
          <a:p>
            <a:pPr marL="0" marR="0" indent="0" algn="l" defTabSz="914400" rtl="0" eaLnBrk="1" fontAlgn="auto" latinLnBrk="0" hangingPunct="1">
              <a:lnSpc>
                <a:spcPct val="100000"/>
              </a:lnSpc>
              <a:spcBef>
                <a:spcPts val="0"/>
              </a:spcBef>
              <a:spcAft>
                <a:spcPts val="0"/>
              </a:spcAft>
              <a:buClrTx/>
              <a:buSzTx/>
              <a:buFontTx/>
              <a:buNone/>
              <a:tabLst/>
              <a:defRPr/>
            </a:pPr>
            <a:endParaRPr lang="lv-LV" i="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lv-LV" i="1" baseline="0" dirty="0"/>
              <a:t>Pēc nepieciešamības šo slaidu var dublēt, ja vēlaties plašāk pastāstīt par saviem darba pienākumiem!</a:t>
            </a:r>
            <a:endParaRPr lang="lv-LV" i="1" dirty="0"/>
          </a:p>
          <a:p>
            <a:pPr marL="0" marR="0" indent="0" algn="l" defTabSz="914400" rtl="0" eaLnBrk="1" fontAlgn="auto" latinLnBrk="0" hangingPunct="1">
              <a:lnSpc>
                <a:spcPct val="100000"/>
              </a:lnSpc>
              <a:spcBef>
                <a:spcPts val="0"/>
              </a:spcBef>
              <a:spcAft>
                <a:spcPts val="0"/>
              </a:spcAft>
              <a:buClrTx/>
              <a:buSzTx/>
              <a:buFontTx/>
              <a:buNone/>
              <a:tabLst/>
              <a:defRPr/>
            </a:pPr>
            <a:endParaRPr lang="lv-LV" dirty="0"/>
          </a:p>
          <a:p>
            <a:pPr marL="0" marR="0" indent="0" algn="l" defTabSz="914400" rtl="0" eaLnBrk="1" fontAlgn="auto" latinLnBrk="0" hangingPunct="1">
              <a:lnSpc>
                <a:spcPct val="100000"/>
              </a:lnSpc>
              <a:spcBef>
                <a:spcPts val="0"/>
              </a:spcBef>
              <a:spcAft>
                <a:spcPts val="0"/>
              </a:spcAft>
              <a:buClrTx/>
              <a:buSzTx/>
              <a:buFontTx/>
              <a:buNone/>
              <a:tabLst/>
              <a:defRPr/>
            </a:pPr>
            <a:endParaRPr lang="lv-LV" dirty="0"/>
          </a:p>
        </p:txBody>
      </p:sp>
      <p:sp>
        <p:nvSpPr>
          <p:cNvPr id="4" name="Slaida numura vietturis 3"/>
          <p:cNvSpPr>
            <a:spLocks noGrp="1"/>
          </p:cNvSpPr>
          <p:nvPr>
            <p:ph type="sldNum" sz="quarter" idx="10"/>
          </p:nvPr>
        </p:nvSpPr>
        <p:spPr/>
        <p:txBody>
          <a:bodyPr/>
          <a:lstStyle/>
          <a:p>
            <a:fld id="{9F3C0D85-F539-4ED9-99FC-A5091461C60A}" type="slidenum">
              <a:rPr lang="lv-LV" smtClean="0"/>
              <a:t>3</a:t>
            </a:fld>
            <a:endParaRPr lang="lv-LV"/>
          </a:p>
        </p:txBody>
      </p:sp>
    </p:spTree>
    <p:extLst>
      <p:ext uri="{BB962C8B-B14F-4D97-AF65-F5344CB8AC3E}">
        <p14:creationId xmlns:p14="http://schemas.microsoft.com/office/powerpoint/2010/main" val="478503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a:xfrm>
            <a:off x="685800" y="1143000"/>
            <a:ext cx="5486400" cy="3086100"/>
          </a:xfrm>
        </p:spPr>
      </p:sp>
      <p:sp>
        <p:nvSpPr>
          <p:cNvPr id="3" name="Piezīmju vietturi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dirty="0"/>
              <a:t>Es tikko nedaudz pastāstīju par savu ikdienu. Labprāt uzzinātu arī vairāk par jums. Tomēr, tā kā jūsu ir daudz un tad mūsu tikšanās tālāk par šo slaidu arī netiktu – piedāvāju nelielu asociāciju uzdevumu!</a:t>
            </a:r>
          </a:p>
          <a:p>
            <a:pPr marL="0" marR="0" lvl="0" indent="0" algn="l" defTabSz="914400" rtl="0" eaLnBrk="1" fontAlgn="auto" latinLnBrk="0" hangingPunct="1">
              <a:lnSpc>
                <a:spcPct val="100000"/>
              </a:lnSpc>
              <a:spcBef>
                <a:spcPts val="0"/>
              </a:spcBef>
              <a:spcAft>
                <a:spcPts val="0"/>
              </a:spcAft>
              <a:buClrTx/>
              <a:buSzTx/>
              <a:buFontTx/>
              <a:buNone/>
              <a:tabLst/>
              <a:defRPr/>
            </a:pPr>
            <a:r>
              <a:rPr lang="lv-LV" dirty="0"/>
              <a:t>Jums savā apkārtnē būs jāatrod un kamerā jāparāda trīs priekšmeti. Katra priekšmeta atrašanai būs 20 sekundes.</a:t>
            </a:r>
          </a:p>
          <a:p>
            <a:pPr marL="0" marR="0" lvl="0" indent="0" algn="l" defTabSz="914400" rtl="0" eaLnBrk="1" fontAlgn="auto" latinLnBrk="0" hangingPunct="1">
              <a:lnSpc>
                <a:spcPct val="100000"/>
              </a:lnSpc>
              <a:spcBef>
                <a:spcPts val="0"/>
              </a:spcBef>
              <a:spcAft>
                <a:spcPts val="0"/>
              </a:spcAft>
              <a:buClrTx/>
              <a:buSzTx/>
              <a:buFontTx/>
              <a:buNone/>
              <a:tabLst/>
              <a:defRPr/>
            </a:pPr>
            <a:r>
              <a:rPr lang="lv-LV" dirty="0"/>
              <a:t>Ja nevarat atrast priekšmetu, varat to arī ātri uzzīmēt uz papīra lapas – tad tikai tagad paņemiet pa rokai papīru un kādu rakstāmo!</a:t>
            </a:r>
          </a:p>
          <a:p>
            <a:pPr marL="0" marR="0" lvl="0" indent="0" algn="l" defTabSz="914400" rtl="0" eaLnBrk="1" fontAlgn="auto" latinLnBrk="0" hangingPunct="1">
              <a:lnSpc>
                <a:spcPct val="100000"/>
              </a:lnSpc>
              <a:spcBef>
                <a:spcPts val="0"/>
              </a:spcBef>
              <a:spcAft>
                <a:spcPts val="0"/>
              </a:spcAft>
              <a:buClrTx/>
              <a:buSzTx/>
              <a:buFontTx/>
              <a:buNone/>
              <a:tabLst/>
              <a:defRPr/>
            </a:pPr>
            <a:r>
              <a:rPr lang="lv-LV" dirty="0"/>
              <a:t>Es pateikšu, kādi ir katra priekšmeta nosacījumi.</a:t>
            </a:r>
          </a:p>
          <a:p>
            <a:pPr marL="0" marR="0" lvl="0" indent="0" algn="l" defTabSz="914400" rtl="0" eaLnBrk="1" fontAlgn="auto" latinLnBrk="0" hangingPunct="1">
              <a:lnSpc>
                <a:spcPct val="100000"/>
              </a:lnSpc>
              <a:spcBef>
                <a:spcPts val="0"/>
              </a:spcBef>
              <a:spcAft>
                <a:spcPts val="0"/>
              </a:spcAft>
              <a:buClrTx/>
              <a:buSzTx/>
              <a:buFontTx/>
              <a:buNone/>
              <a:tabLst/>
              <a:defRPr/>
            </a:pPr>
            <a:r>
              <a:rPr lang="lv-LV" dirty="0"/>
              <a:t>Uzdevumā piedalās visi, kas mēs šeit esam, arī pedagogi un es!</a:t>
            </a:r>
          </a:p>
          <a:p>
            <a:pPr marL="0" marR="0" lvl="0" indent="0" algn="l" defTabSz="914400" rtl="0" eaLnBrk="1" fontAlgn="auto" latinLnBrk="0" hangingPunct="1">
              <a:lnSpc>
                <a:spcPct val="100000"/>
              </a:lnSpc>
              <a:spcBef>
                <a:spcPts val="0"/>
              </a:spcBef>
              <a:spcAft>
                <a:spcPts val="0"/>
              </a:spcAft>
              <a:buClrTx/>
              <a:buSzTx/>
              <a:buFontTx/>
              <a:buNone/>
              <a:tabLst/>
              <a:defRPr/>
            </a:pPr>
            <a:r>
              <a:rPr lang="lv-LV" dirty="0"/>
              <a:t>Visi gatavi?  </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b="0" i="0" kern="1200" baseline="0" dirty="0">
                <a:solidFill>
                  <a:schemeClr val="tx1"/>
                </a:solidFill>
                <a:effectLst/>
                <a:latin typeface="+mn-lt"/>
                <a:ea typeface="+mn-ea"/>
                <a:cs typeface="+mn-cs"/>
              </a:rPr>
              <a:t>Pirmais priekšmets – </a:t>
            </a:r>
            <a:r>
              <a:rPr lang="en-US" sz="1200" dirty="0">
                <a:latin typeface="Verdana" panose="020B0604030504040204" pitchFamily="34" charset="0"/>
                <a:ea typeface="Verdana" panose="020B0604030504040204" pitchFamily="34" charset="0"/>
              </a:rPr>
              <a:t>A</a:t>
            </a:r>
            <a:r>
              <a:rPr lang="lv-LV" sz="1200" dirty="0">
                <a:latin typeface="Verdana" panose="020B0604030504040204" pitchFamily="34" charset="0"/>
                <a:ea typeface="Verdana" panose="020B0604030504040204" pitchFamily="34" charset="0"/>
              </a:rPr>
              <a:t>tnesiet un parādiet krāsu, kas</a:t>
            </a:r>
            <a:r>
              <a:rPr lang="en-US" sz="1200" dirty="0">
                <a:latin typeface="Verdana" panose="020B0604030504040204" pitchFamily="34" charset="0"/>
                <a:ea typeface="Verdana" panose="020B0604030504040204" pitchFamily="34" charset="0"/>
              </a:rPr>
              <a:t>,</a:t>
            </a:r>
            <a:r>
              <a:rPr lang="lv-LV" sz="1200" dirty="0">
                <a:latin typeface="Verdana" panose="020B0604030504040204" pitchFamily="34" charset="0"/>
                <a:ea typeface="Verdana" panose="020B0604030504040204" pitchFamily="34" charset="0"/>
              </a:rPr>
              <a:t> Jūsuprāt, raksturo ES</a:t>
            </a:r>
            <a:r>
              <a:rPr lang="en-US" sz="1200" dirty="0">
                <a:latin typeface="Verdana" panose="020B0604030504040204" pitchFamily="34" charset="0"/>
                <a:ea typeface="Verdana" panose="020B0604030504040204" pitchFamily="34" charset="0"/>
              </a:rPr>
              <a:t>!</a:t>
            </a:r>
          </a:p>
          <a:p>
            <a:pPr marL="0" indent="0" algn="l">
              <a:buNone/>
            </a:pPr>
            <a:r>
              <a:rPr lang="lv-LV" dirty="0"/>
              <a:t>Otrais priekšmets </a:t>
            </a:r>
            <a:r>
              <a:rPr lang="lv-LV" sz="1200" b="0" i="0" kern="1200" baseline="0" dirty="0">
                <a:solidFill>
                  <a:schemeClr val="tx1"/>
                </a:solidFill>
                <a:effectLst/>
                <a:latin typeface="+mn-lt"/>
                <a:ea typeface="+mn-ea"/>
                <a:cs typeface="+mn-cs"/>
              </a:rPr>
              <a:t>– </a:t>
            </a:r>
            <a:r>
              <a:rPr lang="en-US" sz="1200" dirty="0">
                <a:latin typeface="Verdana" panose="020B0604030504040204" pitchFamily="34" charset="0"/>
                <a:ea typeface="Verdana" panose="020B0604030504040204" pitchFamily="34" charset="0"/>
              </a:rPr>
              <a:t>A</a:t>
            </a:r>
            <a:r>
              <a:rPr lang="lv-LV" sz="1200" dirty="0">
                <a:latin typeface="Verdana" panose="020B0604030504040204" pitchFamily="34" charset="0"/>
                <a:ea typeface="Verdana" panose="020B0604030504040204" pitchFamily="34" charset="0"/>
              </a:rPr>
              <a:t>tnesiet un parādiet  formu, kas raksturo ES ( te nav svarīgs priekšmets, bet formas, ar ko Jums asociējas ES)</a:t>
            </a:r>
          </a:p>
          <a:p>
            <a:pPr marL="0" marR="0" lvl="0" indent="0" algn="l" defTabSz="914400" rtl="0" eaLnBrk="1" fontAlgn="auto" latinLnBrk="0" hangingPunct="1">
              <a:lnSpc>
                <a:spcPct val="100000"/>
              </a:lnSpc>
              <a:spcBef>
                <a:spcPts val="0"/>
              </a:spcBef>
              <a:spcAft>
                <a:spcPts val="0"/>
              </a:spcAft>
              <a:buClrTx/>
              <a:buSzTx/>
              <a:buFontTx/>
              <a:buNone/>
              <a:tabLst/>
              <a:defRPr/>
            </a:pPr>
            <a:r>
              <a:rPr lang="lv-LV" dirty="0"/>
              <a:t>Trešais priekšmets </a:t>
            </a:r>
            <a:r>
              <a:rPr lang="lv-LV" sz="1200" b="0" i="0" kern="1200" baseline="0" dirty="0">
                <a:solidFill>
                  <a:schemeClr val="tx1"/>
                </a:solidFill>
                <a:effectLst/>
                <a:latin typeface="+mn-lt"/>
                <a:ea typeface="+mn-ea"/>
                <a:cs typeface="+mn-cs"/>
              </a:rPr>
              <a:t>– </a:t>
            </a:r>
            <a:r>
              <a:rPr lang="lv-LV" sz="1200" dirty="0">
                <a:latin typeface="Verdana" panose="020B0604030504040204" pitchFamily="34" charset="0"/>
                <a:ea typeface="Verdana" panose="020B0604030504040204" pitchFamily="34" charset="0"/>
              </a:rPr>
              <a:t>Ar kādu priekšmetu Jūs raksturotu to, ko Jūs sagaidāt no ES?</a:t>
            </a:r>
            <a:endParaRPr lang="lv-LV" dirty="0"/>
          </a:p>
          <a:p>
            <a:pPr marL="0" marR="0" lvl="0" indent="0" algn="l" defTabSz="914400" rtl="0" eaLnBrk="1" fontAlgn="auto" latinLnBrk="0" hangingPunct="1">
              <a:lnSpc>
                <a:spcPct val="100000"/>
              </a:lnSpc>
              <a:spcBef>
                <a:spcPts val="0"/>
              </a:spcBef>
              <a:spcAft>
                <a:spcPts val="0"/>
              </a:spcAft>
              <a:buClrTx/>
              <a:buSzTx/>
              <a:buFontTx/>
              <a:buNone/>
              <a:tabLst/>
              <a:defRPr/>
            </a:pPr>
            <a:r>
              <a:rPr lang="lv-LV" dirty="0"/>
              <a:t>Sāku laika atskaiti!</a:t>
            </a:r>
          </a:p>
          <a:p>
            <a:pPr marL="0" marR="0" lvl="0" indent="0" algn="l" defTabSz="914400" rtl="0" eaLnBrk="1" fontAlgn="auto" latinLnBrk="0" hangingPunct="1">
              <a:lnSpc>
                <a:spcPct val="100000"/>
              </a:lnSpc>
              <a:spcBef>
                <a:spcPts val="0"/>
              </a:spcBef>
              <a:spcAft>
                <a:spcPts val="0"/>
              </a:spcAft>
              <a:buClrTx/>
              <a:buSzTx/>
              <a:buFontTx/>
              <a:buNone/>
              <a:tabLst/>
              <a:defRPr/>
            </a:pPr>
            <a:r>
              <a:rPr lang="lv-LV" i="1" dirty="0"/>
              <a:t>Komentēšana par priekšmetiem pēc situācijas</a:t>
            </a:r>
            <a:r>
              <a:rPr lang="en-US" i="1" dirty="0"/>
              <a:t>, </a:t>
            </a:r>
            <a:r>
              <a:rPr lang="en-US" i="1" dirty="0" err="1"/>
              <a:t>noteikti</a:t>
            </a:r>
            <a:r>
              <a:rPr lang="en-US" i="1" dirty="0"/>
              <a:t> var </a:t>
            </a:r>
            <a:r>
              <a:rPr lang="en-US" i="1" dirty="0" err="1"/>
              <a:t>veidot</a:t>
            </a:r>
            <a:r>
              <a:rPr lang="en-US" i="1" dirty="0"/>
              <a:t> </a:t>
            </a:r>
            <a:r>
              <a:rPr lang="en-US" i="1" dirty="0" err="1"/>
              <a:t>diskusiju</a:t>
            </a:r>
            <a:r>
              <a:rPr lang="en-US" i="1" dirty="0"/>
              <a:t> </a:t>
            </a:r>
            <a:r>
              <a:rPr lang="en-US" i="1" dirty="0" err="1"/>
              <a:t>ar</a:t>
            </a:r>
            <a:r>
              <a:rPr lang="en-US" i="1" dirty="0"/>
              <a:t> </a:t>
            </a:r>
            <a:r>
              <a:rPr lang="en-US" i="1" dirty="0" err="1"/>
              <a:t>jauniešiem</a:t>
            </a:r>
            <a:r>
              <a:rPr lang="en-US" i="1" dirty="0"/>
              <a:t> par </a:t>
            </a:r>
            <a:r>
              <a:rPr lang="en-US" i="1" dirty="0" err="1"/>
              <a:t>priekšmetiem</a:t>
            </a:r>
            <a:r>
              <a:rPr lang="lv-LV" i="1"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lv-LV" i="1" dirty="0"/>
              <a:t>NB! Ekspertam pirms prezentācijas </a:t>
            </a:r>
            <a:r>
              <a:rPr lang="en-US" i="1" dirty="0" err="1"/>
              <a:t>arī</a:t>
            </a:r>
            <a:r>
              <a:rPr lang="en-US" i="1" dirty="0"/>
              <a:t> </a:t>
            </a:r>
            <a:r>
              <a:rPr lang="lv-LV" i="1" dirty="0"/>
              <a:t>vēlams visus trīs priekšmetus jau sagatavot</a:t>
            </a:r>
            <a:r>
              <a:rPr lang="en-US" i="1"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err="1"/>
              <a:t>Šo</a:t>
            </a:r>
            <a:r>
              <a:rPr lang="en-US" i="1" dirty="0"/>
              <a:t> </a:t>
            </a:r>
            <a:r>
              <a:rPr lang="en-US" i="1" dirty="0" err="1"/>
              <a:t>spēli</a:t>
            </a:r>
            <a:r>
              <a:rPr lang="en-US" i="1" dirty="0"/>
              <a:t> </a:t>
            </a:r>
            <a:r>
              <a:rPr lang="en-US" i="1" dirty="0" err="1"/>
              <a:t>var</a:t>
            </a:r>
            <a:r>
              <a:rPr lang="en-US" i="1" dirty="0"/>
              <a:t> </a:t>
            </a:r>
            <a:r>
              <a:rPr lang="en-US" i="1" dirty="0" err="1"/>
              <a:t>organiz</a:t>
            </a:r>
            <a:r>
              <a:rPr lang="lv-LV" i="1" dirty="0" err="1"/>
              <a:t>ēt</a:t>
            </a:r>
            <a:r>
              <a:rPr lang="en-US" i="1" dirty="0"/>
              <a:t> </a:t>
            </a:r>
            <a:r>
              <a:rPr lang="en-US" i="1" dirty="0" err="1"/>
              <a:t>gan</a:t>
            </a:r>
            <a:r>
              <a:rPr lang="en-US" i="1" dirty="0"/>
              <a:t> </a:t>
            </a:r>
            <a:r>
              <a:rPr lang="en-US" i="1" dirty="0" err="1"/>
              <a:t>klātienē</a:t>
            </a:r>
            <a:r>
              <a:rPr lang="en-US" i="1" dirty="0"/>
              <a:t>, </a:t>
            </a:r>
            <a:r>
              <a:rPr lang="en-US" i="1" dirty="0" err="1"/>
              <a:t>gan</a:t>
            </a:r>
            <a:r>
              <a:rPr lang="en-US" i="1" dirty="0"/>
              <a:t> </a:t>
            </a:r>
            <a:r>
              <a:rPr lang="en-US" i="1" dirty="0" err="1"/>
              <a:t>tiešsai</a:t>
            </a:r>
            <a:r>
              <a:rPr lang="lv-LV" i="1" dirty="0"/>
              <a:t>s</a:t>
            </a:r>
            <a:r>
              <a:rPr lang="en-US" i="1" dirty="0" err="1"/>
              <a:t>tes</a:t>
            </a:r>
            <a:r>
              <a:rPr lang="en-US" i="1" dirty="0"/>
              <a:t> </a:t>
            </a:r>
            <a:r>
              <a:rPr lang="en-US" i="1" dirty="0" err="1"/>
              <a:t>formātā</a:t>
            </a:r>
            <a:r>
              <a:rPr lang="en-US" i="1" dirty="0"/>
              <a:t>. </a:t>
            </a:r>
            <a:endParaRPr lang="lv-LV" dirty="0"/>
          </a:p>
          <a:p>
            <a:pPr marL="0" marR="0" indent="0" algn="l" defTabSz="914400" rtl="0" eaLnBrk="1" fontAlgn="auto" latinLnBrk="0" hangingPunct="1">
              <a:lnSpc>
                <a:spcPct val="100000"/>
              </a:lnSpc>
              <a:spcBef>
                <a:spcPts val="0"/>
              </a:spcBef>
              <a:spcAft>
                <a:spcPts val="0"/>
              </a:spcAft>
              <a:buClrTx/>
              <a:buSzTx/>
              <a:buFontTx/>
              <a:buNone/>
              <a:tabLst/>
              <a:defRPr/>
            </a:pPr>
            <a:endParaRPr lang="lv-LV" dirty="0"/>
          </a:p>
        </p:txBody>
      </p:sp>
      <p:sp>
        <p:nvSpPr>
          <p:cNvPr id="4" name="Slaida numura vietturis 3"/>
          <p:cNvSpPr>
            <a:spLocks noGrp="1"/>
          </p:cNvSpPr>
          <p:nvPr>
            <p:ph type="sldNum" sz="quarter" idx="10"/>
          </p:nvPr>
        </p:nvSpPr>
        <p:spPr/>
        <p:txBody>
          <a:bodyPr/>
          <a:lstStyle/>
          <a:p>
            <a:fld id="{9F3C0D85-F539-4ED9-99FC-A5091461C60A}" type="slidenum">
              <a:rPr lang="lv-LV" smtClean="0"/>
              <a:t>4</a:t>
            </a:fld>
            <a:endParaRPr lang="lv-LV"/>
          </a:p>
        </p:txBody>
      </p:sp>
    </p:spTree>
    <p:extLst>
      <p:ext uri="{BB962C8B-B14F-4D97-AF65-F5344CB8AC3E}">
        <p14:creationId xmlns:p14="http://schemas.microsoft.com/office/powerpoint/2010/main" val="95530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Esam</a:t>
            </a:r>
            <a:r>
              <a:rPr lang="en-US" dirty="0"/>
              <a:t> </a:t>
            </a:r>
            <a:r>
              <a:rPr lang="en-US" dirty="0" err="1"/>
              <a:t>nedaudz</a:t>
            </a:r>
            <a:r>
              <a:rPr lang="en-US" dirty="0"/>
              <a:t> </a:t>
            </a:r>
            <a:r>
              <a:rPr lang="en-US" dirty="0" err="1"/>
              <a:t>vairāk</a:t>
            </a:r>
            <a:r>
              <a:rPr lang="en-US" dirty="0"/>
              <a:t> </a:t>
            </a:r>
            <a:r>
              <a:rPr lang="en-US" dirty="0" err="1"/>
              <a:t>iepazinušies</a:t>
            </a:r>
            <a:r>
              <a:rPr lang="en-US" dirty="0"/>
              <a:t>, </a:t>
            </a:r>
            <a:r>
              <a:rPr lang="en-US" dirty="0" err="1"/>
              <a:t>taču</a:t>
            </a:r>
            <a:r>
              <a:rPr lang="lv-LV" dirty="0"/>
              <a:t>,</a:t>
            </a:r>
            <a:r>
              <a:rPr lang="en-US" dirty="0"/>
              <a:t> </a:t>
            </a:r>
            <a:r>
              <a:rPr lang="en-US" dirty="0" err="1"/>
              <a:t>pirms</a:t>
            </a:r>
            <a:r>
              <a:rPr lang="en-US" dirty="0"/>
              <a:t> </a:t>
            </a:r>
            <a:r>
              <a:rPr lang="en-US" dirty="0" err="1"/>
              <a:t>dodamies</a:t>
            </a:r>
            <a:r>
              <a:rPr lang="en-US" dirty="0"/>
              <a:t> </a:t>
            </a:r>
            <a:r>
              <a:rPr lang="en-US" dirty="0" err="1"/>
              <a:t>tālāk</a:t>
            </a:r>
            <a:r>
              <a:rPr lang="en-US" dirty="0"/>
              <a:t>, </a:t>
            </a:r>
            <a:r>
              <a:rPr lang="en-US" dirty="0" err="1"/>
              <a:t>gribētos</a:t>
            </a:r>
            <a:r>
              <a:rPr lang="lv-LV" dirty="0"/>
              <a:t> kopā ar jums</a:t>
            </a:r>
            <a:r>
              <a:rPr lang="en-US" dirty="0"/>
              <a:t> </a:t>
            </a:r>
            <a:r>
              <a:rPr lang="lv-LV" dirty="0"/>
              <a:t>labāk </a:t>
            </a:r>
            <a:r>
              <a:rPr lang="en-US" dirty="0" err="1"/>
              <a:t>saprast</a:t>
            </a:r>
            <a:r>
              <a:rPr lang="en-US" dirty="0"/>
              <a:t>, ko tad </a:t>
            </a:r>
            <a:r>
              <a:rPr lang="en-US" dirty="0" err="1"/>
              <a:t>īsti</a:t>
            </a:r>
            <a:r>
              <a:rPr lang="en-US" dirty="0"/>
              <a:t> </a:t>
            </a:r>
            <a:r>
              <a:rPr lang="en-US" dirty="0" err="1"/>
              <a:t>jaunieši</a:t>
            </a:r>
            <a:r>
              <a:rPr lang="en-US" dirty="0"/>
              <a:t> </a:t>
            </a:r>
            <a:r>
              <a:rPr lang="en-US" dirty="0" err="1"/>
              <a:t>savā</a:t>
            </a:r>
            <a:r>
              <a:rPr lang="en-US" dirty="0"/>
              <a:t> </a:t>
            </a:r>
            <a:r>
              <a:rPr lang="en-US" dirty="0" err="1"/>
              <a:t>ikdienā</a:t>
            </a:r>
            <a:r>
              <a:rPr lang="en-US" dirty="0"/>
              <a:t> </a:t>
            </a:r>
            <a:r>
              <a:rPr lang="en-US" dirty="0" err="1"/>
              <a:t>vēlas</a:t>
            </a:r>
            <a:r>
              <a:rPr lang="en-US" dirty="0"/>
              <a:t>, ko </a:t>
            </a:r>
            <a:r>
              <a:rPr lang="en-US" dirty="0" err="1"/>
              <a:t>novērtē</a:t>
            </a:r>
            <a:r>
              <a:rPr lang="en-US" dirty="0"/>
              <a:t> un kas </a:t>
            </a:r>
            <a:r>
              <a:rPr lang="en-US" dirty="0" err="1"/>
              <a:t>jums</a:t>
            </a:r>
            <a:r>
              <a:rPr lang="en-US" dirty="0"/>
              <a:t> </a:t>
            </a:r>
            <a:r>
              <a:rPr lang="en-US" dirty="0" err="1"/>
              <a:t>ir</a:t>
            </a:r>
            <a:r>
              <a:rPr lang="en-US" dirty="0"/>
              <a:t> </a:t>
            </a:r>
            <a:r>
              <a:rPr lang="en-US" dirty="0" err="1"/>
              <a:t>nepieciešams</a:t>
            </a:r>
            <a:r>
              <a:rPr lang="en-US" dirty="0"/>
              <a:t>. </a:t>
            </a:r>
            <a:endParaRPr lang="lv-LV"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Sāksim</a:t>
            </a:r>
            <a:r>
              <a:rPr lang="en-US" dirty="0"/>
              <a:t> </a:t>
            </a:r>
            <a:r>
              <a:rPr lang="en-US" dirty="0" err="1"/>
              <a:t>ar</a:t>
            </a:r>
            <a:r>
              <a:rPr lang="en-US" dirty="0"/>
              <a:t> to – kas </a:t>
            </a:r>
            <a:r>
              <a:rPr lang="en-US" dirty="0" err="1"/>
              <a:t>ir</a:t>
            </a:r>
            <a:r>
              <a:rPr lang="en-US" dirty="0"/>
              <a:t> </a:t>
            </a:r>
            <a:r>
              <a:rPr lang="en-US" dirty="0" err="1"/>
              <a:t>tā</a:t>
            </a:r>
            <a:r>
              <a:rPr lang="en-US" dirty="0"/>
              <a:t> </a:t>
            </a:r>
            <a:r>
              <a:rPr lang="en-US" dirty="0" err="1"/>
              <a:t>lieta</a:t>
            </a:r>
            <a:r>
              <a:rPr lang="en-US" dirty="0"/>
              <a:t>, kas </a:t>
            </a:r>
            <a:r>
              <a:rPr lang="en-US" dirty="0" err="1"/>
              <a:t>jums</a:t>
            </a:r>
            <a:r>
              <a:rPr lang="en-US" dirty="0"/>
              <a:t> </a:t>
            </a:r>
            <a:r>
              <a:rPr lang="en-US" dirty="0" err="1"/>
              <a:t>visvairāk</a:t>
            </a:r>
            <a:r>
              <a:rPr lang="en-US" dirty="0"/>
              <a:t> </a:t>
            </a:r>
            <a:r>
              <a:rPr lang="en-US" dirty="0" err="1"/>
              <a:t>patīk</a:t>
            </a:r>
            <a:r>
              <a:rPr lang="en-US" dirty="0"/>
              <a:t> no </a:t>
            </a:r>
            <a:r>
              <a:rPr lang="en-US" dirty="0" err="1"/>
              <a:t>skolas</a:t>
            </a:r>
            <a:r>
              <a:rPr lang="en-US" dirty="0"/>
              <a:t> </a:t>
            </a:r>
            <a:r>
              <a:rPr lang="en-US" dirty="0" err="1"/>
              <a:t>ikdienas</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Dodamies</a:t>
            </a:r>
            <a:r>
              <a:rPr lang="en-US" dirty="0"/>
              <a:t> </a:t>
            </a:r>
            <a:r>
              <a:rPr lang="en-US" dirty="0" err="1"/>
              <a:t>uz</a:t>
            </a:r>
            <a:r>
              <a:rPr lang="en-US" dirty="0"/>
              <a:t> </a:t>
            </a:r>
            <a:r>
              <a:rPr lang="en-US" dirty="0" err="1"/>
              <a:t>saiti</a:t>
            </a:r>
            <a:r>
              <a:rPr lang="en-US" dirty="0"/>
              <a:t> sli.do, </a:t>
            </a:r>
            <a:r>
              <a:rPr lang="en-US" dirty="0" err="1"/>
              <a:t>ievad</a:t>
            </a:r>
            <a:r>
              <a:rPr lang="lv-LV" dirty="0"/>
              <a:t>ā</a:t>
            </a:r>
            <a:r>
              <a:rPr lang="en-US" dirty="0"/>
              <a:t>m </a:t>
            </a:r>
            <a:r>
              <a:rPr lang="en-US" dirty="0" err="1"/>
              <a:t>kodu</a:t>
            </a:r>
            <a:r>
              <a:rPr lang="en-US" dirty="0"/>
              <a:t> 632026, </a:t>
            </a:r>
            <a:r>
              <a:rPr lang="en-US" dirty="0" err="1"/>
              <a:t>kur</a:t>
            </a:r>
            <a:r>
              <a:rPr lang="en-US" dirty="0"/>
              <a:t> </a:t>
            </a:r>
            <a:r>
              <a:rPr lang="en-US" dirty="0" err="1"/>
              <a:t>redzēsiet</a:t>
            </a:r>
            <a:r>
              <a:rPr lang="en-US" dirty="0"/>
              <a:t> </a:t>
            </a:r>
            <a:r>
              <a:rPr lang="en-US" dirty="0" err="1"/>
              <a:t>jautājumu</a:t>
            </a:r>
            <a:r>
              <a:rPr lang="en-US" dirty="0"/>
              <a:t> un </a:t>
            </a:r>
            <a:r>
              <a:rPr lang="en-US" dirty="0" err="1"/>
              <a:t>atbilžu</a:t>
            </a:r>
            <a:r>
              <a:rPr lang="en-US" dirty="0"/>
              <a:t> “</a:t>
            </a:r>
            <a:r>
              <a:rPr lang="en-US" dirty="0" err="1"/>
              <a:t>lodziņu</a:t>
            </a:r>
            <a:r>
              <a:rPr lang="en-US" dirty="0"/>
              <a:t>”, </a:t>
            </a:r>
            <a:r>
              <a:rPr lang="en-US" dirty="0" err="1"/>
              <a:t>tajā</a:t>
            </a:r>
            <a:r>
              <a:rPr lang="en-US" dirty="0"/>
              <a:t> </a:t>
            </a:r>
            <a:r>
              <a:rPr lang="en-US" dirty="0" err="1"/>
              <a:t>droši</a:t>
            </a:r>
            <a:r>
              <a:rPr lang="en-US" dirty="0"/>
              <a:t> </a:t>
            </a:r>
            <a:r>
              <a:rPr lang="en-US" dirty="0" err="1"/>
              <a:t>ierakstiet</a:t>
            </a:r>
            <a:r>
              <a:rPr lang="en-US" dirty="0"/>
              <a:t> </a:t>
            </a:r>
            <a:r>
              <a:rPr lang="en-US" dirty="0" err="1"/>
              <a:t>savu</a:t>
            </a:r>
            <a:r>
              <a:rPr lang="en-US" dirty="0"/>
              <a:t> </a:t>
            </a:r>
            <a:r>
              <a:rPr lang="en-US" dirty="0" err="1"/>
              <a:t>atbildi</a:t>
            </a:r>
            <a:r>
              <a:rPr lang="en-US" dirty="0"/>
              <a:t>, tad </a:t>
            </a:r>
            <a:r>
              <a:rPr lang="en-US" dirty="0" err="1"/>
              <a:t>aplūkosim</a:t>
            </a:r>
            <a:r>
              <a:rPr lang="en-US" dirty="0"/>
              <a:t>, </a:t>
            </a:r>
            <a:r>
              <a:rPr lang="en-US" dirty="0" err="1"/>
              <a:t>kā</a:t>
            </a:r>
            <a:r>
              <a:rPr lang="en-US" dirty="0"/>
              <a:t> mums </a:t>
            </a:r>
            <a:r>
              <a:rPr lang="en-US" dirty="0" err="1"/>
              <a:t>kopā</a:t>
            </a:r>
            <a:r>
              <a:rPr lang="en-US" dirty="0"/>
              <a:t> </a:t>
            </a:r>
            <a:r>
              <a:rPr lang="en-US" dirty="0" err="1"/>
              <a:t>ir</a:t>
            </a:r>
            <a:r>
              <a:rPr lang="en-US" dirty="0"/>
              <a:t> </a:t>
            </a:r>
            <a:r>
              <a:rPr lang="en-US" dirty="0" err="1"/>
              <a:t>izdevies</a:t>
            </a:r>
            <a:r>
              <a:rPr lang="en-US" dirty="0"/>
              <a:t> </a:t>
            </a:r>
            <a:r>
              <a:rPr lang="en-US" dirty="0" err="1"/>
              <a:t>atbildēt</a:t>
            </a:r>
            <a:r>
              <a:rPr lang="en-US" dirty="0"/>
              <a:t> </a:t>
            </a:r>
            <a:r>
              <a:rPr lang="en-US" dirty="0" err="1"/>
              <a:t>uz</a:t>
            </a:r>
            <a:r>
              <a:rPr lang="en-US" dirty="0"/>
              <a:t> </a:t>
            </a:r>
            <a:r>
              <a:rPr lang="en-US" dirty="0" err="1"/>
              <a:t>šo</a:t>
            </a:r>
            <a:r>
              <a:rPr lang="en-US" dirty="0"/>
              <a:t> </a:t>
            </a:r>
            <a:r>
              <a:rPr lang="en-US" dirty="0" err="1"/>
              <a:t>jautājumu</a:t>
            </a:r>
            <a:r>
              <a:rPr lang="en-US" dirty="0"/>
              <a:t> un </a:t>
            </a:r>
            <a:r>
              <a:rPr lang="en-US" dirty="0" err="1"/>
              <a:t>kura</a:t>
            </a:r>
            <a:r>
              <a:rPr lang="en-US" dirty="0"/>
              <a:t> </a:t>
            </a:r>
            <a:r>
              <a:rPr lang="en-US" dirty="0" err="1"/>
              <a:t>ir</a:t>
            </a:r>
            <a:r>
              <a:rPr lang="en-US" dirty="0"/>
              <a:t> </a:t>
            </a:r>
            <a:r>
              <a:rPr lang="en-US" dirty="0" err="1"/>
              <a:t>tā</a:t>
            </a:r>
            <a:r>
              <a:rPr lang="en-US" dirty="0"/>
              <a:t> </a:t>
            </a:r>
            <a:r>
              <a:rPr lang="en-US" dirty="0" err="1"/>
              <a:t>lieta</a:t>
            </a:r>
            <a:r>
              <a:rPr lang="en-US" dirty="0"/>
              <a:t>, kas </a:t>
            </a:r>
            <a:r>
              <a:rPr lang="en-US" dirty="0" err="1"/>
              <a:t>jums</a:t>
            </a:r>
            <a:r>
              <a:rPr lang="en-US" dirty="0"/>
              <a:t> </a:t>
            </a:r>
            <a:r>
              <a:rPr lang="en-US" dirty="0" err="1"/>
              <a:t>visvairāk</a:t>
            </a:r>
            <a:r>
              <a:rPr lang="en-US" dirty="0"/>
              <a:t> </a:t>
            </a:r>
            <a:r>
              <a:rPr lang="en-US" dirty="0" err="1"/>
              <a:t>patīk</a:t>
            </a:r>
            <a:r>
              <a:rPr lang="en-US" dirty="0"/>
              <a:t> no </a:t>
            </a:r>
            <a:r>
              <a:rPr lang="en-US" dirty="0" err="1"/>
              <a:t>skolas</a:t>
            </a:r>
            <a:r>
              <a:rPr lang="en-US" dirty="0"/>
              <a:t> </a:t>
            </a:r>
            <a:r>
              <a:rPr lang="en-US" dirty="0" err="1"/>
              <a:t>ikdienas</a:t>
            </a:r>
            <a:r>
              <a:rPr lang="en-US" dirty="0"/>
              <a:t>. </a:t>
            </a:r>
            <a:endParaRPr lang="lv-LV" dirty="0"/>
          </a:p>
          <a:p>
            <a:pPr marL="0" marR="0" lvl="0" indent="0" algn="l" defTabSz="914400" rtl="0" eaLnBrk="1" fontAlgn="auto" latinLnBrk="0" hangingPunct="1">
              <a:lnSpc>
                <a:spcPct val="100000"/>
              </a:lnSpc>
              <a:spcBef>
                <a:spcPts val="0"/>
              </a:spcBef>
              <a:spcAft>
                <a:spcPts val="0"/>
              </a:spcAft>
              <a:buClrTx/>
              <a:buSzTx/>
              <a:buFontTx/>
              <a:buNone/>
              <a:tabLst/>
              <a:defRPr/>
            </a:pPr>
            <a:r>
              <a:rPr lang="lv-LV" dirty="0"/>
              <a:t>Sāku laika atskaiti!</a:t>
            </a:r>
            <a:r>
              <a:rPr lang="en-US" dirty="0"/>
              <a:t> (</a:t>
            </a:r>
            <a:r>
              <a:rPr lang="en-US" dirty="0" err="1"/>
              <a:t>Dodam</a:t>
            </a:r>
            <a:r>
              <a:rPr lang="en-US" dirty="0"/>
              <a:t> </a:t>
            </a:r>
            <a:r>
              <a:rPr lang="en-US" dirty="0" err="1"/>
              <a:t>laiku</a:t>
            </a:r>
            <a:r>
              <a:rPr lang="en-US" dirty="0"/>
              <a:t> </a:t>
            </a:r>
            <a:r>
              <a:rPr lang="en-US" dirty="0" err="1"/>
              <a:t>aptuveni</a:t>
            </a:r>
            <a:r>
              <a:rPr lang="en-US" dirty="0"/>
              <a:t> 10 </a:t>
            </a:r>
            <a:r>
              <a:rPr lang="en-US" dirty="0" err="1"/>
              <a:t>sek</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Unnn</a:t>
            </a:r>
            <a:r>
              <a:rPr lang="en-US" dirty="0"/>
              <a:t> </a:t>
            </a:r>
            <a:r>
              <a:rPr lang="en-US" dirty="0" err="1"/>
              <a:t>skat</a:t>
            </a:r>
            <a:r>
              <a:rPr lang="lv-LV" dirty="0"/>
              <a:t>ā</a:t>
            </a:r>
            <a:r>
              <a:rPr lang="en-US" dirty="0" err="1"/>
              <a:t>mies</a:t>
            </a:r>
            <a:r>
              <a:rPr lang="en-US" dirty="0"/>
              <a:t> </a:t>
            </a:r>
            <a:r>
              <a:rPr lang="en-US" dirty="0" err="1"/>
              <a:t>rezultātus</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Tad </a:t>
            </a:r>
            <a:r>
              <a:rPr lang="en-US" i="1" dirty="0" err="1"/>
              <a:t>eksperts</a:t>
            </a:r>
            <a:r>
              <a:rPr lang="en-US" i="1" dirty="0"/>
              <a:t> </a:t>
            </a:r>
            <a:r>
              <a:rPr lang="en-US" i="1" dirty="0" err="1"/>
              <a:t>kopā</a:t>
            </a:r>
            <a:r>
              <a:rPr lang="en-US" i="1" dirty="0"/>
              <a:t> </a:t>
            </a:r>
            <a:r>
              <a:rPr lang="en-US" i="1" dirty="0" err="1"/>
              <a:t>ar</a:t>
            </a:r>
            <a:r>
              <a:rPr lang="en-US" i="1" dirty="0"/>
              <a:t> </a:t>
            </a:r>
            <a:r>
              <a:rPr lang="en-US" i="1" dirty="0" err="1"/>
              <a:t>skolēniem</a:t>
            </a:r>
            <a:r>
              <a:rPr lang="en-US" i="1" dirty="0"/>
              <a:t> </a:t>
            </a:r>
            <a:r>
              <a:rPr lang="en-US" i="1" dirty="0" err="1"/>
              <a:t>diskutē</a:t>
            </a:r>
            <a:r>
              <a:rPr lang="en-US" i="1" dirty="0"/>
              <a:t> par </a:t>
            </a:r>
            <a:r>
              <a:rPr lang="en-US" i="1" dirty="0" err="1"/>
              <a:t>rezultātiem</a:t>
            </a:r>
            <a:r>
              <a:rPr lang="en-US" i="1" dirty="0"/>
              <a:t> max. 1,5 min.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Rezultātus </a:t>
            </a:r>
            <a:r>
              <a:rPr lang="en-US" i="1" dirty="0" err="1"/>
              <a:t>eksperts</a:t>
            </a:r>
            <a:r>
              <a:rPr lang="en-US" i="1" dirty="0"/>
              <a:t> </a:t>
            </a:r>
            <a:r>
              <a:rPr lang="en-US" i="1" dirty="0" err="1"/>
              <a:t>var</a:t>
            </a:r>
            <a:r>
              <a:rPr lang="en-US" i="1" dirty="0"/>
              <a:t> </a:t>
            </a:r>
            <a:r>
              <a:rPr lang="en-US" i="1" dirty="0" err="1"/>
              <a:t>redzēt</a:t>
            </a:r>
            <a:r>
              <a:rPr lang="lv-LV" i="1" dirty="0"/>
              <a:t>,</a:t>
            </a:r>
            <a:r>
              <a:rPr lang="en-US" i="1" dirty="0"/>
              <a:t> </a:t>
            </a:r>
            <a:r>
              <a:rPr lang="en-US" i="1" dirty="0" err="1"/>
              <a:t>uzspiežot</a:t>
            </a:r>
            <a:r>
              <a:rPr lang="en-US" i="1" dirty="0"/>
              <a:t> </a:t>
            </a:r>
            <a:r>
              <a:rPr lang="en-US" i="1" dirty="0" err="1"/>
              <a:t>uz</a:t>
            </a:r>
            <a:r>
              <a:rPr lang="en-US" i="1" dirty="0"/>
              <a:t> </a:t>
            </a:r>
            <a:r>
              <a:rPr lang="en-US" i="1" dirty="0" err="1"/>
              <a:t>taustiņa</a:t>
            </a:r>
            <a:r>
              <a:rPr lang="en-US" i="1" dirty="0"/>
              <a:t> “All results”, bet, </a:t>
            </a:r>
            <a:r>
              <a:rPr lang="en-US" i="1" dirty="0" err="1"/>
              <a:t>atbildot</a:t>
            </a:r>
            <a:r>
              <a:rPr lang="en-US" i="1" dirty="0"/>
              <a:t> </a:t>
            </a:r>
            <a:r>
              <a:rPr lang="en-US" i="1" dirty="0" err="1"/>
              <a:t>uz</a:t>
            </a:r>
            <a:r>
              <a:rPr lang="en-US" i="1" dirty="0"/>
              <a:t> </a:t>
            </a:r>
            <a:r>
              <a:rPr lang="en-US" i="1" dirty="0" err="1"/>
              <a:t>jautājumu</a:t>
            </a:r>
            <a:r>
              <a:rPr lang="en-US" i="1" dirty="0"/>
              <a:t>, </a:t>
            </a:r>
            <a:r>
              <a:rPr lang="en-US" i="1" dirty="0" err="1"/>
              <a:t>skolēns</a:t>
            </a:r>
            <a:r>
              <a:rPr lang="en-US" i="1" dirty="0"/>
              <a:t> </a:t>
            </a:r>
            <a:r>
              <a:rPr lang="en-US" i="1" dirty="0" err="1"/>
              <a:t>arī</a:t>
            </a:r>
            <a:r>
              <a:rPr lang="en-US" i="1" dirty="0"/>
              <a:t> </a:t>
            </a:r>
            <a:r>
              <a:rPr lang="en-US" i="1" dirty="0" err="1"/>
              <a:t>uzreiz</a:t>
            </a:r>
            <a:r>
              <a:rPr lang="en-US" i="1" dirty="0"/>
              <a:t> </a:t>
            </a:r>
            <a:r>
              <a:rPr lang="en-US" i="1" dirty="0" err="1"/>
              <a:t>redzēs</a:t>
            </a:r>
            <a:r>
              <a:rPr lang="en-US" i="1" dirty="0"/>
              <a:t> </a:t>
            </a:r>
            <a:r>
              <a:rPr lang="en-US" i="1" dirty="0" err="1"/>
              <a:t>citu</a:t>
            </a:r>
            <a:r>
              <a:rPr lang="en-US" i="1" dirty="0"/>
              <a:t> </a:t>
            </a:r>
            <a:r>
              <a:rPr lang="en-US" i="1" dirty="0" err="1"/>
              <a:t>atbildes</a:t>
            </a:r>
            <a:r>
              <a:rPr lang="en-US" i="1" dirty="0"/>
              <a:t> un </a:t>
            </a:r>
            <a:r>
              <a:rPr lang="en-US" i="1" dirty="0" err="1"/>
              <a:t>varēs</a:t>
            </a:r>
            <a:r>
              <a:rPr lang="en-US" i="1" dirty="0"/>
              <a:t> </a:t>
            </a:r>
            <a:r>
              <a:rPr lang="en-US" i="1" dirty="0" err="1"/>
              <a:t>diskutēt</a:t>
            </a:r>
            <a:r>
              <a:rPr lang="en-US" i="1" dirty="0"/>
              <a:t> par t</a:t>
            </a:r>
            <a:r>
              <a:rPr lang="lv-LV" i="1" dirty="0"/>
              <a:t>o</a:t>
            </a:r>
            <a:r>
              <a:rPr lang="en-US" i="1" dirty="0"/>
              <a:t>, </a:t>
            </a:r>
            <a:r>
              <a:rPr lang="en-US" i="1" dirty="0" err="1"/>
              <a:t>redzot</a:t>
            </a:r>
            <a:r>
              <a:rPr lang="en-US" i="1" dirty="0"/>
              <a:t> </a:t>
            </a:r>
            <a:r>
              <a:rPr lang="lv-LV" i="1" dirty="0"/>
              <a:t>atbildes </a:t>
            </a:r>
            <a:r>
              <a:rPr lang="en-US" i="1" dirty="0" err="1"/>
              <a:t>savā</a:t>
            </a:r>
            <a:r>
              <a:rPr lang="en-US" i="1" dirty="0"/>
              <a:t> </a:t>
            </a:r>
            <a:r>
              <a:rPr lang="en-US" i="1" dirty="0" err="1"/>
              <a:t>viedierīcē</a:t>
            </a:r>
            <a:r>
              <a:rPr lang="en-US" i="1" dirty="0"/>
              <a:t>.</a:t>
            </a:r>
            <a:endParaRPr lang="lv-LV" i="1" dirty="0"/>
          </a:p>
          <a:p>
            <a:pPr marL="0" marR="0" lvl="0" indent="0" algn="l" defTabSz="914400" rtl="0" eaLnBrk="1" fontAlgn="auto" latinLnBrk="0" hangingPunct="1">
              <a:lnSpc>
                <a:spcPct val="100000"/>
              </a:lnSpc>
              <a:spcBef>
                <a:spcPts val="0"/>
              </a:spcBef>
              <a:spcAft>
                <a:spcPts val="0"/>
              </a:spcAft>
              <a:buClrTx/>
              <a:buSzTx/>
              <a:buFontTx/>
              <a:buNone/>
              <a:tabLst/>
              <a:defRPr/>
            </a:pPr>
            <a:r>
              <a:rPr lang="lv-LV" i="1" dirty="0"/>
              <a:t>NB! Eksper</a:t>
            </a:r>
            <a:r>
              <a:rPr lang="en-US" i="1" dirty="0" err="1"/>
              <a:t>ts</a:t>
            </a:r>
            <a:r>
              <a:rPr lang="lv-LV" i="1" dirty="0"/>
              <a:t> pirms </a:t>
            </a:r>
            <a:r>
              <a:rPr lang="en-US" i="1" dirty="0" err="1"/>
              <a:t>jautājuma</a:t>
            </a:r>
            <a:r>
              <a:rPr lang="en-US" i="1" dirty="0"/>
              <a:t> </a:t>
            </a:r>
            <a:r>
              <a:rPr lang="en-US" i="1" dirty="0" err="1"/>
              <a:t>jauniešiem</a:t>
            </a:r>
            <a:r>
              <a:rPr lang="en-US" i="1" dirty="0"/>
              <a:t> </a:t>
            </a:r>
            <a:r>
              <a:rPr lang="en-US" i="1" dirty="0" err="1"/>
              <a:t>noteikti</a:t>
            </a:r>
            <a:r>
              <a:rPr lang="en-US" i="1" dirty="0"/>
              <a:t> var </a:t>
            </a:r>
            <a:r>
              <a:rPr lang="en-US" i="1" dirty="0" err="1"/>
              <a:t>nokomentēt</a:t>
            </a:r>
            <a:r>
              <a:rPr lang="en-US" i="1" dirty="0"/>
              <a:t>, kas </a:t>
            </a:r>
            <a:r>
              <a:rPr lang="en-US" i="1" dirty="0" err="1"/>
              <a:t>viņam</a:t>
            </a:r>
            <a:r>
              <a:rPr lang="en-US" i="1" dirty="0"/>
              <a:t> </a:t>
            </a:r>
            <a:r>
              <a:rPr lang="en-US" i="1" dirty="0" err="1"/>
              <a:t>visvairāk</a:t>
            </a:r>
            <a:r>
              <a:rPr lang="en-US" i="1" dirty="0"/>
              <a:t> </a:t>
            </a:r>
            <a:r>
              <a:rPr lang="en-US" i="1" dirty="0" err="1"/>
              <a:t>patika</a:t>
            </a:r>
            <a:r>
              <a:rPr lang="en-US" i="1" dirty="0"/>
              <a:t> </a:t>
            </a:r>
            <a:r>
              <a:rPr lang="en-US" i="1" dirty="0" err="1"/>
              <a:t>sava</a:t>
            </a:r>
            <a:r>
              <a:rPr lang="en-US" i="1" dirty="0"/>
              <a:t> </a:t>
            </a:r>
            <a:r>
              <a:rPr lang="en-US" i="1" dirty="0" err="1"/>
              <a:t>skolas</a:t>
            </a:r>
            <a:r>
              <a:rPr lang="en-US" i="1" dirty="0"/>
              <a:t> </a:t>
            </a:r>
            <a:r>
              <a:rPr lang="en-US" i="1" dirty="0" err="1"/>
              <a:t>laika</a:t>
            </a:r>
            <a:r>
              <a:rPr lang="en-US" i="1" dirty="0"/>
              <a:t> </a:t>
            </a:r>
            <a:r>
              <a:rPr lang="en-US" i="1" dirty="0" err="1"/>
              <a:t>ikdienā</a:t>
            </a:r>
            <a:r>
              <a:rPr lang="en-US" i="1"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err="1"/>
              <a:t>Šo</a:t>
            </a:r>
            <a:r>
              <a:rPr lang="en-US" i="1" dirty="0"/>
              <a:t> </a:t>
            </a:r>
            <a:r>
              <a:rPr lang="en-US" i="1" dirty="0" err="1"/>
              <a:t>spēli</a:t>
            </a:r>
            <a:r>
              <a:rPr lang="en-US" i="1" dirty="0"/>
              <a:t> var </a:t>
            </a:r>
            <a:r>
              <a:rPr lang="en-US" i="1" dirty="0" err="1"/>
              <a:t>organizēt</a:t>
            </a:r>
            <a:r>
              <a:rPr lang="en-US" i="1" dirty="0"/>
              <a:t> </a:t>
            </a:r>
            <a:r>
              <a:rPr lang="en-US" i="1" dirty="0" err="1"/>
              <a:t>gan</a:t>
            </a:r>
            <a:r>
              <a:rPr lang="en-US" i="1" dirty="0"/>
              <a:t> </a:t>
            </a:r>
            <a:r>
              <a:rPr lang="en-US" i="1" dirty="0" err="1"/>
              <a:t>klātienē</a:t>
            </a:r>
            <a:r>
              <a:rPr lang="en-US" i="1" dirty="0"/>
              <a:t>, </a:t>
            </a:r>
            <a:r>
              <a:rPr lang="en-US" i="1" dirty="0" err="1"/>
              <a:t>gan</a:t>
            </a:r>
            <a:r>
              <a:rPr lang="en-US" i="1" dirty="0"/>
              <a:t> </a:t>
            </a:r>
            <a:r>
              <a:rPr lang="en-US" i="1" dirty="0" err="1"/>
              <a:t>tiešsai</a:t>
            </a:r>
            <a:r>
              <a:rPr lang="lv-LV" i="1" dirty="0"/>
              <a:t>s</a:t>
            </a:r>
            <a:r>
              <a:rPr lang="en-US" i="1" dirty="0" err="1"/>
              <a:t>tes</a:t>
            </a:r>
            <a:r>
              <a:rPr lang="en-US" i="1" dirty="0"/>
              <a:t> </a:t>
            </a:r>
            <a:r>
              <a:rPr lang="en-US" i="1" dirty="0" err="1"/>
              <a:t>formātā</a:t>
            </a:r>
            <a:r>
              <a:rPr lang="en-US" i="1"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err="1"/>
              <a:t>Ekspertam</a:t>
            </a:r>
            <a:r>
              <a:rPr lang="en-US" i="1" dirty="0"/>
              <a:t>: </a:t>
            </a:r>
            <a:r>
              <a:rPr lang="en-US" i="1" dirty="0" err="1"/>
              <a:t>jādodas</a:t>
            </a:r>
            <a:r>
              <a:rPr lang="en-US" i="1" dirty="0"/>
              <a:t> </a:t>
            </a:r>
            <a:r>
              <a:rPr lang="en-US" i="1" dirty="0" err="1"/>
              <a:t>uz</a:t>
            </a:r>
            <a:r>
              <a:rPr lang="en-US" i="1" dirty="0"/>
              <a:t> </a:t>
            </a:r>
            <a:r>
              <a:rPr lang="en-US" i="1" dirty="0" err="1"/>
              <a:t>saiti</a:t>
            </a:r>
            <a:r>
              <a:rPr lang="en-US" i="1" dirty="0"/>
              <a:t> sli.do, </a:t>
            </a:r>
            <a:r>
              <a:rPr lang="en-US" i="1" dirty="0" err="1"/>
              <a:t>jāiel</a:t>
            </a:r>
            <a:r>
              <a:rPr lang="lv-LV" i="1" dirty="0"/>
              <a:t>o</a:t>
            </a:r>
            <a:r>
              <a:rPr lang="en-US" i="1" dirty="0" err="1"/>
              <a:t>gojas</a:t>
            </a:r>
            <a:r>
              <a:rPr lang="en-US" i="1" dirty="0"/>
              <a:t> </a:t>
            </a:r>
            <a:r>
              <a:rPr lang="en-US" i="1" dirty="0" err="1"/>
              <a:t>tajā</a:t>
            </a:r>
            <a:r>
              <a:rPr lang="en-US" i="1" dirty="0"/>
              <a:t> – to var </a:t>
            </a:r>
            <a:r>
              <a:rPr lang="en-US" i="1" dirty="0" err="1"/>
              <a:t>izdarīt</a:t>
            </a:r>
            <a:r>
              <a:rPr lang="en-US" i="1" dirty="0"/>
              <a:t>, </a:t>
            </a:r>
            <a:r>
              <a:rPr lang="en-US" i="1" dirty="0" err="1"/>
              <a:t>ievado</a:t>
            </a:r>
            <a:r>
              <a:rPr lang="lv-LV" i="1" dirty="0"/>
              <a:t>t</a:t>
            </a:r>
            <a:r>
              <a:rPr lang="en-US" i="1" dirty="0"/>
              <a:t> </a:t>
            </a:r>
            <a:r>
              <a:rPr lang="en-US" i="1" dirty="0" err="1"/>
              <a:t>šos</a:t>
            </a:r>
            <a:r>
              <a:rPr lang="en-US" i="1" dirty="0"/>
              <a:t> </a:t>
            </a:r>
            <a:r>
              <a:rPr lang="en-US" i="1" dirty="0" err="1"/>
              <a:t>datus</a:t>
            </a:r>
            <a:r>
              <a:rPr lang="en-US" i="1" dirty="0"/>
              <a:t>:</a:t>
            </a:r>
            <a:br>
              <a:rPr lang="en-US" i="1" dirty="0"/>
            </a:br>
            <a:r>
              <a:rPr lang="en-US" b="1" i="1" dirty="0"/>
              <a:t>straume.sp@gmail.com,  parole - </a:t>
            </a:r>
            <a:r>
              <a:rPr lang="en-US" b="1" i="1" dirty="0" err="1"/>
              <a:t>backtoschool</a:t>
            </a:r>
            <a:endParaRPr lang="lv-LV" b="1" dirty="0"/>
          </a:p>
          <a:p>
            <a:r>
              <a:rPr lang="en-US" i="1" dirty="0" err="1"/>
              <a:t>Ielogojoties</a:t>
            </a:r>
            <a:r>
              <a:rPr lang="en-US" i="1" dirty="0"/>
              <a:t> </a:t>
            </a:r>
            <a:r>
              <a:rPr lang="en-US" i="1" dirty="0" err="1"/>
              <a:t>jādodas</a:t>
            </a:r>
            <a:r>
              <a:rPr lang="en-US" i="1" dirty="0"/>
              <a:t> </a:t>
            </a:r>
            <a:r>
              <a:rPr lang="en-US" i="1" dirty="0" err="1"/>
              <a:t>uz</a:t>
            </a:r>
            <a:r>
              <a:rPr lang="en-US" i="1" dirty="0"/>
              <a:t> </a:t>
            </a:r>
            <a:r>
              <a:rPr lang="en-US" i="1" dirty="0" err="1"/>
              <a:t>sagatavoto</a:t>
            </a:r>
            <a:r>
              <a:rPr lang="en-US" i="1" dirty="0"/>
              <a:t> </a:t>
            </a:r>
            <a:r>
              <a:rPr lang="en-US" i="1" dirty="0" err="1"/>
              <a:t>vietni</a:t>
            </a:r>
            <a:r>
              <a:rPr lang="en-US" i="1" dirty="0"/>
              <a:t> </a:t>
            </a:r>
            <a:r>
              <a:rPr lang="en-US" i="1" dirty="0" err="1"/>
              <a:t>ar</a:t>
            </a:r>
            <a:r>
              <a:rPr lang="en-US" i="1" dirty="0"/>
              <a:t> </a:t>
            </a:r>
            <a:r>
              <a:rPr lang="en-US" i="1" dirty="0" err="1"/>
              <a:t>nosaukumu</a:t>
            </a:r>
            <a:r>
              <a:rPr lang="en-US" i="1" dirty="0"/>
              <a:t> “</a:t>
            </a:r>
            <a:r>
              <a:rPr lang="en-US" i="1" dirty="0" err="1"/>
              <a:t>Atpakaļ</a:t>
            </a:r>
            <a:r>
              <a:rPr lang="en-US" i="1" dirty="0"/>
              <a:t> </a:t>
            </a:r>
            <a:r>
              <a:rPr lang="en-US" i="1" dirty="0" err="1"/>
              <a:t>uz</a:t>
            </a:r>
            <a:r>
              <a:rPr lang="en-US" i="1" dirty="0"/>
              <a:t> </a:t>
            </a:r>
            <a:r>
              <a:rPr lang="en-US" i="1" dirty="0" err="1"/>
              <a:t>skolu</a:t>
            </a:r>
            <a:r>
              <a:rPr lang="en-US" i="1" dirty="0"/>
              <a:t>”, </a:t>
            </a:r>
            <a:r>
              <a:rPr lang="en-US" i="1" dirty="0" err="1"/>
              <a:t>kur</a:t>
            </a:r>
            <a:r>
              <a:rPr lang="en-US" i="1" dirty="0"/>
              <a:t> </a:t>
            </a:r>
            <a:r>
              <a:rPr lang="en-US" i="1" dirty="0" err="1"/>
              <a:t>atradīsiet</a:t>
            </a:r>
            <a:r>
              <a:rPr lang="en-US" i="1" dirty="0"/>
              <a:t> 3 </a:t>
            </a:r>
            <a:r>
              <a:rPr lang="en-US" i="1" dirty="0" err="1"/>
              <a:t>jautājumus</a:t>
            </a:r>
            <a:r>
              <a:rPr lang="en-US" i="1" dirty="0"/>
              <a:t>, </a:t>
            </a:r>
            <a:r>
              <a:rPr lang="en-US" i="1" dirty="0" err="1"/>
              <a:t>attiecīgajā</a:t>
            </a:r>
            <a:r>
              <a:rPr lang="en-US" i="1" dirty="0"/>
              <a:t> </a:t>
            </a:r>
            <a:r>
              <a:rPr lang="en-US" i="1" dirty="0" err="1"/>
              <a:t>brīdī</a:t>
            </a:r>
            <a:r>
              <a:rPr lang="en-US" i="1" dirty="0"/>
              <a:t> </a:t>
            </a:r>
            <a:r>
              <a:rPr lang="en-US" i="1" dirty="0" err="1"/>
              <a:t>jānospiež</a:t>
            </a:r>
            <a:r>
              <a:rPr lang="en-US" i="1" dirty="0"/>
              <a:t> </a:t>
            </a:r>
            <a:r>
              <a:rPr lang="en-US" i="1" dirty="0" err="1"/>
              <a:t>zaļā</a:t>
            </a:r>
            <a:r>
              <a:rPr lang="en-US" i="1" dirty="0"/>
              <a:t> </a:t>
            </a:r>
            <a:r>
              <a:rPr lang="en-US" i="1" dirty="0" err="1"/>
              <a:t>poga</a:t>
            </a:r>
            <a:r>
              <a:rPr lang="en-US" i="1" dirty="0"/>
              <a:t> “play”, </a:t>
            </a:r>
            <a:r>
              <a:rPr lang="en-US" i="1" dirty="0" err="1"/>
              <a:t>lai</a:t>
            </a:r>
            <a:r>
              <a:rPr lang="en-US" i="1" dirty="0"/>
              <a:t> </a:t>
            </a:r>
            <a:r>
              <a:rPr lang="en-US" i="1" dirty="0" err="1"/>
              <a:t>sāktu</a:t>
            </a:r>
            <a:r>
              <a:rPr lang="lv-LV" i="1" dirty="0"/>
              <a:t> darbību</a:t>
            </a:r>
            <a:r>
              <a:rPr lang="lv-LV" i="1" baseline="0" dirty="0"/>
              <a:t> ar</a:t>
            </a:r>
            <a:r>
              <a:rPr lang="en-US" i="1" dirty="0"/>
              <a:t> </a:t>
            </a:r>
            <a:r>
              <a:rPr lang="en-US" i="1" dirty="0" err="1"/>
              <a:t>konkrēto</a:t>
            </a:r>
            <a:r>
              <a:rPr lang="en-US" i="1" dirty="0"/>
              <a:t> </a:t>
            </a:r>
            <a:r>
              <a:rPr lang="en-US" i="1" dirty="0" err="1"/>
              <a:t>jautājumu</a:t>
            </a:r>
            <a:r>
              <a:rPr lang="en-US" i="1" dirty="0"/>
              <a:t> un </a:t>
            </a:r>
            <a:r>
              <a:rPr lang="en-US" i="1" dirty="0" err="1"/>
              <a:t>skolēni</a:t>
            </a:r>
            <a:r>
              <a:rPr lang="en-US" i="1" dirty="0"/>
              <a:t> </a:t>
            </a:r>
            <a:r>
              <a:rPr lang="en-US" i="1" dirty="0" err="1"/>
              <a:t>uz</a:t>
            </a:r>
            <a:r>
              <a:rPr lang="en-US" i="1" dirty="0"/>
              <a:t> to </a:t>
            </a:r>
            <a:r>
              <a:rPr lang="en-US" i="1" dirty="0" err="1"/>
              <a:t>varētu</a:t>
            </a:r>
            <a:r>
              <a:rPr lang="en-US" i="1" dirty="0"/>
              <a:t> </a:t>
            </a:r>
            <a:r>
              <a:rPr lang="en-US" i="1" dirty="0" err="1"/>
              <a:t>atbildēt</a:t>
            </a:r>
            <a:r>
              <a:rPr lang="en-US" i="1" dirty="0"/>
              <a:t>. Kad </a:t>
            </a:r>
            <a:r>
              <a:rPr lang="en-US" i="1" dirty="0" err="1"/>
              <a:t>skolēni</a:t>
            </a:r>
            <a:r>
              <a:rPr lang="en-US" i="1" dirty="0"/>
              <a:t> </a:t>
            </a:r>
            <a:r>
              <a:rPr lang="en-US" i="1" dirty="0" err="1"/>
              <a:t>atbildējuši</a:t>
            </a:r>
            <a:r>
              <a:rPr lang="en-US" i="1" dirty="0"/>
              <a:t>, </a:t>
            </a:r>
            <a:r>
              <a:rPr lang="lv-LV" i="1" dirty="0"/>
              <a:t>jānoklikšķina</a:t>
            </a:r>
            <a:r>
              <a:rPr lang="en-US" i="1" dirty="0"/>
              <a:t> </a:t>
            </a:r>
            <a:r>
              <a:rPr lang="en-US" i="1" dirty="0" err="1"/>
              <a:t>uz</a:t>
            </a:r>
            <a:r>
              <a:rPr lang="en-US" i="1" dirty="0"/>
              <a:t> </a:t>
            </a:r>
            <a:r>
              <a:rPr lang="en-US" i="1" dirty="0" err="1"/>
              <a:t>blakus</a:t>
            </a:r>
            <a:r>
              <a:rPr lang="en-US" i="1" dirty="0"/>
              <a:t> </a:t>
            </a:r>
            <a:r>
              <a:rPr lang="en-US" i="1" dirty="0" err="1"/>
              <a:t>esošā</a:t>
            </a:r>
            <a:r>
              <a:rPr lang="en-US" i="1" dirty="0"/>
              <a:t> </a:t>
            </a:r>
            <a:r>
              <a:rPr lang="en-US" i="1" dirty="0" err="1"/>
              <a:t>rezultātu</a:t>
            </a:r>
            <a:r>
              <a:rPr lang="en-US" i="1" dirty="0"/>
              <a:t> “</a:t>
            </a:r>
            <a:r>
              <a:rPr lang="en-US" i="1" dirty="0" err="1"/>
              <a:t>lodziņa</a:t>
            </a:r>
            <a:r>
              <a:rPr lang="en-US" i="1" dirty="0"/>
              <a:t>”, </a:t>
            </a:r>
            <a:r>
              <a:rPr lang="en-US" i="1" dirty="0" err="1"/>
              <a:t>lai</a:t>
            </a:r>
            <a:r>
              <a:rPr lang="en-US" i="1" dirty="0"/>
              <a:t> </a:t>
            </a:r>
            <a:r>
              <a:rPr lang="en-US" i="1" dirty="0" err="1"/>
              <a:t>tos</a:t>
            </a:r>
            <a:r>
              <a:rPr lang="en-US" i="1" dirty="0"/>
              <a:t> </a:t>
            </a:r>
            <a:r>
              <a:rPr lang="en-US" i="1" dirty="0" err="1"/>
              <a:t>varētu</a:t>
            </a:r>
            <a:r>
              <a:rPr lang="en-US" i="1" dirty="0"/>
              <a:t> </a:t>
            </a:r>
            <a:r>
              <a:rPr lang="en-US" i="1" dirty="0" err="1"/>
              <a:t>parādīt</a:t>
            </a:r>
            <a:r>
              <a:rPr lang="en-US" i="1" dirty="0"/>
              <a:t> </a:t>
            </a:r>
            <a:r>
              <a:rPr lang="en-US" i="1" dirty="0" err="1"/>
              <a:t>arī</a:t>
            </a:r>
            <a:r>
              <a:rPr lang="en-US" i="1" dirty="0"/>
              <a:t> </a:t>
            </a:r>
            <a:r>
              <a:rPr lang="en-US" i="1" dirty="0" err="1"/>
              <a:t>skolēniem</a:t>
            </a:r>
            <a:r>
              <a:rPr lang="en-US" i="1" dirty="0"/>
              <a:t> </a:t>
            </a:r>
            <a:r>
              <a:rPr lang="en-US" i="1" dirty="0" err="1"/>
              <a:t>vai</a:t>
            </a:r>
            <a:r>
              <a:rPr lang="en-US" i="1" dirty="0"/>
              <a:t> </a:t>
            </a:r>
            <a:r>
              <a:rPr lang="en-US" i="1" dirty="0" err="1"/>
              <a:t>izdiskutēt</a:t>
            </a:r>
            <a:r>
              <a:rPr lang="en-US" i="1" dirty="0"/>
              <a:t> to</a:t>
            </a:r>
            <a:r>
              <a:rPr lang="lv-LV" i="1" dirty="0"/>
              <a:t>s</a:t>
            </a:r>
            <a:r>
              <a:rPr lang="en-US" i="1" dirty="0"/>
              <a:t> </a:t>
            </a:r>
            <a:r>
              <a:rPr lang="en-US" i="1" dirty="0" err="1"/>
              <a:t>ar</a:t>
            </a:r>
            <a:r>
              <a:rPr lang="en-US" i="1" dirty="0"/>
              <a:t> </a:t>
            </a:r>
            <a:r>
              <a:rPr lang="en-US" i="1" dirty="0" err="1"/>
              <a:t>viņiem</a:t>
            </a:r>
            <a:r>
              <a:rPr lang="en-US" i="1" dirty="0"/>
              <a:t>. </a:t>
            </a:r>
            <a:endParaRPr lang="lv-LV" dirty="0"/>
          </a:p>
        </p:txBody>
      </p:sp>
      <p:sp>
        <p:nvSpPr>
          <p:cNvPr id="4" name="Slide Number Placeholder 3"/>
          <p:cNvSpPr>
            <a:spLocks noGrp="1"/>
          </p:cNvSpPr>
          <p:nvPr>
            <p:ph type="sldNum" sz="quarter" idx="5"/>
          </p:nvPr>
        </p:nvSpPr>
        <p:spPr/>
        <p:txBody>
          <a:bodyPr/>
          <a:lstStyle/>
          <a:p>
            <a:fld id="{9F3C0D85-F539-4ED9-99FC-A5091461C60A}" type="slidenum">
              <a:rPr lang="lv-LV" smtClean="0"/>
              <a:t>5</a:t>
            </a:fld>
            <a:endParaRPr lang="lv-LV"/>
          </a:p>
        </p:txBody>
      </p:sp>
    </p:spTree>
    <p:extLst>
      <p:ext uri="{BB962C8B-B14F-4D97-AF65-F5344CB8AC3E}">
        <p14:creationId xmlns:p14="http://schemas.microsoft.com/office/powerpoint/2010/main" val="2891783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a:xfrm>
            <a:off x="685800" y="1143000"/>
            <a:ext cx="5486400" cy="3086100"/>
          </a:xfrm>
        </p:spPr>
      </p:sp>
      <p:sp>
        <p:nvSpPr>
          <p:cNvPr id="3" name="Piezīmju vietturi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i="1" baseline="0" dirty="0"/>
              <a:t>Vairāk info: https://esmaja.lv/lv/aktualitates/latvija-atklats-eiropas-jaunatnes-gads</a:t>
            </a:r>
          </a:p>
        </p:txBody>
      </p:sp>
      <p:sp>
        <p:nvSpPr>
          <p:cNvPr id="4" name="Slaida numura vietturis 3"/>
          <p:cNvSpPr>
            <a:spLocks noGrp="1"/>
          </p:cNvSpPr>
          <p:nvPr>
            <p:ph type="sldNum" sz="quarter" idx="10"/>
          </p:nvPr>
        </p:nvSpPr>
        <p:spPr/>
        <p:txBody>
          <a:bodyPr/>
          <a:lstStyle/>
          <a:p>
            <a:fld id="{9F3C0D85-F539-4ED9-99FC-A5091461C60A}" type="slidenum">
              <a:rPr lang="lv-LV" smtClean="0"/>
              <a:t>6</a:t>
            </a:fld>
            <a:endParaRPr lang="lv-LV"/>
          </a:p>
        </p:txBody>
      </p:sp>
    </p:spTree>
    <p:extLst>
      <p:ext uri="{BB962C8B-B14F-4D97-AF65-F5344CB8AC3E}">
        <p14:creationId xmlns:p14="http://schemas.microsoft.com/office/powerpoint/2010/main" val="777992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a:xfrm>
            <a:off x="685800" y="1143000"/>
            <a:ext cx="5486400" cy="3086100"/>
          </a:xfrm>
        </p:spPr>
      </p:sp>
      <p:sp>
        <p:nvSpPr>
          <p:cNvPr id="3" name="Piezīmju vietturi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i="1" baseline="0" dirty="0"/>
              <a:t>INTERAKTIVITĀTES IETEIKUMS: pirms i</a:t>
            </a:r>
            <a:r>
              <a:rPr lang="lv-LV" i="1" dirty="0"/>
              <a:t>nformācijas bloka jauniešus var lūgt </a:t>
            </a:r>
            <a:r>
              <a:rPr lang="en-US" i="1" dirty="0" err="1"/>
              <a:t>atbildēt</a:t>
            </a:r>
            <a:r>
              <a:rPr lang="en-US" i="1" dirty="0"/>
              <a:t> </a:t>
            </a:r>
            <a:r>
              <a:rPr lang="en-US" i="1" dirty="0" err="1"/>
              <a:t>uz</a:t>
            </a:r>
            <a:r>
              <a:rPr lang="en-US" i="1" dirty="0"/>
              <a:t> </a:t>
            </a:r>
            <a:r>
              <a:rPr lang="en-US" i="1" dirty="0" err="1"/>
              <a:t>jautājumu</a:t>
            </a:r>
            <a:r>
              <a:rPr lang="lv-LV" i="1" dirty="0"/>
              <a:t>,</a:t>
            </a:r>
            <a:r>
              <a:rPr lang="lv-LV" i="1" baseline="0" dirty="0"/>
              <a:t> un</a:t>
            </a:r>
            <a:r>
              <a:rPr lang="lv-LV" i="1" dirty="0"/>
              <a:t> tie, kuriem ir variants, var pacelt roku (izmantojot tikšanās platformas rokas pacelšanas funkciju). </a:t>
            </a:r>
            <a:r>
              <a:rPr lang="lv-LV" b="1" baseline="0" dirty="0">
                <a:latin typeface="+mn-lt"/>
                <a:ea typeface="+mn-ea"/>
                <a:cs typeface="+mn-cs"/>
              </a:rPr>
              <a:t>JAUTĀJUMS: </a:t>
            </a:r>
            <a:r>
              <a:rPr lang="en-US" b="0" baseline="0" dirty="0">
                <a:latin typeface="+mn-lt"/>
                <a:ea typeface="+mn-ea"/>
                <a:cs typeface="+mn-cs"/>
              </a:rPr>
              <a:t>Kad </a:t>
            </a:r>
            <a:r>
              <a:rPr lang="lv-LV" b="0" i="0" dirty="0">
                <a:solidFill>
                  <a:srgbClr val="000000"/>
                </a:solidFill>
                <a:effectLst/>
                <a:latin typeface="Arial" panose="020B0604020202020204" pitchFamily="34" charset="0"/>
              </a:rPr>
              <a:t>Latvijā oficiāli </a:t>
            </a:r>
            <a:r>
              <a:rPr lang="en-US" b="0" i="0" dirty="0" err="1">
                <a:solidFill>
                  <a:srgbClr val="000000"/>
                </a:solidFill>
                <a:effectLst/>
                <a:latin typeface="Arial" panose="020B0604020202020204" pitchFamily="34" charset="0"/>
              </a:rPr>
              <a:t>sāka</a:t>
            </a:r>
            <a:r>
              <a:rPr lang="en-US" b="0" i="0" dirty="0">
                <a:solidFill>
                  <a:srgbClr val="000000"/>
                </a:solidFill>
                <a:effectLst/>
                <a:latin typeface="Arial" panose="020B0604020202020204" pitchFamily="34" charset="0"/>
              </a:rPr>
              <a:t> </a:t>
            </a:r>
            <a:r>
              <a:rPr lang="lv-LV" b="0" i="0" dirty="0">
                <a:solidFill>
                  <a:srgbClr val="000000"/>
                </a:solidFill>
                <a:effectLst/>
                <a:latin typeface="Arial" panose="020B0604020202020204" pitchFamily="34" charset="0"/>
              </a:rPr>
              <a:t>atzīmēt</a:t>
            </a:r>
            <a:r>
              <a:rPr lang="en-US" b="0" i="0" dirty="0">
                <a:solidFill>
                  <a:srgbClr val="000000"/>
                </a:solidFill>
                <a:effectLst/>
                <a:latin typeface="Arial" panose="020B0604020202020204" pitchFamily="34" charset="0"/>
              </a:rPr>
              <a:t> </a:t>
            </a:r>
            <a:r>
              <a:rPr lang="en-US" b="0" i="0" dirty="0" err="1">
                <a:solidFill>
                  <a:srgbClr val="000000"/>
                </a:solidFill>
                <a:effectLst/>
                <a:latin typeface="Arial" panose="020B0604020202020204" pitchFamily="34" charset="0"/>
              </a:rPr>
              <a:t>Eiropas</a:t>
            </a:r>
            <a:r>
              <a:rPr lang="en-US" b="0" i="0" dirty="0">
                <a:solidFill>
                  <a:srgbClr val="000000"/>
                </a:solidFill>
                <a:effectLst/>
                <a:latin typeface="Arial" panose="020B0604020202020204" pitchFamily="34" charset="0"/>
              </a:rPr>
              <a:t> </a:t>
            </a:r>
            <a:r>
              <a:rPr lang="en-US" b="0" i="0" dirty="0" err="1">
                <a:solidFill>
                  <a:srgbClr val="000000"/>
                </a:solidFill>
                <a:effectLst/>
                <a:latin typeface="Arial" panose="020B0604020202020204" pitchFamily="34" charset="0"/>
              </a:rPr>
              <a:t>dienu</a:t>
            </a:r>
            <a:r>
              <a:rPr lang="en-US" b="0" i="0" dirty="0">
                <a:solidFill>
                  <a:srgbClr val="000000"/>
                </a:solidFill>
                <a:effectLst/>
                <a:latin typeface="Arial" panose="020B0604020202020204" pitchFamily="34" charset="0"/>
              </a:rPr>
              <a:t>? (</a:t>
            </a:r>
            <a:r>
              <a:rPr lang="lv-LV" b="0" i="0" dirty="0">
                <a:solidFill>
                  <a:srgbClr val="000000"/>
                </a:solidFill>
                <a:effectLst/>
                <a:latin typeface="Arial" panose="020B0604020202020204" pitchFamily="34" charset="0"/>
              </a:rPr>
              <a:t> </a:t>
            </a:r>
            <a:r>
              <a:rPr lang="lv-LV" b="0" i="0" u="sng" dirty="0">
                <a:solidFill>
                  <a:srgbClr val="0645AD"/>
                </a:solidFill>
                <a:effectLst/>
                <a:latin typeface="Arial" panose="020B0604020202020204" pitchFamily="34" charset="0"/>
                <a:hlinkClick r:id="rId3"/>
              </a:rPr>
              <a:t>1997. gadā</a:t>
            </a:r>
            <a:r>
              <a:rPr lang="en-US" b="0" i="0" u="sng" dirty="0">
                <a:solidFill>
                  <a:srgbClr val="000000"/>
                </a:solidFill>
                <a:effectLst/>
                <a:latin typeface="Arial" panose="020B0604020202020204" pitchFamily="34" charset="0"/>
              </a:rPr>
              <a:t>) </a:t>
            </a:r>
            <a:r>
              <a:rPr lang="lv-LV" b="1" baseline="0" dirty="0">
                <a:latin typeface="+mn-lt"/>
                <a:ea typeface="+mn-ea"/>
                <a:cs typeface="+mn-cs"/>
              </a:rPr>
              <a:t>[jauniešu atbildes]</a:t>
            </a:r>
          </a:p>
          <a:p>
            <a:pPr marL="0" marR="0" indent="0" algn="l" defTabSz="914400" rtl="0" eaLnBrk="1" fontAlgn="auto" latinLnBrk="0" hangingPunct="1">
              <a:lnSpc>
                <a:spcPct val="100000"/>
              </a:lnSpc>
              <a:spcBef>
                <a:spcPts val="0"/>
              </a:spcBef>
              <a:spcAft>
                <a:spcPts val="0"/>
              </a:spcAft>
              <a:buClrTx/>
              <a:buSzTx/>
              <a:buFontTx/>
              <a:buNone/>
              <a:tabLst/>
              <a:defRPr/>
            </a:pPr>
            <a:endParaRPr lang="lv-LV" b="1" baseline="0" dirty="0">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lv-LV"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lv-LV" i="1" baseline="0" dirty="0"/>
              <a:t>Vairāk info: </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i="1" kern="1200" baseline="0" dirty="0">
                <a:solidFill>
                  <a:schemeClr val="tx1"/>
                </a:solidFill>
                <a:latin typeface="+mn-lt"/>
                <a:ea typeface="+mn-ea"/>
                <a:cs typeface="+mn-cs"/>
                <a:hlinkClick r:id="rId4">
                  <a:extLst>
                    <a:ext uri="{A12FA001-AC4F-418D-AE19-62706E023703}">
                      <ahyp:hlinkClr xmlns:ahyp="http://schemas.microsoft.com/office/drawing/2018/hyperlinkcolor" val="tx"/>
                    </a:ext>
                  </a:extLst>
                </a:hlinkClick>
              </a:rPr>
              <a:t>https://europa.eu/european-union/about-eu/symbols/europe-day_lv</a:t>
            </a:r>
            <a:r>
              <a:rPr lang="lv-LV" sz="1200" i="1" kern="1200" baseline="0" dirty="0">
                <a:solidFill>
                  <a:schemeClr val="tx1"/>
                </a:solidFill>
                <a:latin typeface="+mn-lt"/>
                <a:ea typeface="+mn-ea"/>
                <a:cs typeface="+mn-cs"/>
              </a:rPr>
              <a:t> </a:t>
            </a:r>
          </a:p>
        </p:txBody>
      </p:sp>
      <p:sp>
        <p:nvSpPr>
          <p:cNvPr id="4" name="Slaida numura vietturis 3"/>
          <p:cNvSpPr>
            <a:spLocks noGrp="1"/>
          </p:cNvSpPr>
          <p:nvPr>
            <p:ph type="sldNum" sz="quarter" idx="10"/>
          </p:nvPr>
        </p:nvSpPr>
        <p:spPr/>
        <p:txBody>
          <a:bodyPr/>
          <a:lstStyle/>
          <a:p>
            <a:fld id="{9F3C0D85-F539-4ED9-99FC-A5091461C60A}" type="slidenum">
              <a:rPr lang="lv-LV" smtClean="0"/>
              <a:t>7</a:t>
            </a:fld>
            <a:endParaRPr lang="lv-LV"/>
          </a:p>
        </p:txBody>
      </p:sp>
    </p:spTree>
    <p:extLst>
      <p:ext uri="{BB962C8B-B14F-4D97-AF65-F5344CB8AC3E}">
        <p14:creationId xmlns:p14="http://schemas.microsoft.com/office/powerpoint/2010/main" val="777992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a:xfrm>
            <a:off x="685800" y="1143000"/>
            <a:ext cx="5486400" cy="3086100"/>
          </a:xfrm>
        </p:spPr>
      </p:sp>
      <p:sp>
        <p:nvSpPr>
          <p:cNvPr id="3" name="Piezīmju vietturi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i="1" baseline="0" dirty="0"/>
              <a:t>INTERAKTIVITĀTES IETEIKUMS: pirms i</a:t>
            </a:r>
            <a:r>
              <a:rPr lang="lv-LV" i="1" dirty="0"/>
              <a:t>nformācijas bloka jauniešus var lūgt </a:t>
            </a:r>
            <a:r>
              <a:rPr lang="en-US" i="1" dirty="0" err="1"/>
              <a:t>atbildēt</a:t>
            </a:r>
            <a:r>
              <a:rPr lang="en-US" i="1" dirty="0"/>
              <a:t> </a:t>
            </a:r>
            <a:r>
              <a:rPr lang="en-US" i="1" dirty="0" err="1"/>
              <a:t>uz</a:t>
            </a:r>
            <a:r>
              <a:rPr lang="en-US" i="1" dirty="0"/>
              <a:t> </a:t>
            </a:r>
            <a:r>
              <a:rPr lang="en-US" i="1" dirty="0" err="1"/>
              <a:t>jautājumu</a:t>
            </a:r>
            <a:r>
              <a:rPr lang="lv-LV" i="1" dirty="0"/>
              <a:t>,</a:t>
            </a:r>
            <a:r>
              <a:rPr lang="lv-LV" i="1" baseline="0" dirty="0"/>
              <a:t> un</a:t>
            </a:r>
            <a:r>
              <a:rPr lang="lv-LV" i="1" dirty="0"/>
              <a:t> tie, kuriem ir variants, var pacelt roku (izmantojot tikšanās platformas rokas pacelšanas funkciju) </a:t>
            </a:r>
            <a:r>
              <a:rPr lang="lv-LV" b="1" baseline="0" dirty="0">
                <a:latin typeface="+mn-lt"/>
                <a:ea typeface="+mn-ea"/>
                <a:cs typeface="+mn-cs"/>
              </a:rPr>
              <a:t>JAUTĀJUMS: </a:t>
            </a:r>
            <a:r>
              <a:rPr lang="en-US" b="0" baseline="0" dirty="0">
                <a:latin typeface="+mn-lt"/>
                <a:ea typeface="+mn-ea"/>
                <a:cs typeface="+mn-cs"/>
              </a:rPr>
              <a:t>Kad </a:t>
            </a:r>
            <a:r>
              <a:rPr lang="lv-LV" b="0" i="0" dirty="0">
                <a:solidFill>
                  <a:srgbClr val="000000"/>
                </a:solidFill>
                <a:effectLst/>
                <a:latin typeface="Arial" panose="020B0604020202020204" pitchFamily="34" charset="0"/>
              </a:rPr>
              <a:t>Latvijā oficiāli </a:t>
            </a:r>
            <a:r>
              <a:rPr lang="en-US" b="0" i="0" dirty="0" err="1">
                <a:solidFill>
                  <a:srgbClr val="000000"/>
                </a:solidFill>
                <a:effectLst/>
                <a:latin typeface="Arial" panose="020B0604020202020204" pitchFamily="34" charset="0"/>
              </a:rPr>
              <a:t>sāka</a:t>
            </a:r>
            <a:r>
              <a:rPr lang="en-US" b="0" i="0" dirty="0">
                <a:solidFill>
                  <a:srgbClr val="000000"/>
                </a:solidFill>
                <a:effectLst/>
                <a:latin typeface="Arial" panose="020B0604020202020204" pitchFamily="34" charset="0"/>
              </a:rPr>
              <a:t> </a:t>
            </a:r>
            <a:r>
              <a:rPr lang="lv-LV" b="0" i="0" dirty="0">
                <a:solidFill>
                  <a:srgbClr val="000000"/>
                </a:solidFill>
                <a:effectLst/>
                <a:latin typeface="Arial" panose="020B0604020202020204" pitchFamily="34" charset="0"/>
              </a:rPr>
              <a:t>atzīmēt</a:t>
            </a:r>
            <a:r>
              <a:rPr lang="en-US" b="0" i="0" dirty="0">
                <a:solidFill>
                  <a:srgbClr val="000000"/>
                </a:solidFill>
                <a:effectLst/>
                <a:latin typeface="Arial" panose="020B0604020202020204" pitchFamily="34" charset="0"/>
              </a:rPr>
              <a:t> </a:t>
            </a:r>
            <a:r>
              <a:rPr lang="en-US" b="0" i="0" dirty="0" err="1">
                <a:solidFill>
                  <a:srgbClr val="000000"/>
                </a:solidFill>
                <a:effectLst/>
                <a:latin typeface="Arial" panose="020B0604020202020204" pitchFamily="34" charset="0"/>
              </a:rPr>
              <a:t>Eiropas</a:t>
            </a:r>
            <a:r>
              <a:rPr lang="en-US" b="0" i="0" dirty="0">
                <a:solidFill>
                  <a:srgbClr val="000000"/>
                </a:solidFill>
                <a:effectLst/>
                <a:latin typeface="Arial" panose="020B0604020202020204" pitchFamily="34" charset="0"/>
              </a:rPr>
              <a:t> </a:t>
            </a:r>
            <a:r>
              <a:rPr lang="en-US" b="0" i="0" dirty="0" err="1">
                <a:solidFill>
                  <a:srgbClr val="000000"/>
                </a:solidFill>
                <a:effectLst/>
                <a:latin typeface="Arial" panose="020B0604020202020204" pitchFamily="34" charset="0"/>
              </a:rPr>
              <a:t>dienu</a:t>
            </a:r>
            <a:r>
              <a:rPr lang="en-US" b="0" i="0" dirty="0">
                <a:solidFill>
                  <a:srgbClr val="000000"/>
                </a:solidFill>
                <a:effectLst/>
                <a:latin typeface="Arial" panose="020B0604020202020204" pitchFamily="34" charset="0"/>
              </a:rPr>
              <a:t>? (</a:t>
            </a:r>
            <a:r>
              <a:rPr lang="lv-LV" b="0" i="0" dirty="0">
                <a:solidFill>
                  <a:srgbClr val="000000"/>
                </a:solidFill>
                <a:effectLst/>
                <a:latin typeface="Arial" panose="020B0604020202020204" pitchFamily="34" charset="0"/>
              </a:rPr>
              <a:t> </a:t>
            </a:r>
            <a:r>
              <a:rPr lang="lv-LV" b="0" i="0" u="sng" dirty="0">
                <a:solidFill>
                  <a:srgbClr val="0645AD"/>
                </a:solidFill>
                <a:effectLst/>
                <a:latin typeface="Arial" panose="020B0604020202020204" pitchFamily="34" charset="0"/>
                <a:hlinkClick r:id="rId3"/>
              </a:rPr>
              <a:t>1997. gadā</a:t>
            </a:r>
            <a:r>
              <a:rPr lang="en-US" b="0" i="0" u="sng" dirty="0">
                <a:solidFill>
                  <a:srgbClr val="000000"/>
                </a:solidFill>
                <a:effectLst/>
                <a:latin typeface="Arial" panose="020B0604020202020204" pitchFamily="34" charset="0"/>
              </a:rPr>
              <a:t>) </a:t>
            </a:r>
            <a:r>
              <a:rPr lang="lv-LV" b="1" baseline="0" dirty="0">
                <a:latin typeface="+mn-lt"/>
                <a:ea typeface="+mn-ea"/>
                <a:cs typeface="+mn-cs"/>
              </a:rPr>
              <a:t>[jauniešu atbildes]</a:t>
            </a:r>
          </a:p>
          <a:p>
            <a:pPr marL="0" marR="0" indent="0" algn="l" defTabSz="914400" rtl="0" eaLnBrk="1" fontAlgn="auto" latinLnBrk="0" hangingPunct="1">
              <a:lnSpc>
                <a:spcPct val="100000"/>
              </a:lnSpc>
              <a:spcBef>
                <a:spcPts val="0"/>
              </a:spcBef>
              <a:spcAft>
                <a:spcPts val="0"/>
              </a:spcAft>
              <a:buClrTx/>
              <a:buSzTx/>
              <a:buFontTx/>
              <a:buNone/>
              <a:tabLst/>
              <a:defRPr/>
            </a:pPr>
            <a:endParaRPr lang="lv-LV" b="1" baseline="0" dirty="0">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lv-LV"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lv-LV" i="1" baseline="0" dirty="0"/>
              <a:t>Vairāk info: </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i="1" kern="1200" baseline="0" dirty="0">
                <a:solidFill>
                  <a:schemeClr val="tx1"/>
                </a:solidFill>
                <a:latin typeface="+mn-lt"/>
                <a:ea typeface="+mn-ea"/>
                <a:cs typeface="+mn-cs"/>
                <a:hlinkClick r:id="rId4">
                  <a:extLst>
                    <a:ext uri="{A12FA001-AC4F-418D-AE19-62706E023703}">
                      <ahyp:hlinkClr xmlns:ahyp="http://schemas.microsoft.com/office/drawing/2018/hyperlinkcolor" val="tx"/>
                    </a:ext>
                  </a:extLst>
                </a:hlinkClick>
              </a:rPr>
              <a:t>https://europa.eu/european-union/about-eu/symbols/europe-day_lv</a:t>
            </a:r>
            <a:r>
              <a:rPr lang="lv-LV" sz="1200" i="1" kern="1200" baseline="0" dirty="0">
                <a:solidFill>
                  <a:schemeClr val="tx1"/>
                </a:solidFill>
                <a:latin typeface="+mn-lt"/>
                <a:ea typeface="+mn-ea"/>
                <a:cs typeface="+mn-cs"/>
              </a:rPr>
              <a:t> </a:t>
            </a:r>
          </a:p>
        </p:txBody>
      </p:sp>
      <p:sp>
        <p:nvSpPr>
          <p:cNvPr id="4" name="Slaida numura vietturis 3"/>
          <p:cNvSpPr>
            <a:spLocks noGrp="1"/>
          </p:cNvSpPr>
          <p:nvPr>
            <p:ph type="sldNum" sz="quarter" idx="10"/>
          </p:nvPr>
        </p:nvSpPr>
        <p:spPr/>
        <p:txBody>
          <a:bodyPr/>
          <a:lstStyle/>
          <a:p>
            <a:fld id="{9F3C0D85-F539-4ED9-99FC-A5091461C60A}" type="slidenum">
              <a:rPr lang="lv-LV" smtClean="0"/>
              <a:t>8</a:t>
            </a:fld>
            <a:endParaRPr lang="lv-LV"/>
          </a:p>
        </p:txBody>
      </p:sp>
    </p:spTree>
    <p:extLst>
      <p:ext uri="{BB962C8B-B14F-4D97-AF65-F5344CB8AC3E}">
        <p14:creationId xmlns:p14="http://schemas.microsoft.com/office/powerpoint/2010/main" val="3451879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a:xfrm>
            <a:off x="685800" y="1143000"/>
            <a:ext cx="5486400" cy="3086100"/>
          </a:xfrm>
        </p:spPr>
      </p:sp>
      <p:sp>
        <p:nvSpPr>
          <p:cNvPr id="3" name="Piezīmju vietturi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dirty="0">
                <a:latin typeface="Verdana" panose="020B0604030504040204" pitchFamily="34" charset="0"/>
                <a:ea typeface="Verdana" panose="020B0604030504040204" pitchFamily="34" charset="0"/>
                <a:cs typeface="Verdana" panose="020B0604030504040204" pitchFamily="34" charset="0"/>
              </a:rPr>
              <a:t>Eiropas Savienība jau iepriekš ir izrādījusi iniciatīvu Eiropas un pasaules klimatiskās situācijas uzlabošanā. </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kern="1200" dirty="0">
                <a:solidFill>
                  <a:schemeClr val="tx1"/>
                </a:solidFill>
                <a:effectLst/>
                <a:latin typeface="+mn-lt"/>
                <a:ea typeface="+mn-ea"/>
                <a:cs typeface="+mn-cs"/>
              </a:rPr>
              <a:t>No 2020. gada šie centieni ir apvienoti Eiropas zaļā kursa stratēģijā.</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lv-LV" b="0" baseline="0" dirty="0"/>
              <a:t>Eiropas zaļā kursa ietvaros paredzēts Eiropas Savienību pārveidot par modernu, resursu ziņā efektīvu un konkurētspējīgu ekonomiku, kurā vēlākais 2050. gadā visas siltumnīcefekta gāzes tiek neitralizētas un ekonomikas izaugsme ir atsaistīta no resursu izmantošanas.</a:t>
            </a:r>
          </a:p>
          <a:p>
            <a:pPr marL="0" marR="0" lvl="0" indent="0" algn="l" defTabSz="914400" rtl="0" eaLnBrk="1" fontAlgn="auto" latinLnBrk="0" hangingPunct="1">
              <a:lnSpc>
                <a:spcPct val="100000"/>
              </a:lnSpc>
              <a:spcBef>
                <a:spcPts val="0"/>
              </a:spcBef>
              <a:spcAft>
                <a:spcPts val="0"/>
              </a:spcAft>
              <a:buClrTx/>
              <a:buSzTx/>
              <a:buFontTx/>
              <a:buNone/>
              <a:tabLst/>
              <a:defRPr/>
            </a:pPr>
            <a:r>
              <a:rPr lang="lv-LV" b="0" baseline="0" dirty="0"/>
              <a:t>Vienlaikus tiek plānots uzmanīt, ka pārmaiņu procesā novārtā netiek atstāts neviens cilvēks un neviens reģions.</a:t>
            </a:r>
          </a:p>
          <a:p>
            <a:pPr marL="0" marR="0" indent="0" algn="l" defTabSz="914400" rtl="0" eaLnBrk="1" fontAlgn="auto" latinLnBrk="0" hangingPunct="1">
              <a:lnSpc>
                <a:spcPct val="100000"/>
              </a:lnSpc>
              <a:spcBef>
                <a:spcPts val="0"/>
              </a:spcBef>
              <a:spcAft>
                <a:spcPts val="0"/>
              </a:spcAft>
              <a:buClrTx/>
              <a:buSzTx/>
              <a:buFontTx/>
              <a:buNone/>
              <a:tabLst/>
              <a:defRPr/>
            </a:pPr>
            <a:endParaRPr lang="lv-LV"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lv-LV" i="1" baseline="0" dirty="0"/>
              <a:t>Vairāk info:</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i="1" kern="1200" baseline="0" dirty="0">
                <a:solidFill>
                  <a:schemeClr val="tx1"/>
                </a:solidFill>
                <a:latin typeface="+mn-lt"/>
                <a:ea typeface="+mn-ea"/>
                <a:cs typeface="+mn-cs"/>
              </a:rPr>
              <a:t> </a:t>
            </a:r>
            <a:r>
              <a:rPr lang="lv-LV" sz="1200" i="1" kern="1200" baseline="0" dirty="0">
                <a:solidFill>
                  <a:schemeClr val="tx1"/>
                </a:solidFill>
                <a:latin typeface="+mn-lt"/>
                <a:ea typeface="+mn-ea"/>
                <a:cs typeface="+mn-cs"/>
                <a:hlinkClick r:id="rId3">
                  <a:extLst>
                    <a:ext uri="{A12FA001-AC4F-418D-AE19-62706E023703}">
                      <ahyp:hlinkClr xmlns:ahyp="http://schemas.microsoft.com/office/drawing/2018/hyperlinkcolor" val="tx"/>
                    </a:ext>
                  </a:extLst>
                </a:hlinkClick>
              </a:rPr>
              <a:t>https://ec.europa.eu/info/strategy/priorities-2019-2024/european-green-deal_lv</a:t>
            </a:r>
            <a:r>
              <a:rPr lang="lv-LV" sz="1200" i="1" kern="1200" baseline="0" dirty="0">
                <a:solidFill>
                  <a:schemeClr val="tx1"/>
                </a:solidFill>
                <a:latin typeface="+mn-lt"/>
                <a:ea typeface="+mn-ea"/>
                <a:cs typeface="+mn-cs"/>
              </a:rPr>
              <a:t> </a:t>
            </a:r>
          </a:p>
          <a:p>
            <a:endParaRPr lang="lv-LV" dirty="0"/>
          </a:p>
        </p:txBody>
      </p:sp>
      <p:sp>
        <p:nvSpPr>
          <p:cNvPr id="4" name="Slaida numura vietturis 3"/>
          <p:cNvSpPr>
            <a:spLocks noGrp="1"/>
          </p:cNvSpPr>
          <p:nvPr>
            <p:ph type="sldNum" sz="quarter" idx="10"/>
          </p:nvPr>
        </p:nvSpPr>
        <p:spPr/>
        <p:txBody>
          <a:bodyPr/>
          <a:lstStyle/>
          <a:p>
            <a:fld id="{9F3C0D85-F539-4ED9-99FC-A5091461C60A}" type="slidenum">
              <a:rPr lang="lv-LV" smtClean="0"/>
              <a:t>9</a:t>
            </a:fld>
            <a:endParaRPr lang="lv-LV"/>
          </a:p>
        </p:txBody>
      </p:sp>
    </p:spTree>
    <p:extLst>
      <p:ext uri="{BB962C8B-B14F-4D97-AF65-F5344CB8AC3E}">
        <p14:creationId xmlns:p14="http://schemas.microsoft.com/office/powerpoint/2010/main" val="3226713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lv-LV"/>
              <a:t>Rediģēt šablona virsraksta stilu</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endParaRPr lang="en-US" dirty="0"/>
          </a:p>
        </p:txBody>
      </p:sp>
      <p:sp>
        <p:nvSpPr>
          <p:cNvPr id="4" name="Date Placeholder 3"/>
          <p:cNvSpPr>
            <a:spLocks noGrp="1"/>
          </p:cNvSpPr>
          <p:nvPr>
            <p:ph type="dt" sz="half" idx="10"/>
          </p:nvPr>
        </p:nvSpPr>
        <p:spPr/>
        <p:txBody>
          <a:bodyPr/>
          <a:lstStyle/>
          <a:p>
            <a:fld id="{712A4160-8594-468E-9489-89FA42DD491C}" type="datetimeFigureOut">
              <a:rPr lang="lv-LV" smtClean="0"/>
              <a:t>05.04.2022</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9C68F729-D60F-47F1-9660-062163575FFF}" type="slidenum">
              <a:rPr lang="lv-LV" smtClean="0"/>
              <a:t>‹#›</a:t>
            </a:fld>
            <a:endParaRPr lang="lv-LV"/>
          </a:p>
        </p:txBody>
      </p:sp>
    </p:spTree>
    <p:extLst>
      <p:ext uri="{BB962C8B-B14F-4D97-AF65-F5344CB8AC3E}">
        <p14:creationId xmlns:p14="http://schemas.microsoft.com/office/powerpoint/2010/main" val="2968918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Rediģēt šablona virsraksta stilu</a:t>
            </a:r>
            <a:endParaRPr lang="en-US" dirty="0"/>
          </a:p>
        </p:txBody>
      </p:sp>
      <p:sp>
        <p:nvSpPr>
          <p:cNvPr id="3" name="Vertical Text Placeholder 2"/>
          <p:cNvSpPr>
            <a:spLocks noGrp="1"/>
          </p:cNvSpPr>
          <p:nvPr>
            <p:ph type="body" orient="vert" idx="1"/>
          </p:nvPr>
        </p:nvSpPr>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10"/>
          </p:nvPr>
        </p:nvSpPr>
        <p:spPr/>
        <p:txBody>
          <a:bodyPr/>
          <a:lstStyle/>
          <a:p>
            <a:fld id="{712A4160-8594-468E-9489-89FA42DD491C}" type="datetimeFigureOut">
              <a:rPr lang="lv-LV" smtClean="0"/>
              <a:t>05.04.2022</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9C68F729-D60F-47F1-9660-062163575FFF}" type="slidenum">
              <a:rPr lang="lv-LV" smtClean="0"/>
              <a:t>‹#›</a:t>
            </a:fld>
            <a:endParaRPr lang="lv-LV"/>
          </a:p>
        </p:txBody>
      </p:sp>
    </p:spTree>
    <p:extLst>
      <p:ext uri="{BB962C8B-B14F-4D97-AF65-F5344CB8AC3E}">
        <p14:creationId xmlns:p14="http://schemas.microsoft.com/office/powerpoint/2010/main" val="2286562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lv-LV"/>
              <a:t>Rediģēt šablona virsraksta stilu</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10"/>
          </p:nvPr>
        </p:nvSpPr>
        <p:spPr/>
        <p:txBody>
          <a:bodyPr/>
          <a:lstStyle/>
          <a:p>
            <a:fld id="{712A4160-8594-468E-9489-89FA42DD491C}" type="datetimeFigureOut">
              <a:rPr lang="lv-LV" smtClean="0"/>
              <a:t>05.04.2022</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9C68F729-D60F-47F1-9660-062163575FFF}" type="slidenum">
              <a:rPr lang="lv-LV" smtClean="0"/>
              <a:t>‹#›</a:t>
            </a:fld>
            <a:endParaRPr lang="lv-LV"/>
          </a:p>
        </p:txBody>
      </p:sp>
    </p:spTree>
    <p:extLst>
      <p:ext uri="{BB962C8B-B14F-4D97-AF65-F5344CB8AC3E}">
        <p14:creationId xmlns:p14="http://schemas.microsoft.com/office/powerpoint/2010/main" val="3192787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Rediģēt šablona virsraksta stilu</a:t>
            </a:r>
            <a:endParaRPr lang="en-US" dirty="0"/>
          </a:p>
        </p:txBody>
      </p:sp>
      <p:sp>
        <p:nvSpPr>
          <p:cNvPr id="3" name="Content Placeholder 2"/>
          <p:cNvSpPr>
            <a:spLocks noGrp="1"/>
          </p:cNvSpPr>
          <p:nvPr>
            <p:ph idx="1"/>
          </p:nvPr>
        </p:nvSpPr>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10"/>
          </p:nvPr>
        </p:nvSpPr>
        <p:spPr/>
        <p:txBody>
          <a:bodyPr/>
          <a:lstStyle/>
          <a:p>
            <a:fld id="{712A4160-8594-468E-9489-89FA42DD491C}" type="datetimeFigureOut">
              <a:rPr lang="lv-LV" smtClean="0"/>
              <a:t>05.04.2022</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9C68F729-D60F-47F1-9660-062163575FFF}" type="slidenum">
              <a:rPr lang="lv-LV" smtClean="0"/>
              <a:t>‹#›</a:t>
            </a:fld>
            <a:endParaRPr lang="lv-LV"/>
          </a:p>
        </p:txBody>
      </p:sp>
      <p:pic>
        <p:nvPicPr>
          <p:cNvPr id="11" name="Picture 10">
            <a:extLst>
              <a:ext uri="{FF2B5EF4-FFF2-40B4-BE49-F238E27FC236}">
                <a16:creationId xmlns:a16="http://schemas.microsoft.com/office/drawing/2014/main" id="{078608A9-8584-4F21-A937-F65B44A123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28149" y="6030241"/>
            <a:ext cx="6229597" cy="652218"/>
          </a:xfrm>
          <a:prstGeom prst="rect">
            <a:avLst/>
          </a:prstGeom>
        </p:spPr>
      </p:pic>
      <p:pic>
        <p:nvPicPr>
          <p:cNvPr id="15" name="Picture 14">
            <a:extLst>
              <a:ext uri="{FF2B5EF4-FFF2-40B4-BE49-F238E27FC236}">
                <a16:creationId xmlns:a16="http://schemas.microsoft.com/office/drawing/2014/main" id="{32B3CC75-8BCE-4B82-B7F4-0FE86A0D068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6639" y="5775158"/>
            <a:ext cx="1103121" cy="907301"/>
          </a:xfrm>
          <a:prstGeom prst="rect">
            <a:avLst/>
          </a:prstGeom>
        </p:spPr>
      </p:pic>
    </p:spTree>
    <p:extLst>
      <p:ext uri="{BB962C8B-B14F-4D97-AF65-F5344CB8AC3E}">
        <p14:creationId xmlns:p14="http://schemas.microsoft.com/office/powerpoint/2010/main" val="92478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lv-LV"/>
              <a:t>Rediģēt šablona virsraksta stilu</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Noklikšķiniet, lai rediģētu šablona teksta stilus</a:t>
            </a:r>
          </a:p>
        </p:txBody>
      </p:sp>
      <p:sp>
        <p:nvSpPr>
          <p:cNvPr id="4" name="Date Placeholder 3"/>
          <p:cNvSpPr>
            <a:spLocks noGrp="1"/>
          </p:cNvSpPr>
          <p:nvPr>
            <p:ph type="dt" sz="half" idx="10"/>
          </p:nvPr>
        </p:nvSpPr>
        <p:spPr/>
        <p:txBody>
          <a:bodyPr/>
          <a:lstStyle/>
          <a:p>
            <a:fld id="{712A4160-8594-468E-9489-89FA42DD491C}" type="datetimeFigureOut">
              <a:rPr lang="lv-LV" smtClean="0"/>
              <a:t>05.04.2022</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9C68F729-D60F-47F1-9660-062163575FFF}" type="slidenum">
              <a:rPr lang="lv-LV" smtClean="0"/>
              <a:t>‹#›</a:t>
            </a:fld>
            <a:endParaRPr lang="lv-LV"/>
          </a:p>
        </p:txBody>
      </p:sp>
      <p:pic>
        <p:nvPicPr>
          <p:cNvPr id="10" name="Picture 9">
            <a:extLst>
              <a:ext uri="{FF2B5EF4-FFF2-40B4-BE49-F238E27FC236}">
                <a16:creationId xmlns:a16="http://schemas.microsoft.com/office/drawing/2014/main" id="{DF6E86C3-1BEC-452D-8D03-D12D01E1FD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28149" y="6030241"/>
            <a:ext cx="6229597" cy="652218"/>
          </a:xfrm>
          <a:prstGeom prst="rect">
            <a:avLst/>
          </a:prstGeom>
        </p:spPr>
      </p:pic>
      <p:pic>
        <p:nvPicPr>
          <p:cNvPr id="11" name="Picture 10">
            <a:extLst>
              <a:ext uri="{FF2B5EF4-FFF2-40B4-BE49-F238E27FC236}">
                <a16:creationId xmlns:a16="http://schemas.microsoft.com/office/drawing/2014/main" id="{71954ED4-5697-4811-886C-6758939ACE6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6639" y="5775158"/>
            <a:ext cx="1103121" cy="907301"/>
          </a:xfrm>
          <a:prstGeom prst="rect">
            <a:avLst/>
          </a:prstGeom>
        </p:spPr>
      </p:pic>
    </p:spTree>
    <p:extLst>
      <p:ext uri="{BB962C8B-B14F-4D97-AF65-F5344CB8AC3E}">
        <p14:creationId xmlns:p14="http://schemas.microsoft.com/office/powerpoint/2010/main" val="2615878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Rediģēt šablona virsraksta stilu</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5" name="Date Placeholder 4"/>
          <p:cNvSpPr>
            <a:spLocks noGrp="1"/>
          </p:cNvSpPr>
          <p:nvPr>
            <p:ph type="dt" sz="half" idx="10"/>
          </p:nvPr>
        </p:nvSpPr>
        <p:spPr/>
        <p:txBody>
          <a:bodyPr/>
          <a:lstStyle/>
          <a:p>
            <a:fld id="{712A4160-8594-468E-9489-89FA42DD491C}" type="datetimeFigureOut">
              <a:rPr lang="lv-LV" smtClean="0"/>
              <a:t>05.04.2022</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9C68F729-D60F-47F1-9660-062163575FFF}" type="slidenum">
              <a:rPr lang="lv-LV" smtClean="0"/>
              <a:t>‹#›</a:t>
            </a:fld>
            <a:endParaRPr lang="lv-LV"/>
          </a:p>
        </p:txBody>
      </p:sp>
    </p:spTree>
    <p:extLst>
      <p:ext uri="{BB962C8B-B14F-4D97-AF65-F5344CB8AC3E}">
        <p14:creationId xmlns:p14="http://schemas.microsoft.com/office/powerpoint/2010/main" val="3941869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lv-LV"/>
              <a:t>Rediģēt šablona virsraksta stilu</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4" name="Content Placeholder 3"/>
          <p:cNvSpPr>
            <a:spLocks noGrp="1"/>
          </p:cNvSpPr>
          <p:nvPr>
            <p:ph sz="half" idx="2"/>
          </p:nvPr>
        </p:nvSpPr>
        <p:spPr>
          <a:xfrm>
            <a:off x="839788" y="2505075"/>
            <a:ext cx="5157787"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6" name="Content Placeholder 5"/>
          <p:cNvSpPr>
            <a:spLocks noGrp="1"/>
          </p:cNvSpPr>
          <p:nvPr>
            <p:ph sz="quarter" idx="4"/>
          </p:nvPr>
        </p:nvSpPr>
        <p:spPr>
          <a:xfrm>
            <a:off x="6172200" y="2505075"/>
            <a:ext cx="5183188"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7" name="Date Placeholder 6"/>
          <p:cNvSpPr>
            <a:spLocks noGrp="1"/>
          </p:cNvSpPr>
          <p:nvPr>
            <p:ph type="dt" sz="half" idx="10"/>
          </p:nvPr>
        </p:nvSpPr>
        <p:spPr/>
        <p:txBody>
          <a:bodyPr/>
          <a:lstStyle/>
          <a:p>
            <a:fld id="{712A4160-8594-468E-9489-89FA42DD491C}" type="datetimeFigureOut">
              <a:rPr lang="lv-LV" smtClean="0"/>
              <a:t>05.04.2022</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9C68F729-D60F-47F1-9660-062163575FFF}" type="slidenum">
              <a:rPr lang="lv-LV" smtClean="0"/>
              <a:t>‹#›</a:t>
            </a:fld>
            <a:endParaRPr lang="lv-LV"/>
          </a:p>
        </p:txBody>
      </p:sp>
    </p:spTree>
    <p:extLst>
      <p:ext uri="{BB962C8B-B14F-4D97-AF65-F5344CB8AC3E}">
        <p14:creationId xmlns:p14="http://schemas.microsoft.com/office/powerpoint/2010/main" val="608675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Rediģēt šablona virsraksta stilu</a:t>
            </a:r>
            <a:endParaRPr lang="en-US" dirty="0"/>
          </a:p>
        </p:txBody>
      </p:sp>
      <p:sp>
        <p:nvSpPr>
          <p:cNvPr id="3" name="Date Placeholder 2"/>
          <p:cNvSpPr>
            <a:spLocks noGrp="1"/>
          </p:cNvSpPr>
          <p:nvPr>
            <p:ph type="dt" sz="half" idx="10"/>
          </p:nvPr>
        </p:nvSpPr>
        <p:spPr/>
        <p:txBody>
          <a:bodyPr/>
          <a:lstStyle/>
          <a:p>
            <a:fld id="{712A4160-8594-468E-9489-89FA42DD491C}" type="datetimeFigureOut">
              <a:rPr lang="lv-LV" smtClean="0"/>
              <a:t>05.04.2022</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9C68F729-D60F-47F1-9660-062163575FFF}" type="slidenum">
              <a:rPr lang="lv-LV" smtClean="0"/>
              <a:t>‹#›</a:t>
            </a:fld>
            <a:endParaRPr lang="lv-LV"/>
          </a:p>
        </p:txBody>
      </p:sp>
    </p:spTree>
    <p:extLst>
      <p:ext uri="{BB962C8B-B14F-4D97-AF65-F5344CB8AC3E}">
        <p14:creationId xmlns:p14="http://schemas.microsoft.com/office/powerpoint/2010/main" val="1899006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2A4160-8594-468E-9489-89FA42DD491C}" type="datetimeFigureOut">
              <a:rPr lang="lv-LV" smtClean="0"/>
              <a:t>05.04.2022</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9C68F729-D60F-47F1-9660-062163575FFF}" type="slidenum">
              <a:rPr lang="lv-LV" smtClean="0"/>
              <a:t>‹#›</a:t>
            </a:fld>
            <a:endParaRPr lang="lv-LV"/>
          </a:p>
        </p:txBody>
      </p:sp>
    </p:spTree>
    <p:extLst>
      <p:ext uri="{BB962C8B-B14F-4D97-AF65-F5344CB8AC3E}">
        <p14:creationId xmlns:p14="http://schemas.microsoft.com/office/powerpoint/2010/main" val="1666381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e Placeholder 4"/>
          <p:cNvSpPr>
            <a:spLocks noGrp="1"/>
          </p:cNvSpPr>
          <p:nvPr>
            <p:ph type="dt" sz="half" idx="10"/>
          </p:nvPr>
        </p:nvSpPr>
        <p:spPr/>
        <p:txBody>
          <a:bodyPr/>
          <a:lstStyle/>
          <a:p>
            <a:fld id="{712A4160-8594-468E-9489-89FA42DD491C}" type="datetimeFigureOut">
              <a:rPr lang="lv-LV" smtClean="0"/>
              <a:t>05.04.2022</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9C68F729-D60F-47F1-9660-062163575FFF}" type="slidenum">
              <a:rPr lang="lv-LV" smtClean="0"/>
              <a:t>‹#›</a:t>
            </a:fld>
            <a:endParaRPr lang="lv-LV"/>
          </a:p>
        </p:txBody>
      </p:sp>
    </p:spTree>
    <p:extLst>
      <p:ext uri="{BB962C8B-B14F-4D97-AF65-F5344CB8AC3E}">
        <p14:creationId xmlns:p14="http://schemas.microsoft.com/office/powerpoint/2010/main" val="2696131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v-LV"/>
              <a:t>Noklikšķiniet uz ikonas, lai pievienotu attēlu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e Placeholder 4"/>
          <p:cNvSpPr>
            <a:spLocks noGrp="1"/>
          </p:cNvSpPr>
          <p:nvPr>
            <p:ph type="dt" sz="half" idx="10"/>
          </p:nvPr>
        </p:nvSpPr>
        <p:spPr/>
        <p:txBody>
          <a:bodyPr/>
          <a:lstStyle/>
          <a:p>
            <a:fld id="{712A4160-8594-468E-9489-89FA42DD491C}" type="datetimeFigureOut">
              <a:rPr lang="lv-LV" smtClean="0"/>
              <a:t>05.04.2022</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9C68F729-D60F-47F1-9660-062163575FFF}" type="slidenum">
              <a:rPr lang="lv-LV" smtClean="0"/>
              <a:t>‹#›</a:t>
            </a:fld>
            <a:endParaRPr lang="lv-LV"/>
          </a:p>
        </p:txBody>
      </p:sp>
    </p:spTree>
    <p:extLst>
      <p:ext uri="{BB962C8B-B14F-4D97-AF65-F5344CB8AC3E}">
        <p14:creationId xmlns:p14="http://schemas.microsoft.com/office/powerpoint/2010/main" val="1760037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a:t>Rediģēt šablona virsraksta stilu</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2A4160-8594-468E-9489-89FA42DD491C}" type="datetimeFigureOut">
              <a:rPr lang="lv-LV" smtClean="0"/>
              <a:t>05.04.2022</a:t>
            </a:fld>
            <a:endParaRPr lang="lv-LV"/>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68F729-D60F-47F1-9660-062163575FFF}" type="slidenum">
              <a:rPr lang="lv-LV" smtClean="0"/>
              <a:t>‹#›</a:t>
            </a:fld>
            <a:endParaRPr lang="lv-LV"/>
          </a:p>
        </p:txBody>
      </p:sp>
      <p:sp>
        <p:nvSpPr>
          <p:cNvPr id="12" name="Taisnstūris 3">
            <a:extLst>
              <a:ext uri="{FF2B5EF4-FFF2-40B4-BE49-F238E27FC236}">
                <a16:creationId xmlns:a16="http://schemas.microsoft.com/office/drawing/2014/main" id="{DCC7D521-E847-449E-8D9D-1C767369CD57}"/>
              </a:ext>
            </a:extLst>
          </p:cNvPr>
          <p:cNvSpPr/>
          <p:nvPr userDrawn="1"/>
        </p:nvSpPr>
        <p:spPr>
          <a:xfrm>
            <a:off x="0" y="0"/>
            <a:ext cx="12192000" cy="6858000"/>
          </a:xfrm>
          <a:prstGeom prst="rect">
            <a:avLst/>
          </a:prstGeom>
          <a:noFill/>
          <a:ln w="57150">
            <a:solidFill>
              <a:srgbClr val="0C4D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16407646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euvsdisinfo.eu/"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https://europa.eu/youth/year-of-youth_e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Apakšvirsraksts 2"/>
          <p:cNvSpPr>
            <a:spLocks noGrp="1"/>
          </p:cNvSpPr>
          <p:nvPr>
            <p:ph type="subTitle" idx="1"/>
          </p:nvPr>
        </p:nvSpPr>
        <p:spPr>
          <a:xfrm>
            <a:off x="5558512" y="5079287"/>
            <a:ext cx="6420545" cy="580950"/>
          </a:xfrm>
        </p:spPr>
        <p:txBody>
          <a:bodyPr>
            <a:noAutofit/>
          </a:bodyPr>
          <a:lstStyle/>
          <a:p>
            <a:pPr algn="r"/>
            <a:r>
              <a:rPr lang="lv-LV" sz="3200" dirty="0">
                <a:latin typeface="Verdana" panose="020B0604030504040204" pitchFamily="34" charset="0"/>
                <a:ea typeface="Verdana" panose="020B0604030504040204" pitchFamily="34" charset="0"/>
                <a:cs typeface="Verdana" panose="020B0604030504040204" pitchFamily="34" charset="0"/>
              </a:rPr>
              <a:t>Mans vārds un uzvārds</a:t>
            </a:r>
          </a:p>
        </p:txBody>
      </p:sp>
      <p:cxnSp>
        <p:nvCxnSpPr>
          <p:cNvPr id="7" name="Taisns savienotājs 6"/>
          <p:cNvCxnSpPr>
            <a:cxnSpLocks/>
          </p:cNvCxnSpPr>
          <p:nvPr/>
        </p:nvCxnSpPr>
        <p:spPr>
          <a:xfrm>
            <a:off x="4909660" y="5660236"/>
            <a:ext cx="7273636" cy="0"/>
          </a:xfrm>
          <a:prstGeom prst="line">
            <a:avLst/>
          </a:prstGeom>
          <a:ln w="114300">
            <a:solidFill>
              <a:srgbClr val="0C4DA2"/>
            </a:solidFill>
            <a:headEnd type="diamond" w="sm" len="sm"/>
          </a:ln>
        </p:spPr>
        <p:style>
          <a:lnRef idx="1">
            <a:schemeClr val="accent1"/>
          </a:lnRef>
          <a:fillRef idx="0">
            <a:schemeClr val="accent1"/>
          </a:fillRef>
          <a:effectRef idx="0">
            <a:schemeClr val="accent1"/>
          </a:effectRef>
          <a:fontRef idx="minor">
            <a:schemeClr val="tx1"/>
          </a:fontRef>
        </p:style>
      </p:cxnSp>
      <p:sp>
        <p:nvSpPr>
          <p:cNvPr id="6" name="Apakšvirsraksts 2">
            <a:extLst>
              <a:ext uri="{FF2B5EF4-FFF2-40B4-BE49-F238E27FC236}">
                <a16:creationId xmlns:a16="http://schemas.microsoft.com/office/drawing/2014/main" id="{7172313A-B021-4540-A493-6A63FA80E440}"/>
              </a:ext>
            </a:extLst>
          </p:cNvPr>
          <p:cNvSpPr txBox="1">
            <a:spLocks/>
          </p:cNvSpPr>
          <p:nvPr/>
        </p:nvSpPr>
        <p:spPr>
          <a:xfrm>
            <a:off x="5075911" y="5762661"/>
            <a:ext cx="6941536" cy="45502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lv-LV" sz="2000" dirty="0">
                <a:latin typeface="Verdana" panose="020B0604030504040204" pitchFamily="34" charset="0"/>
                <a:ea typeface="Verdana" panose="020B0604030504040204" pitchFamily="34" charset="0"/>
                <a:cs typeface="Verdana" panose="020B0604030504040204" pitchFamily="34" charset="0"/>
              </a:rPr>
              <a:t>Tikšanās datums un izglītības iestāde</a:t>
            </a:r>
          </a:p>
        </p:txBody>
      </p:sp>
      <p:pic>
        <p:nvPicPr>
          <p:cNvPr id="5" name="Picture 4">
            <a:extLst>
              <a:ext uri="{FF2B5EF4-FFF2-40B4-BE49-F238E27FC236}">
                <a16:creationId xmlns:a16="http://schemas.microsoft.com/office/drawing/2014/main" id="{9F6E6183-9969-4620-B9D8-2D8EAF958E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496" y="719420"/>
            <a:ext cx="5991611" cy="2138183"/>
          </a:xfrm>
          <a:prstGeom prst="rect">
            <a:avLst/>
          </a:prstGeom>
        </p:spPr>
      </p:pic>
    </p:spTree>
    <p:extLst>
      <p:ext uri="{BB962C8B-B14F-4D97-AF65-F5344CB8AC3E}">
        <p14:creationId xmlns:p14="http://schemas.microsoft.com/office/powerpoint/2010/main" val="409305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ctrTitle"/>
          </p:nvPr>
        </p:nvSpPr>
        <p:spPr>
          <a:xfrm>
            <a:off x="186367" y="232013"/>
            <a:ext cx="8581031" cy="794059"/>
          </a:xfrm>
        </p:spPr>
        <p:txBody>
          <a:bodyPr>
            <a:normAutofit/>
          </a:bodyPr>
          <a:lstStyle/>
          <a:p>
            <a:pPr algn="l"/>
            <a:r>
              <a:rPr lang="lv-LV" sz="4400" b="1" dirty="0">
                <a:solidFill>
                  <a:srgbClr val="001489"/>
                </a:solidFill>
                <a:latin typeface="Verdana" panose="020B0604030504040204" pitchFamily="34" charset="0"/>
                <a:ea typeface="Verdana" panose="020B0604030504040204" pitchFamily="34" charset="0"/>
                <a:cs typeface="Verdana" panose="020B0604030504040204" pitchFamily="34" charset="0"/>
              </a:rPr>
              <a:t>EIROPAS ZAĻAIS KURSS</a:t>
            </a:r>
          </a:p>
        </p:txBody>
      </p:sp>
      <p:sp>
        <p:nvSpPr>
          <p:cNvPr id="3" name="Apakšvirsraksts 2"/>
          <p:cNvSpPr>
            <a:spLocks noGrp="1"/>
          </p:cNvSpPr>
          <p:nvPr>
            <p:ph type="subTitle" idx="1"/>
          </p:nvPr>
        </p:nvSpPr>
        <p:spPr>
          <a:xfrm>
            <a:off x="186367" y="1354274"/>
            <a:ext cx="11103429" cy="794060"/>
          </a:xfrm>
        </p:spPr>
        <p:txBody>
          <a:bodyPr>
            <a:normAutofit/>
          </a:bodyPr>
          <a:lstStyle/>
          <a:p>
            <a:pPr marL="342900" indent="-342900" algn="just">
              <a:buFont typeface="Wingdings" panose="05000000000000000000" pitchFamily="2" charset="2"/>
              <a:buChar char="§"/>
            </a:pPr>
            <a:r>
              <a:rPr lang="lv-LV" sz="1900" dirty="0">
                <a:latin typeface="Verdana" panose="020B0604030504040204" pitchFamily="34" charset="0"/>
                <a:ea typeface="Verdana" panose="020B0604030504040204" pitchFamily="34" charset="0"/>
                <a:cs typeface="Verdana" panose="020B0604030504040204" pitchFamily="34" charset="0"/>
              </a:rPr>
              <a:t>Eiropas zaļā kursa stratēģijas īstenošanu paredzēts veikt septiņās politikas jomās</a:t>
            </a:r>
          </a:p>
        </p:txBody>
      </p:sp>
      <p:cxnSp>
        <p:nvCxnSpPr>
          <p:cNvPr id="4" name="Taisns savienotājs 3"/>
          <p:cNvCxnSpPr/>
          <p:nvPr/>
        </p:nvCxnSpPr>
        <p:spPr>
          <a:xfrm>
            <a:off x="-21762" y="1080661"/>
            <a:ext cx="8611737" cy="0"/>
          </a:xfrm>
          <a:prstGeom prst="line">
            <a:avLst/>
          </a:prstGeom>
          <a:ln w="114300">
            <a:solidFill>
              <a:srgbClr val="FFB500"/>
            </a:solidFill>
            <a:headEnd type="none" w="sm" len="sm"/>
            <a:tailEnd type="diamond" w="med" len="med"/>
          </a:ln>
        </p:spPr>
        <p:style>
          <a:lnRef idx="1">
            <a:schemeClr val="accent1"/>
          </a:lnRef>
          <a:fillRef idx="0">
            <a:schemeClr val="accent1"/>
          </a:fillRef>
          <a:effectRef idx="0">
            <a:schemeClr val="accent1"/>
          </a:effectRef>
          <a:fontRef idx="minor">
            <a:schemeClr val="tx1"/>
          </a:fontRef>
        </p:style>
      </p:cxnSp>
      <p:graphicFrame>
        <p:nvGraphicFramePr>
          <p:cNvPr id="11" name="Table 2">
            <a:extLst>
              <a:ext uri="{FF2B5EF4-FFF2-40B4-BE49-F238E27FC236}">
                <a16:creationId xmlns:a16="http://schemas.microsoft.com/office/drawing/2014/main" id="{7C09E714-A9F0-4791-99F6-9E562E17F123}"/>
              </a:ext>
            </a:extLst>
          </p:cNvPr>
          <p:cNvGraphicFramePr>
            <a:graphicFrameLocks noGrp="1"/>
          </p:cNvGraphicFramePr>
          <p:nvPr/>
        </p:nvGraphicFramePr>
        <p:xfrm>
          <a:off x="646312" y="2119316"/>
          <a:ext cx="9506004" cy="3645936"/>
        </p:xfrm>
        <a:graphic>
          <a:graphicData uri="http://schemas.openxmlformats.org/drawingml/2006/table">
            <a:tbl>
              <a:tblPr firstRow="1" bandRow="1">
                <a:tableStyleId>{5C22544A-7EE6-4342-B048-85BDC9FD1C3A}</a:tableStyleId>
              </a:tblPr>
              <a:tblGrid>
                <a:gridCol w="2376501">
                  <a:extLst>
                    <a:ext uri="{9D8B030D-6E8A-4147-A177-3AD203B41FA5}">
                      <a16:colId xmlns:a16="http://schemas.microsoft.com/office/drawing/2014/main" val="1397406231"/>
                    </a:ext>
                  </a:extLst>
                </a:gridCol>
                <a:gridCol w="2376501">
                  <a:extLst>
                    <a:ext uri="{9D8B030D-6E8A-4147-A177-3AD203B41FA5}">
                      <a16:colId xmlns:a16="http://schemas.microsoft.com/office/drawing/2014/main" val="227709015"/>
                    </a:ext>
                  </a:extLst>
                </a:gridCol>
                <a:gridCol w="2376501">
                  <a:extLst>
                    <a:ext uri="{9D8B030D-6E8A-4147-A177-3AD203B41FA5}">
                      <a16:colId xmlns:a16="http://schemas.microsoft.com/office/drawing/2014/main" val="2998087070"/>
                    </a:ext>
                  </a:extLst>
                </a:gridCol>
                <a:gridCol w="2376501">
                  <a:extLst>
                    <a:ext uri="{9D8B030D-6E8A-4147-A177-3AD203B41FA5}">
                      <a16:colId xmlns:a16="http://schemas.microsoft.com/office/drawing/2014/main" val="2296669764"/>
                    </a:ext>
                  </a:extLst>
                </a:gridCol>
              </a:tblGrid>
              <a:tr h="911484">
                <a:tc>
                  <a:txBody>
                    <a:bodyPr/>
                    <a:lstStyle/>
                    <a:p>
                      <a:pPr algn="ctr"/>
                      <a:endParaRPr lang="lv-LV" sz="2100" dirty="0">
                        <a:latin typeface="EC Square Sans Pro" panose="020B0506040000020004" pitchFamily="34" charset="0"/>
                      </a:endParaRPr>
                    </a:p>
                  </a:txBody>
                  <a:tcPr marL="106943" marR="106943" marT="53471" marB="5347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lv-LV" sz="2100" dirty="0">
                        <a:latin typeface="EC Square Sans Pro" panose="020B0506040000020004" pitchFamily="34" charset="0"/>
                      </a:endParaRPr>
                    </a:p>
                  </a:txBody>
                  <a:tcPr marL="106943" marR="106943" marT="53471" marB="5347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lv-LV" sz="2100" dirty="0">
                        <a:latin typeface="EC Square Sans Pro" panose="020B0506040000020004" pitchFamily="34" charset="0"/>
                      </a:endParaRPr>
                    </a:p>
                  </a:txBody>
                  <a:tcPr marL="106943" marR="106943" marT="53471" marB="5347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lv-LV" sz="2100" dirty="0">
                        <a:latin typeface="EC Square Sans Pro" panose="020B0506040000020004" pitchFamily="34" charset="0"/>
                      </a:endParaRPr>
                    </a:p>
                  </a:txBody>
                  <a:tcPr marL="106943" marR="106943" marT="53471" marB="5347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2777550"/>
                  </a:ext>
                </a:extLst>
              </a:tr>
              <a:tr h="911484">
                <a:tc>
                  <a:txBody>
                    <a:bodyPr/>
                    <a:lstStyle/>
                    <a:p>
                      <a:pPr algn="ctr">
                        <a:lnSpc>
                          <a:spcPct val="90000"/>
                        </a:lnSpc>
                      </a:pPr>
                      <a:r>
                        <a:rPr lang="lv-LV" sz="2100" dirty="0">
                          <a:latin typeface="Verdana" panose="020B0604030504040204" pitchFamily="34" charset="0"/>
                          <a:ea typeface="Verdana" panose="020B0604030504040204" pitchFamily="34" charset="0"/>
                        </a:rPr>
                        <a:t>Tīra</a:t>
                      </a:r>
                      <a:r>
                        <a:rPr lang="lv-LV" sz="2100" baseline="0" dirty="0">
                          <a:latin typeface="Verdana" panose="020B0604030504040204" pitchFamily="34" charset="0"/>
                          <a:ea typeface="Verdana" panose="020B0604030504040204" pitchFamily="34" charset="0"/>
                        </a:rPr>
                        <a:t> </a:t>
                      </a:r>
                      <a:r>
                        <a:rPr lang="lv-LV" sz="2100" dirty="0">
                          <a:latin typeface="Verdana" panose="020B0604030504040204" pitchFamily="34" charset="0"/>
                          <a:ea typeface="Verdana" panose="020B0604030504040204" pitchFamily="34" charset="0"/>
                        </a:rPr>
                        <a:t>enerģija</a:t>
                      </a:r>
                    </a:p>
                  </a:txBody>
                  <a:tcPr marL="106943" marR="106943" marT="53471" marB="5347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lv-LV" sz="2100" dirty="0">
                          <a:latin typeface="Verdana" panose="020B0604030504040204" pitchFamily="34" charset="0"/>
                          <a:ea typeface="Verdana" panose="020B0604030504040204" pitchFamily="34" charset="0"/>
                        </a:rPr>
                        <a:t>Būvniecība un renovācija</a:t>
                      </a:r>
                    </a:p>
                  </a:txBody>
                  <a:tcPr marL="106943" marR="106943" marT="53471" marB="5347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lv-LV" sz="2100" dirty="0">
                          <a:latin typeface="Verdana" panose="020B0604030504040204" pitchFamily="34" charset="0"/>
                          <a:ea typeface="Verdana" panose="020B0604030504040204" pitchFamily="34" charset="0"/>
                        </a:rPr>
                        <a:t>Ilgtspējīga</a:t>
                      </a:r>
                      <a:r>
                        <a:rPr lang="lv-LV" sz="2100" baseline="0" dirty="0">
                          <a:latin typeface="Verdana" panose="020B0604030504040204" pitchFamily="34" charset="0"/>
                          <a:ea typeface="Verdana" panose="020B0604030504040204" pitchFamily="34" charset="0"/>
                        </a:rPr>
                        <a:t> rūpniecība</a:t>
                      </a:r>
                      <a:endParaRPr lang="lv-LV" sz="2100" dirty="0">
                        <a:latin typeface="Verdana" panose="020B0604030504040204" pitchFamily="34" charset="0"/>
                        <a:ea typeface="Verdana" panose="020B0604030504040204" pitchFamily="34" charset="0"/>
                      </a:endParaRPr>
                    </a:p>
                  </a:txBody>
                  <a:tcPr marL="106943" marR="106943" marT="53471" marB="5347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lv-LV" sz="2100" dirty="0">
                          <a:latin typeface="Verdana" panose="020B0604030504040204" pitchFamily="34" charset="0"/>
                          <a:ea typeface="Verdana" panose="020B0604030504040204" pitchFamily="34" charset="0"/>
                        </a:rPr>
                        <a:t>Ilgtspējīga</a:t>
                      </a:r>
                      <a:r>
                        <a:rPr lang="lv-LV" sz="2100" baseline="0" dirty="0">
                          <a:latin typeface="Verdana" panose="020B0604030504040204" pitchFamily="34" charset="0"/>
                          <a:ea typeface="Verdana" panose="020B0604030504040204" pitchFamily="34" charset="0"/>
                        </a:rPr>
                        <a:t> mobilitāte</a:t>
                      </a:r>
                      <a:endParaRPr lang="lv-LV" sz="2100" dirty="0">
                        <a:latin typeface="Verdana" panose="020B0604030504040204" pitchFamily="34" charset="0"/>
                        <a:ea typeface="Verdana" panose="020B0604030504040204" pitchFamily="34" charset="0"/>
                      </a:endParaRPr>
                    </a:p>
                  </a:txBody>
                  <a:tcPr marL="106943" marR="106943" marT="53471" marB="5347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9723655"/>
                  </a:ext>
                </a:extLst>
              </a:tr>
              <a:tr h="911484">
                <a:tc>
                  <a:txBody>
                    <a:bodyPr/>
                    <a:lstStyle/>
                    <a:p>
                      <a:pPr algn="ctr"/>
                      <a:endParaRPr lang="lv-LV" sz="2100" dirty="0">
                        <a:latin typeface="Verdana" panose="020B0604030504040204" pitchFamily="34" charset="0"/>
                        <a:ea typeface="Verdana" panose="020B0604030504040204" pitchFamily="34" charset="0"/>
                      </a:endParaRPr>
                    </a:p>
                  </a:txBody>
                  <a:tcPr marL="106943" marR="106943" marT="53471" marB="5347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lv-LV" sz="2100" dirty="0">
                        <a:latin typeface="Verdana" panose="020B0604030504040204" pitchFamily="34" charset="0"/>
                        <a:ea typeface="Verdana" panose="020B0604030504040204" pitchFamily="34" charset="0"/>
                      </a:endParaRPr>
                    </a:p>
                  </a:txBody>
                  <a:tcPr marL="106943" marR="106943" marT="53471" marB="5347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lv-LV" sz="2100" dirty="0">
                        <a:latin typeface="Verdana" panose="020B0604030504040204" pitchFamily="34" charset="0"/>
                        <a:ea typeface="Verdana" panose="020B0604030504040204" pitchFamily="34" charset="0"/>
                      </a:endParaRPr>
                    </a:p>
                  </a:txBody>
                  <a:tcPr marL="106943" marR="106943" marT="53471" marB="5347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lv-LV" sz="2100" dirty="0">
                        <a:latin typeface="Verdana" panose="020B0604030504040204" pitchFamily="34" charset="0"/>
                        <a:ea typeface="Verdana" panose="020B0604030504040204" pitchFamily="34" charset="0"/>
                      </a:endParaRPr>
                    </a:p>
                  </a:txBody>
                  <a:tcPr marL="106943" marR="106943" marT="53471" marB="5347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0678647"/>
                  </a:ext>
                </a:extLst>
              </a:tr>
              <a:tr h="911484">
                <a:tc>
                  <a:txBody>
                    <a:bodyPr/>
                    <a:lstStyle/>
                    <a:p>
                      <a:pPr algn="ctr">
                        <a:lnSpc>
                          <a:spcPct val="90000"/>
                        </a:lnSpc>
                      </a:pPr>
                      <a:r>
                        <a:rPr lang="lv-LV" sz="2100" dirty="0">
                          <a:latin typeface="Verdana" panose="020B0604030504040204" pitchFamily="34" charset="0"/>
                          <a:ea typeface="Verdana" panose="020B0604030504040204" pitchFamily="34" charset="0"/>
                        </a:rPr>
                        <a:t>Piesārņojuma likvidēšana</a:t>
                      </a:r>
                    </a:p>
                  </a:txBody>
                  <a:tcPr marL="106943" marR="106943" marT="53471" marB="5347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lv-LV" sz="2100" dirty="0">
                          <a:latin typeface="Verdana" panose="020B0604030504040204" pitchFamily="34" charset="0"/>
                          <a:ea typeface="Verdana" panose="020B0604030504040204" pitchFamily="34" charset="0"/>
                        </a:rPr>
                        <a:t>No lauka </a:t>
                      </a:r>
                    </a:p>
                    <a:p>
                      <a:pPr algn="ctr">
                        <a:lnSpc>
                          <a:spcPct val="90000"/>
                        </a:lnSpc>
                      </a:pPr>
                      <a:r>
                        <a:rPr lang="lv-LV" sz="2100" dirty="0">
                          <a:latin typeface="Verdana" panose="020B0604030504040204" pitchFamily="34" charset="0"/>
                          <a:ea typeface="Verdana" panose="020B0604030504040204" pitchFamily="34" charset="0"/>
                        </a:rPr>
                        <a:t>līdz</a:t>
                      </a:r>
                      <a:r>
                        <a:rPr lang="lv-LV" sz="2100" baseline="0" dirty="0">
                          <a:latin typeface="Verdana" panose="020B0604030504040204" pitchFamily="34" charset="0"/>
                          <a:ea typeface="Verdana" panose="020B0604030504040204" pitchFamily="34" charset="0"/>
                        </a:rPr>
                        <a:t> galdam</a:t>
                      </a:r>
                      <a:endParaRPr lang="lv-LV" sz="2100" dirty="0">
                        <a:latin typeface="Verdana" panose="020B0604030504040204" pitchFamily="34" charset="0"/>
                        <a:ea typeface="Verdana" panose="020B0604030504040204" pitchFamily="34" charset="0"/>
                      </a:endParaRPr>
                    </a:p>
                  </a:txBody>
                  <a:tcPr marL="106943" marR="106943" marT="53471" marB="5347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lv-LV" sz="2100" dirty="0">
                          <a:latin typeface="Verdana" panose="020B0604030504040204" pitchFamily="34" charset="0"/>
                          <a:ea typeface="Verdana" panose="020B0604030504040204" pitchFamily="34" charset="0"/>
                        </a:rPr>
                        <a:t>Bioloģiskā daudzveidība</a:t>
                      </a:r>
                    </a:p>
                  </a:txBody>
                  <a:tcPr marL="106943" marR="106943" marT="53471" marB="5347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lv-LV" sz="2100" dirty="0">
                        <a:latin typeface="Verdana" panose="020B0604030504040204" pitchFamily="34" charset="0"/>
                        <a:ea typeface="Verdana" panose="020B0604030504040204" pitchFamily="34" charset="0"/>
                      </a:endParaRPr>
                    </a:p>
                  </a:txBody>
                  <a:tcPr marL="106943" marR="106943" marT="53471" marB="5347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6389626"/>
                  </a:ext>
                </a:extLst>
              </a:tr>
            </a:tbl>
          </a:graphicData>
        </a:graphic>
      </p:graphicFrame>
      <p:sp>
        <p:nvSpPr>
          <p:cNvPr id="31" name="TextBox 30">
            <a:extLst>
              <a:ext uri="{FF2B5EF4-FFF2-40B4-BE49-F238E27FC236}">
                <a16:creationId xmlns:a16="http://schemas.microsoft.com/office/drawing/2014/main" id="{AF097E77-30F9-45CE-B220-F13CD06E2696}"/>
              </a:ext>
            </a:extLst>
          </p:cNvPr>
          <p:cNvSpPr txBox="1"/>
          <p:nvPr/>
        </p:nvSpPr>
        <p:spPr>
          <a:xfrm>
            <a:off x="9336696" y="4407436"/>
            <a:ext cx="2279261" cy="861774"/>
          </a:xfrm>
          <a:prstGeom prst="rect">
            <a:avLst/>
          </a:prstGeom>
          <a:noFill/>
        </p:spPr>
        <p:txBody>
          <a:bodyPr wrap="square" rtlCol="0">
            <a:spAutoFit/>
          </a:bodyPr>
          <a:lstStyle/>
          <a:p>
            <a:r>
              <a:rPr lang="lv-LV" dirty="0">
                <a:solidFill>
                  <a:srgbClr val="001489"/>
                </a:solidFill>
                <a:latin typeface="Verdana" panose="020B0604030504040204" pitchFamily="34" charset="0"/>
                <a:ea typeface="Verdana" panose="020B0604030504040204" pitchFamily="34" charset="0"/>
              </a:rPr>
              <a:t>#</a:t>
            </a:r>
            <a:r>
              <a:rPr lang="lv-LV" dirty="0" err="1">
                <a:solidFill>
                  <a:srgbClr val="001489"/>
                </a:solidFill>
                <a:latin typeface="Verdana" panose="020B0604030504040204" pitchFamily="34" charset="0"/>
                <a:ea typeface="Verdana" panose="020B0604030504040204" pitchFamily="34" charset="0"/>
              </a:rPr>
              <a:t>ESZaļaisKurss</a:t>
            </a:r>
            <a:endParaRPr lang="lv-LV" dirty="0">
              <a:solidFill>
                <a:srgbClr val="001489"/>
              </a:solidFill>
              <a:latin typeface="Verdana" panose="020B0604030504040204" pitchFamily="34" charset="0"/>
              <a:ea typeface="Verdana" panose="020B0604030504040204" pitchFamily="34" charset="0"/>
            </a:endParaRPr>
          </a:p>
          <a:p>
            <a:endParaRPr lang="lv-LV" sz="1200" dirty="0">
              <a:solidFill>
                <a:srgbClr val="001489"/>
              </a:solidFill>
              <a:latin typeface="Verdana" panose="020B0604030504040204" pitchFamily="34" charset="0"/>
              <a:ea typeface="Verdana" panose="020B0604030504040204" pitchFamily="34" charset="0"/>
            </a:endParaRPr>
          </a:p>
          <a:p>
            <a:r>
              <a:rPr lang="lv-LV" dirty="0">
                <a:solidFill>
                  <a:srgbClr val="001489"/>
                </a:solidFill>
                <a:latin typeface="Verdana" panose="020B0604030504040204" pitchFamily="34" charset="0"/>
                <a:ea typeface="Verdana" panose="020B0604030504040204" pitchFamily="34" charset="0"/>
              </a:rPr>
              <a:t>#</a:t>
            </a:r>
            <a:r>
              <a:rPr lang="lv-LV" dirty="0" err="1">
                <a:solidFill>
                  <a:srgbClr val="001489"/>
                </a:solidFill>
                <a:latin typeface="Verdana" panose="020B0604030504040204" pitchFamily="34" charset="0"/>
                <a:ea typeface="Verdana" panose="020B0604030504040204" pitchFamily="34" charset="0"/>
              </a:rPr>
              <a:t>EUGreenDeal</a:t>
            </a:r>
            <a:endParaRPr lang="en-GB" dirty="0">
              <a:solidFill>
                <a:srgbClr val="001489"/>
              </a:solidFill>
              <a:latin typeface="Verdana" panose="020B0604030504040204" pitchFamily="34" charset="0"/>
              <a:ea typeface="Verdana" panose="020B0604030504040204" pitchFamily="34" charset="0"/>
            </a:endParaRPr>
          </a:p>
        </p:txBody>
      </p:sp>
      <p:pic>
        <p:nvPicPr>
          <p:cNvPr id="24" name="Attēls 21">
            <a:extLst>
              <a:ext uri="{FF2B5EF4-FFF2-40B4-BE49-F238E27FC236}">
                <a16:creationId xmlns:a16="http://schemas.microsoft.com/office/drawing/2014/main" id="{D327B570-5F53-4A5C-935A-28ABE49990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2694" y="2148334"/>
            <a:ext cx="794060" cy="794060"/>
          </a:xfrm>
          <a:prstGeom prst="rect">
            <a:avLst/>
          </a:prstGeom>
        </p:spPr>
      </p:pic>
      <p:pic>
        <p:nvPicPr>
          <p:cNvPr id="32" name="Attēls 27">
            <a:extLst>
              <a:ext uri="{FF2B5EF4-FFF2-40B4-BE49-F238E27FC236}">
                <a16:creationId xmlns:a16="http://schemas.microsoft.com/office/drawing/2014/main" id="{87EC6B00-D039-4AC4-9C71-289B8F8ADA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2815" y="2148334"/>
            <a:ext cx="794060" cy="794060"/>
          </a:xfrm>
          <a:prstGeom prst="rect">
            <a:avLst/>
          </a:prstGeom>
        </p:spPr>
      </p:pic>
      <p:pic>
        <p:nvPicPr>
          <p:cNvPr id="33" name="Attēls 4">
            <a:extLst>
              <a:ext uri="{FF2B5EF4-FFF2-40B4-BE49-F238E27FC236}">
                <a16:creationId xmlns:a16="http://schemas.microsoft.com/office/drawing/2014/main" id="{C14A15AE-F8B9-4213-9409-6BF9BDB0F3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9245" y="2083393"/>
            <a:ext cx="794060" cy="751138"/>
          </a:xfrm>
          <a:prstGeom prst="rect">
            <a:avLst/>
          </a:prstGeom>
        </p:spPr>
      </p:pic>
      <p:pic>
        <p:nvPicPr>
          <p:cNvPr id="34" name="Attēls 5">
            <a:extLst>
              <a:ext uri="{FF2B5EF4-FFF2-40B4-BE49-F238E27FC236}">
                <a16:creationId xmlns:a16="http://schemas.microsoft.com/office/drawing/2014/main" id="{B24BF753-7043-4D59-93A9-6D45DEC478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85557" y="2194381"/>
            <a:ext cx="751139" cy="751139"/>
          </a:xfrm>
          <a:prstGeom prst="rect">
            <a:avLst/>
          </a:prstGeom>
        </p:spPr>
      </p:pic>
      <p:pic>
        <p:nvPicPr>
          <p:cNvPr id="35" name="Attēls 14">
            <a:extLst>
              <a:ext uri="{FF2B5EF4-FFF2-40B4-BE49-F238E27FC236}">
                <a16:creationId xmlns:a16="http://schemas.microsoft.com/office/drawing/2014/main" id="{C1F42A26-66A9-4403-99A7-210F96AF61C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72694" y="3981179"/>
            <a:ext cx="794060" cy="794060"/>
          </a:xfrm>
          <a:prstGeom prst="rect">
            <a:avLst/>
          </a:prstGeom>
        </p:spPr>
      </p:pic>
      <p:pic>
        <p:nvPicPr>
          <p:cNvPr id="36" name="Attēls 4">
            <a:extLst>
              <a:ext uri="{FF2B5EF4-FFF2-40B4-BE49-F238E27FC236}">
                <a16:creationId xmlns:a16="http://schemas.microsoft.com/office/drawing/2014/main" id="{7789FB94-8614-4EBB-B80A-7EE33B55A47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72815" y="4022108"/>
            <a:ext cx="794060" cy="817415"/>
          </a:xfrm>
          <a:prstGeom prst="rect">
            <a:avLst/>
          </a:prstGeom>
        </p:spPr>
      </p:pic>
      <p:pic>
        <p:nvPicPr>
          <p:cNvPr id="37" name="Attēls 4">
            <a:extLst>
              <a:ext uri="{FF2B5EF4-FFF2-40B4-BE49-F238E27FC236}">
                <a16:creationId xmlns:a16="http://schemas.microsoft.com/office/drawing/2014/main" id="{00B446D6-DB7B-43A0-BB62-B885EF4A580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09245" y="4022108"/>
            <a:ext cx="794061" cy="818121"/>
          </a:xfrm>
          <a:prstGeom prst="rect">
            <a:avLst/>
          </a:prstGeom>
        </p:spPr>
      </p:pic>
    </p:spTree>
    <p:extLst>
      <p:ext uri="{BB962C8B-B14F-4D97-AF65-F5344CB8AC3E}">
        <p14:creationId xmlns:p14="http://schemas.microsoft.com/office/powerpoint/2010/main" val="1461191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BE38E-6F35-4A02-8C4A-7A32037B4232}"/>
              </a:ext>
            </a:extLst>
          </p:cNvPr>
          <p:cNvSpPr>
            <a:spLocks noGrp="1"/>
          </p:cNvSpPr>
          <p:nvPr>
            <p:ph type="title"/>
          </p:nvPr>
        </p:nvSpPr>
        <p:spPr/>
        <p:txBody>
          <a:bodyPr>
            <a:noAutofit/>
          </a:bodyPr>
          <a:lstStyle/>
          <a:p>
            <a:r>
              <a:rPr lang="en-US" sz="3200" b="1" dirty="0">
                <a:solidFill>
                  <a:srgbClr val="001489"/>
                </a:solidFill>
                <a:latin typeface="Verdana" panose="020B0604030504040204" pitchFamily="34" charset="0"/>
                <a:ea typeface="Verdana" panose="020B0604030504040204" pitchFamily="34" charset="0"/>
              </a:rPr>
              <a:t>LAI NEDAUDZ ATVILKTU ELPU, PASKATĪSIMIES, KO JŪS SAKĀT PAR NĀKAMO JAUTĀJUMU! </a:t>
            </a:r>
            <a:endParaRPr lang="lv-LV" sz="3200" b="1" dirty="0">
              <a:solidFill>
                <a:srgbClr val="001489"/>
              </a:solidFill>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5BC0B7DC-2732-4A16-AE4A-BEC8C0C82AB7}"/>
              </a:ext>
            </a:extLst>
          </p:cNvPr>
          <p:cNvSpPr>
            <a:spLocks noGrp="1"/>
          </p:cNvSpPr>
          <p:nvPr>
            <p:ph idx="1"/>
          </p:nvPr>
        </p:nvSpPr>
        <p:spPr>
          <a:xfrm>
            <a:off x="838200" y="1825625"/>
            <a:ext cx="7982666" cy="4351338"/>
          </a:xfrm>
        </p:spPr>
        <p:txBody>
          <a:bodyPr/>
          <a:lstStyle/>
          <a:p>
            <a:pPr marL="0" indent="0">
              <a:buNone/>
            </a:pPr>
            <a:r>
              <a:rPr lang="lv-LV" b="1" dirty="0"/>
              <a:t>Īpašība vai viens vārds, kas, Jūsuprāt, vislabāk raksturo Eiropas Savienību?</a:t>
            </a:r>
            <a:endParaRPr lang="en-US" b="1" dirty="0"/>
          </a:p>
          <a:p>
            <a:pPr marL="0" indent="0">
              <a:buNone/>
            </a:pPr>
            <a:endParaRPr lang="en-US" b="1" dirty="0"/>
          </a:p>
          <a:p>
            <a:r>
              <a:rPr lang="lv-LV" b="1" dirty="0"/>
              <a:t>sli.do   </a:t>
            </a:r>
            <a:endParaRPr lang="en-US" b="1" dirty="0"/>
          </a:p>
          <a:p>
            <a:r>
              <a:rPr lang="lv-LV" b="1" dirty="0"/>
              <a:t>kods - 632026</a:t>
            </a:r>
          </a:p>
        </p:txBody>
      </p:sp>
      <p:pic>
        <p:nvPicPr>
          <p:cNvPr id="7" name="Picture 6">
            <a:extLst>
              <a:ext uri="{FF2B5EF4-FFF2-40B4-BE49-F238E27FC236}">
                <a16:creationId xmlns:a16="http://schemas.microsoft.com/office/drawing/2014/main" id="{AF17A155-A9F7-4197-9342-74A813B89401}"/>
              </a:ext>
            </a:extLst>
          </p:cNvPr>
          <p:cNvPicPr>
            <a:picLocks noChangeAspect="1"/>
          </p:cNvPicPr>
          <p:nvPr/>
        </p:nvPicPr>
        <p:blipFill>
          <a:blip r:embed="rId3"/>
          <a:stretch>
            <a:fillRect/>
          </a:stretch>
        </p:blipFill>
        <p:spPr>
          <a:xfrm>
            <a:off x="9642440" y="365125"/>
            <a:ext cx="1543489" cy="5302922"/>
          </a:xfrm>
          <a:prstGeom prst="rect">
            <a:avLst/>
          </a:prstGeom>
        </p:spPr>
      </p:pic>
      <p:pic>
        <p:nvPicPr>
          <p:cNvPr id="5" name="Picture 4">
            <a:extLst>
              <a:ext uri="{FF2B5EF4-FFF2-40B4-BE49-F238E27FC236}">
                <a16:creationId xmlns:a16="http://schemas.microsoft.com/office/drawing/2014/main" id="{DBDB313E-5CD0-4DD1-BF10-B6B7DA7A06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5282" y="4851499"/>
            <a:ext cx="2047158" cy="720296"/>
          </a:xfrm>
          <a:prstGeom prst="rect">
            <a:avLst/>
          </a:prstGeom>
        </p:spPr>
      </p:pic>
    </p:spTree>
    <p:extLst>
      <p:ext uri="{BB962C8B-B14F-4D97-AF65-F5344CB8AC3E}">
        <p14:creationId xmlns:p14="http://schemas.microsoft.com/office/powerpoint/2010/main" val="1740138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ctrTitle"/>
          </p:nvPr>
        </p:nvSpPr>
        <p:spPr>
          <a:xfrm>
            <a:off x="208138" y="232013"/>
            <a:ext cx="8581031" cy="794059"/>
          </a:xfrm>
        </p:spPr>
        <p:txBody>
          <a:bodyPr>
            <a:normAutofit/>
          </a:bodyPr>
          <a:lstStyle/>
          <a:p>
            <a:pPr algn="l"/>
            <a:r>
              <a:rPr lang="lv-LV" sz="4400" b="1" dirty="0">
                <a:solidFill>
                  <a:srgbClr val="001489"/>
                </a:solidFill>
                <a:latin typeface="Verdana" panose="020B0604030504040204" pitchFamily="34" charset="0"/>
                <a:ea typeface="Verdana" panose="020B0604030504040204" pitchFamily="34" charset="0"/>
                <a:cs typeface="Verdana" panose="020B0604030504040204" pitchFamily="34" charset="0"/>
              </a:rPr>
              <a:t>DIGITĀLĀ VIDE</a:t>
            </a:r>
          </a:p>
        </p:txBody>
      </p:sp>
      <p:sp>
        <p:nvSpPr>
          <p:cNvPr id="3" name="Apakšvirsraksts 2"/>
          <p:cNvSpPr>
            <a:spLocks noGrp="1"/>
          </p:cNvSpPr>
          <p:nvPr>
            <p:ph type="subTitle" idx="1"/>
          </p:nvPr>
        </p:nvSpPr>
        <p:spPr>
          <a:xfrm>
            <a:off x="208139" y="1483241"/>
            <a:ext cx="7285817" cy="3038752"/>
          </a:xfrm>
        </p:spPr>
        <p:txBody>
          <a:bodyPr>
            <a:normAutofit/>
          </a:bodyPr>
          <a:lstStyle/>
          <a:p>
            <a:pPr marL="342900" indent="-342900" algn="just">
              <a:buFont typeface="Wingdings" panose="05000000000000000000" pitchFamily="2" charset="2"/>
              <a:buChar char="§"/>
            </a:pPr>
            <a:r>
              <a:rPr lang="lv-LV" sz="1900" dirty="0">
                <a:latin typeface="Verdana" panose="020B0604030504040204" pitchFamily="34" charset="0"/>
                <a:ea typeface="Verdana" panose="020B0604030504040204" pitchFamily="34" charset="0"/>
                <a:cs typeface="Verdana" panose="020B0604030504040204" pitchFamily="34" charset="0"/>
              </a:rPr>
              <a:t>Digitālā vide ir būtiska mūsu ikdienas sastāvdaļa. Digitālo risinājumu ātrāka un veiksmīgāka ieviešana ir viens no mūsdienu kopīgajiem izaicinājumiem </a:t>
            </a:r>
          </a:p>
          <a:p>
            <a:pPr marL="342900" indent="-342900" algn="just">
              <a:buFont typeface="Wingdings" panose="05000000000000000000" pitchFamily="2" charset="2"/>
              <a:buChar char="§"/>
            </a:pPr>
            <a:r>
              <a:rPr lang="lv-LV" sz="1900" dirty="0">
                <a:latin typeface="Verdana" panose="020B0604030504040204" pitchFamily="34" charset="0"/>
                <a:ea typeface="Verdana" panose="020B0604030504040204" pitchFamily="34" charset="0"/>
                <a:cs typeface="Verdana" panose="020B0604030504040204" pitchFamily="34" charset="0"/>
              </a:rPr>
              <a:t>Lai atbalstītu un veicinātu digitālās vides attīstību, Eiropas Savienībā laiks līdz 2030. gadam ir pasludināts par Digitālo desmitgadi</a:t>
            </a:r>
          </a:p>
          <a:p>
            <a:pPr marL="342900" indent="-342900" algn="just">
              <a:buFont typeface="Wingdings" panose="05000000000000000000" pitchFamily="2" charset="2"/>
              <a:buChar char="§"/>
            </a:pPr>
            <a:r>
              <a:rPr lang="lv-LV" sz="1900" dirty="0">
                <a:latin typeface="Verdana" panose="020B0604030504040204" pitchFamily="34" charset="0"/>
                <a:ea typeface="Verdana" panose="020B0604030504040204" pitchFamily="34" charset="0"/>
                <a:cs typeface="Verdana" panose="020B0604030504040204" pitchFamily="34" charset="0"/>
              </a:rPr>
              <a:t>Četri galvenie attīstības virzieni ir prasmju attīstība, droša un ilgtspējīga digitālā infrastruktūra, publisko pakalpojumu </a:t>
            </a:r>
            <a:r>
              <a:rPr lang="lv-LV" sz="1900" dirty="0" err="1">
                <a:latin typeface="Verdana" panose="020B0604030504040204" pitchFamily="34" charset="0"/>
                <a:ea typeface="Verdana" panose="020B0604030504040204" pitchFamily="34" charset="0"/>
                <a:cs typeface="Verdana" panose="020B0604030504040204" pitchFamily="34" charset="0"/>
              </a:rPr>
              <a:t>digitalizācija</a:t>
            </a:r>
            <a:r>
              <a:rPr lang="lv-LV" sz="1900" dirty="0">
                <a:latin typeface="Verdana" panose="020B0604030504040204" pitchFamily="34" charset="0"/>
                <a:ea typeface="Verdana" panose="020B0604030504040204" pitchFamily="34" charset="0"/>
                <a:cs typeface="Verdana" panose="020B0604030504040204" pitchFamily="34" charset="0"/>
              </a:rPr>
              <a:t> un biznesa vides digitālā transformācija</a:t>
            </a:r>
          </a:p>
          <a:p>
            <a:pPr marL="342900" indent="-342900" algn="just">
              <a:buFont typeface="Wingdings" panose="05000000000000000000" pitchFamily="2" charset="2"/>
              <a:buChar char="§"/>
            </a:pPr>
            <a:endParaRPr lang="lv-LV" sz="1900" dirty="0">
              <a:latin typeface="Verdana" panose="020B0604030504040204" pitchFamily="34" charset="0"/>
              <a:ea typeface="Verdana" panose="020B0604030504040204" pitchFamily="34" charset="0"/>
              <a:cs typeface="Verdana" panose="020B0604030504040204" pitchFamily="34" charset="0"/>
            </a:endParaRPr>
          </a:p>
        </p:txBody>
      </p:sp>
      <p:cxnSp>
        <p:nvCxnSpPr>
          <p:cNvPr id="4" name="Taisns savienotājs 3"/>
          <p:cNvCxnSpPr>
            <a:cxnSpLocks/>
          </p:cNvCxnSpPr>
          <p:nvPr/>
        </p:nvCxnSpPr>
        <p:spPr>
          <a:xfrm>
            <a:off x="9" y="1080661"/>
            <a:ext cx="6988620" cy="0"/>
          </a:xfrm>
          <a:prstGeom prst="line">
            <a:avLst/>
          </a:prstGeom>
          <a:ln w="114300">
            <a:solidFill>
              <a:srgbClr val="FFB500"/>
            </a:solidFill>
            <a:headEnd type="none" w="sm" len="sm"/>
            <a:tailEnd type="diamond" w="med" len="med"/>
          </a:ln>
        </p:spPr>
        <p:style>
          <a:lnRef idx="1">
            <a:schemeClr val="accent1"/>
          </a:lnRef>
          <a:fillRef idx="0">
            <a:schemeClr val="accent1"/>
          </a:fillRef>
          <a:effectRef idx="0">
            <a:schemeClr val="accent1"/>
          </a:effectRef>
          <a:fontRef idx="minor">
            <a:schemeClr val="tx1"/>
          </a:fontRef>
        </p:style>
      </p:cxnSp>
      <p:sp>
        <p:nvSpPr>
          <p:cNvPr id="6" name="Apakšvirsraksts 2"/>
          <p:cNvSpPr txBox="1">
            <a:spLocks/>
          </p:cNvSpPr>
          <p:nvPr/>
        </p:nvSpPr>
        <p:spPr>
          <a:xfrm>
            <a:off x="153135" y="4576585"/>
            <a:ext cx="7285817" cy="182219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lv-LV" sz="1900" dirty="0">
                <a:latin typeface="Verdana" panose="020B0604030504040204" pitchFamily="34" charset="0"/>
                <a:ea typeface="Verdana" panose="020B0604030504040204" pitchFamily="34" charset="0"/>
                <a:cs typeface="Verdana" panose="020B0604030504040204" pitchFamily="34" charset="0"/>
              </a:rPr>
              <a:t>ES iestādes un valstis arī līdz šim ir aktīvi sadarbojušās ērtāku digitālo iespēju veidošanā iedzīvotājiem</a:t>
            </a:r>
          </a:p>
          <a:p>
            <a:pPr marL="342900" indent="-342900" algn="just">
              <a:buFont typeface="Wingdings" panose="05000000000000000000" pitchFamily="2" charset="2"/>
              <a:buChar char="§"/>
            </a:pPr>
            <a:r>
              <a:rPr lang="lv-LV" sz="1900" dirty="0">
                <a:latin typeface="Verdana" panose="020B0604030504040204" pitchFamily="34" charset="0"/>
                <a:ea typeface="Verdana" panose="020B0604030504040204" pitchFamily="34" charset="0"/>
                <a:cs typeface="Verdana" panose="020B0604030504040204" pitchFamily="34" charset="0"/>
              </a:rPr>
              <a:t>Ģeogrāfiskās bloķēšanas samazināšana </a:t>
            </a:r>
          </a:p>
          <a:p>
            <a:pPr marL="342900" indent="-342900" algn="just">
              <a:buFont typeface="Wingdings" panose="05000000000000000000" pitchFamily="2" charset="2"/>
              <a:buChar char="§"/>
            </a:pPr>
            <a:r>
              <a:rPr lang="lv-LV" sz="1900" dirty="0">
                <a:latin typeface="Verdana" panose="020B0604030504040204" pitchFamily="34" charset="0"/>
                <a:ea typeface="Verdana" panose="020B0604030504040204" pitchFamily="34" charset="0"/>
                <a:cs typeface="Verdana" panose="020B0604030504040204" pitchFamily="34" charset="0"/>
              </a:rPr>
              <a:t>Lielo IT uzņēmumu varas ierobežošana </a:t>
            </a:r>
          </a:p>
          <a:p>
            <a:pPr marL="342900" indent="-342900" algn="just">
              <a:buFont typeface="Wingdings" panose="05000000000000000000" pitchFamily="2" charset="2"/>
              <a:buChar char="§"/>
            </a:pPr>
            <a:r>
              <a:rPr lang="lv-LV" sz="1900" dirty="0">
                <a:latin typeface="Verdana" panose="020B0604030504040204" pitchFamily="34" charset="0"/>
                <a:ea typeface="Verdana" panose="020B0604030504040204" pitchFamily="34" charset="0"/>
                <a:cs typeface="Verdana" panose="020B0604030504040204" pitchFamily="34" charset="0"/>
              </a:rPr>
              <a:t>Digitālais zaļais sertifikāts</a:t>
            </a:r>
          </a:p>
        </p:txBody>
      </p:sp>
      <p:sp>
        <p:nvSpPr>
          <p:cNvPr id="8" name="TextBox 7">
            <a:extLst>
              <a:ext uri="{FF2B5EF4-FFF2-40B4-BE49-F238E27FC236}">
                <a16:creationId xmlns:a16="http://schemas.microsoft.com/office/drawing/2014/main" id="{761C9C26-A574-4F11-9172-942891B88910}"/>
              </a:ext>
            </a:extLst>
          </p:cNvPr>
          <p:cNvSpPr txBox="1"/>
          <p:nvPr/>
        </p:nvSpPr>
        <p:spPr>
          <a:xfrm>
            <a:off x="7711669" y="6398776"/>
            <a:ext cx="5740021" cy="369332"/>
          </a:xfrm>
          <a:prstGeom prst="rect">
            <a:avLst/>
          </a:prstGeom>
          <a:noFill/>
        </p:spPr>
        <p:txBody>
          <a:bodyPr wrap="square" rtlCol="0">
            <a:spAutoFit/>
          </a:bodyPr>
          <a:lstStyle/>
          <a:p>
            <a:r>
              <a:rPr lang="lv-LV" dirty="0">
                <a:solidFill>
                  <a:srgbClr val="001489"/>
                </a:solidFill>
                <a:latin typeface="Verdana" panose="020B0604030504040204" pitchFamily="34" charset="0"/>
                <a:ea typeface="Verdana" panose="020B0604030504040204" pitchFamily="34" charset="0"/>
              </a:rPr>
              <a:t>#DigitalEU #DigitalGreenCertificate </a:t>
            </a:r>
            <a:endParaRPr lang="en-GB" dirty="0">
              <a:solidFill>
                <a:srgbClr val="001489"/>
              </a:solidFill>
              <a:latin typeface="Verdana" panose="020B0604030504040204" pitchFamily="34" charset="0"/>
              <a:ea typeface="Verdana" panose="020B0604030504040204" pitchFamily="34" charset="0"/>
            </a:endParaRPr>
          </a:p>
        </p:txBody>
      </p:sp>
      <p:pic>
        <p:nvPicPr>
          <p:cNvPr id="16" name="Picture 15">
            <a:extLst>
              <a:ext uri="{FF2B5EF4-FFF2-40B4-BE49-F238E27FC236}">
                <a16:creationId xmlns:a16="http://schemas.microsoft.com/office/drawing/2014/main" id="{13654D71-45DA-4696-9319-3256D892A8A9}"/>
              </a:ext>
            </a:extLst>
          </p:cNvPr>
          <p:cNvPicPr>
            <a:picLocks noChangeAspect="1"/>
          </p:cNvPicPr>
          <p:nvPr/>
        </p:nvPicPr>
        <p:blipFill>
          <a:blip r:embed="rId3"/>
          <a:stretch>
            <a:fillRect/>
          </a:stretch>
        </p:blipFill>
        <p:spPr>
          <a:xfrm>
            <a:off x="7628227" y="1223420"/>
            <a:ext cx="4355634" cy="4411159"/>
          </a:xfrm>
          <a:prstGeom prst="rect">
            <a:avLst/>
          </a:prstGeom>
        </p:spPr>
      </p:pic>
    </p:spTree>
    <p:extLst>
      <p:ext uri="{BB962C8B-B14F-4D97-AF65-F5344CB8AC3E}">
        <p14:creationId xmlns:p14="http://schemas.microsoft.com/office/powerpoint/2010/main" val="1978511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ctrTitle"/>
          </p:nvPr>
        </p:nvSpPr>
        <p:spPr>
          <a:xfrm>
            <a:off x="208138" y="232013"/>
            <a:ext cx="8581031" cy="794059"/>
          </a:xfrm>
        </p:spPr>
        <p:txBody>
          <a:bodyPr>
            <a:normAutofit/>
          </a:bodyPr>
          <a:lstStyle/>
          <a:p>
            <a:pPr algn="l"/>
            <a:r>
              <a:rPr lang="lv-LV" sz="4400" b="1" dirty="0">
                <a:solidFill>
                  <a:srgbClr val="001489"/>
                </a:solidFill>
                <a:latin typeface="Verdana" panose="020B0604030504040204" pitchFamily="34" charset="0"/>
                <a:ea typeface="Verdana" panose="020B0604030504040204" pitchFamily="34" charset="0"/>
                <a:cs typeface="Verdana" panose="020B0604030504040204" pitchFamily="34" charset="0"/>
              </a:rPr>
              <a:t>DEZINFORMĀCIJA</a:t>
            </a:r>
          </a:p>
        </p:txBody>
      </p:sp>
      <p:sp>
        <p:nvSpPr>
          <p:cNvPr id="3" name="Apakšvirsraksts 2"/>
          <p:cNvSpPr>
            <a:spLocks noGrp="1"/>
          </p:cNvSpPr>
          <p:nvPr>
            <p:ph type="subTitle" idx="1"/>
          </p:nvPr>
        </p:nvSpPr>
        <p:spPr>
          <a:xfrm>
            <a:off x="208139" y="1483242"/>
            <a:ext cx="8495734" cy="1945758"/>
          </a:xfrm>
        </p:spPr>
        <p:txBody>
          <a:bodyPr>
            <a:normAutofit/>
          </a:bodyPr>
          <a:lstStyle/>
          <a:p>
            <a:pPr marL="342900" indent="-342900" algn="just">
              <a:buFont typeface="Wingdings" panose="05000000000000000000" pitchFamily="2" charset="2"/>
              <a:buChar char="§"/>
            </a:pPr>
            <a:r>
              <a:rPr lang="lv-LV" sz="1900" dirty="0">
                <a:latin typeface="Verdana" panose="020B0604030504040204" pitchFamily="34" charset="0"/>
                <a:ea typeface="Verdana" panose="020B0604030504040204" pitchFamily="34" charset="0"/>
                <a:cs typeface="Verdana" panose="020B0604030504040204" pitchFamily="34" charset="0"/>
              </a:rPr>
              <a:t>Pēdējos gados pastiprināta uzmanība tiek pievērsta dezinformācijai un viltus ziņām</a:t>
            </a:r>
          </a:p>
          <a:p>
            <a:pPr marL="342900" indent="-342900" algn="just">
              <a:buFont typeface="Wingdings" panose="05000000000000000000" pitchFamily="2" charset="2"/>
              <a:buChar char="§"/>
            </a:pPr>
            <a:r>
              <a:rPr lang="lv-LV" sz="1900" dirty="0">
                <a:latin typeface="Verdana" panose="020B0604030504040204" pitchFamily="34" charset="0"/>
                <a:ea typeface="Verdana" panose="020B0604030504040204" pitchFamily="34" charset="0"/>
                <a:cs typeface="Verdana" panose="020B0604030504040204" pitchFamily="34" charset="0"/>
              </a:rPr>
              <a:t>Līdz šim nozīmīgākie temati saistīti ar vēlēšanām ASV, </a:t>
            </a:r>
            <a:r>
              <a:rPr lang="lv-LV" sz="1900" dirty="0" err="1">
                <a:latin typeface="Verdana" panose="020B0604030504040204" pitchFamily="34" charset="0"/>
                <a:ea typeface="Verdana" panose="020B0604030504040204" pitchFamily="34" charset="0"/>
                <a:cs typeface="Verdana" panose="020B0604030504040204" pitchFamily="34" charset="0"/>
              </a:rPr>
              <a:t>Brexit</a:t>
            </a:r>
            <a:r>
              <a:rPr lang="lv-LV" sz="1900" dirty="0">
                <a:latin typeface="Verdana" panose="020B0604030504040204" pitchFamily="34" charset="0"/>
                <a:ea typeface="Verdana" panose="020B0604030504040204" pitchFamily="34" charset="0"/>
                <a:cs typeface="Verdana" panose="020B0604030504040204" pitchFamily="34" charset="0"/>
              </a:rPr>
              <a:t> procesu un Krievijas agresiju Ukrainā. Pašlaik – Covid-19 krīze un vakcinācija</a:t>
            </a:r>
          </a:p>
        </p:txBody>
      </p:sp>
      <p:cxnSp>
        <p:nvCxnSpPr>
          <p:cNvPr id="4" name="Taisns savienotājs 3"/>
          <p:cNvCxnSpPr>
            <a:cxnSpLocks/>
          </p:cNvCxnSpPr>
          <p:nvPr/>
        </p:nvCxnSpPr>
        <p:spPr>
          <a:xfrm>
            <a:off x="9" y="1080661"/>
            <a:ext cx="6988620" cy="0"/>
          </a:xfrm>
          <a:prstGeom prst="line">
            <a:avLst/>
          </a:prstGeom>
          <a:ln w="114300">
            <a:solidFill>
              <a:srgbClr val="FFB500"/>
            </a:solidFill>
            <a:headEnd type="none" w="sm" len="sm"/>
            <a:tailEnd type="diamond" w="med" len="med"/>
          </a:ln>
        </p:spPr>
        <p:style>
          <a:lnRef idx="1">
            <a:schemeClr val="accent1"/>
          </a:lnRef>
          <a:fillRef idx="0">
            <a:schemeClr val="accent1"/>
          </a:fillRef>
          <a:effectRef idx="0">
            <a:schemeClr val="accent1"/>
          </a:effectRef>
          <a:fontRef idx="minor">
            <a:schemeClr val="tx1"/>
          </a:fontRef>
        </p:style>
      </p:cxnSp>
      <p:sp>
        <p:nvSpPr>
          <p:cNvPr id="6" name="Apakšvirsraksts 2"/>
          <p:cNvSpPr txBox="1">
            <a:spLocks/>
          </p:cNvSpPr>
          <p:nvPr/>
        </p:nvSpPr>
        <p:spPr>
          <a:xfrm>
            <a:off x="160421" y="3143935"/>
            <a:ext cx="8495734" cy="263339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 typeface="Wingdings" panose="05000000000000000000" pitchFamily="2" charset="2"/>
              <a:buChar char="§"/>
            </a:pPr>
            <a:r>
              <a:rPr lang="lv-LV" sz="1900" dirty="0">
                <a:latin typeface="Verdana" panose="020B0604030504040204" pitchFamily="34" charset="0"/>
                <a:ea typeface="Verdana" panose="020B0604030504040204" pitchFamily="34" charset="0"/>
                <a:cs typeface="Verdana" panose="020B0604030504040204" pitchFamily="34" charset="0"/>
              </a:rPr>
              <a:t>ES dezinformācijas apkarošanai ir izveidoti sadarbības projekti, no tiem lielākais un zināmākais ir </a:t>
            </a:r>
            <a:r>
              <a:rPr lang="lv-LV" sz="1900" dirty="0" err="1">
                <a:latin typeface="Verdana" panose="020B0604030504040204" pitchFamily="34" charset="0"/>
                <a:ea typeface="Verdana" panose="020B0604030504040204" pitchFamily="34" charset="0"/>
                <a:cs typeface="Verdana" panose="020B0604030504040204" pitchFamily="34" charset="0"/>
                <a:hlinkClick r:id="rId3"/>
              </a:rPr>
              <a:t>EUvsDisinfo</a:t>
            </a:r>
            <a:endParaRPr lang="lv-LV" sz="1900" dirty="0">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Wingdings" panose="05000000000000000000" pitchFamily="2" charset="2"/>
              <a:buChar char="§"/>
            </a:pPr>
            <a:r>
              <a:rPr lang="lv-LV" sz="1900" dirty="0">
                <a:latin typeface="Verdana" panose="020B0604030504040204" pitchFamily="34" charset="0"/>
                <a:ea typeface="Verdana" panose="020B0604030504040204" pitchFamily="34" charset="0"/>
                <a:cs typeface="Verdana" panose="020B0604030504040204" pitchFamily="34" charset="0"/>
              </a:rPr>
              <a:t>Ar ES finansējumu tiek veidoti dažādi projekti, piemēram, </a:t>
            </a:r>
            <a:r>
              <a:rPr lang="lv-LV" sz="1900" dirty="0" err="1">
                <a:latin typeface="Verdana" panose="020B0604030504040204" pitchFamily="34" charset="0"/>
                <a:ea typeface="Verdana" panose="020B0604030504040204" pitchFamily="34" charset="0"/>
                <a:cs typeface="Verdana" panose="020B0604030504040204" pitchFamily="34" charset="0"/>
              </a:rPr>
              <a:t>European</a:t>
            </a:r>
            <a:r>
              <a:rPr lang="lv-LV" sz="1900" dirty="0">
                <a:latin typeface="Verdana" panose="020B0604030504040204" pitchFamily="34" charset="0"/>
                <a:ea typeface="Verdana" panose="020B0604030504040204" pitchFamily="34" charset="0"/>
                <a:cs typeface="Verdana" panose="020B0604030504040204" pitchFamily="34" charset="0"/>
              </a:rPr>
              <a:t> </a:t>
            </a:r>
            <a:r>
              <a:rPr lang="lv-LV" sz="1900" dirty="0" err="1">
                <a:latin typeface="Verdana" panose="020B0604030504040204" pitchFamily="34" charset="0"/>
                <a:ea typeface="Verdana" panose="020B0604030504040204" pitchFamily="34" charset="0"/>
                <a:cs typeface="Verdana" panose="020B0604030504040204" pitchFamily="34" charset="0"/>
              </a:rPr>
              <a:t>Digital</a:t>
            </a:r>
            <a:r>
              <a:rPr lang="lv-LV" sz="1900" dirty="0">
                <a:latin typeface="Verdana" panose="020B0604030504040204" pitchFamily="34" charset="0"/>
                <a:ea typeface="Verdana" panose="020B0604030504040204" pitchFamily="34" charset="0"/>
                <a:cs typeface="Verdana" panose="020B0604030504040204" pitchFamily="34" charset="0"/>
              </a:rPr>
              <a:t> </a:t>
            </a:r>
            <a:r>
              <a:rPr lang="lv-LV" sz="1900" dirty="0" err="1">
                <a:latin typeface="Verdana" panose="020B0604030504040204" pitchFamily="34" charset="0"/>
                <a:ea typeface="Verdana" panose="020B0604030504040204" pitchFamily="34" charset="0"/>
                <a:cs typeface="Verdana" panose="020B0604030504040204" pitchFamily="34" charset="0"/>
              </a:rPr>
              <a:t>Media</a:t>
            </a:r>
            <a:r>
              <a:rPr lang="lv-LV" sz="1900" dirty="0">
                <a:latin typeface="Verdana" panose="020B0604030504040204" pitchFamily="34" charset="0"/>
                <a:ea typeface="Verdana" panose="020B0604030504040204" pitchFamily="34" charset="0"/>
                <a:cs typeface="Verdana" panose="020B0604030504040204" pitchFamily="34" charset="0"/>
              </a:rPr>
              <a:t> </a:t>
            </a:r>
            <a:r>
              <a:rPr lang="lv-LV" sz="1900" dirty="0" err="1">
                <a:latin typeface="Verdana" panose="020B0604030504040204" pitchFamily="34" charset="0"/>
                <a:ea typeface="Verdana" panose="020B0604030504040204" pitchFamily="34" charset="0"/>
                <a:cs typeface="Verdana" panose="020B0604030504040204" pitchFamily="34" charset="0"/>
              </a:rPr>
              <a:t>Observatory</a:t>
            </a:r>
            <a:r>
              <a:rPr lang="lv-LV" sz="1900" dirty="0">
                <a:latin typeface="Verdana" panose="020B0604030504040204" pitchFamily="34" charset="0"/>
                <a:ea typeface="Verdana" panose="020B0604030504040204" pitchFamily="34" charset="0"/>
                <a:cs typeface="Verdana" panose="020B0604030504040204" pitchFamily="34" charset="0"/>
              </a:rPr>
              <a:t> un </a:t>
            </a:r>
            <a:r>
              <a:rPr lang="lv-LV" sz="1900" dirty="0" err="1">
                <a:latin typeface="Verdana" panose="020B0604030504040204" pitchFamily="34" charset="0"/>
                <a:ea typeface="Verdana" panose="020B0604030504040204" pitchFamily="34" charset="0"/>
                <a:cs typeface="Verdana" panose="020B0604030504040204" pitchFamily="34" charset="0"/>
              </a:rPr>
              <a:t>YouthMythBusters</a:t>
            </a:r>
            <a:endParaRPr lang="lv-LV" sz="1900" dirty="0">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Wingdings" panose="05000000000000000000" pitchFamily="2" charset="2"/>
              <a:buChar char="§"/>
            </a:pPr>
            <a:endParaRPr lang="lv-LV" sz="1900" dirty="0">
              <a:latin typeface="Verdana" panose="020B0604030504040204" pitchFamily="34" charset="0"/>
              <a:ea typeface="Verdana" panose="020B0604030504040204" pitchFamily="34" charset="0"/>
              <a:cs typeface="Verdana" panose="020B0604030504040204" pitchFamily="34" charset="0"/>
            </a:endParaRPr>
          </a:p>
        </p:txBody>
      </p:sp>
      <p:sp>
        <p:nvSpPr>
          <p:cNvPr id="8" name="TextBox 7">
            <a:extLst>
              <a:ext uri="{FF2B5EF4-FFF2-40B4-BE49-F238E27FC236}">
                <a16:creationId xmlns:a16="http://schemas.microsoft.com/office/drawing/2014/main" id="{761C9C26-A574-4F11-9172-942891B88910}"/>
              </a:ext>
            </a:extLst>
          </p:cNvPr>
          <p:cNvSpPr txBox="1"/>
          <p:nvPr/>
        </p:nvSpPr>
        <p:spPr>
          <a:xfrm>
            <a:off x="9618273" y="5143022"/>
            <a:ext cx="2942695" cy="369332"/>
          </a:xfrm>
          <a:prstGeom prst="rect">
            <a:avLst/>
          </a:prstGeom>
          <a:noFill/>
        </p:spPr>
        <p:txBody>
          <a:bodyPr wrap="square" rtlCol="0">
            <a:spAutoFit/>
          </a:bodyPr>
          <a:lstStyle/>
          <a:p>
            <a:r>
              <a:rPr lang="lv-LV" dirty="0">
                <a:solidFill>
                  <a:srgbClr val="001489"/>
                </a:solidFill>
                <a:latin typeface="Verdana" panose="020B0604030504040204" pitchFamily="34" charset="0"/>
                <a:ea typeface="Verdana" panose="020B0604030504040204" pitchFamily="34" charset="0"/>
              </a:rPr>
              <a:t>#EUvsDisinfo</a:t>
            </a:r>
            <a:endParaRPr lang="en-GB" dirty="0">
              <a:solidFill>
                <a:srgbClr val="001489"/>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438056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ctrTitle"/>
          </p:nvPr>
        </p:nvSpPr>
        <p:spPr>
          <a:xfrm>
            <a:off x="208138" y="232013"/>
            <a:ext cx="8581031" cy="794059"/>
          </a:xfrm>
        </p:spPr>
        <p:txBody>
          <a:bodyPr>
            <a:normAutofit/>
          </a:bodyPr>
          <a:lstStyle/>
          <a:p>
            <a:pPr algn="l"/>
            <a:r>
              <a:rPr lang="lv-LV" sz="4400" b="1" dirty="0">
                <a:solidFill>
                  <a:srgbClr val="001489"/>
                </a:solidFill>
                <a:latin typeface="Verdana" panose="020B0604030504040204" pitchFamily="34" charset="0"/>
                <a:ea typeface="Verdana" panose="020B0604030504040204" pitchFamily="34" charset="0"/>
                <a:cs typeface="Verdana" panose="020B0604030504040204" pitchFamily="34" charset="0"/>
              </a:rPr>
              <a:t>JAUNIEŠU LĪDZDALĪBA </a:t>
            </a:r>
          </a:p>
        </p:txBody>
      </p:sp>
      <p:sp>
        <p:nvSpPr>
          <p:cNvPr id="3" name="Apakšvirsraksts 2"/>
          <p:cNvSpPr>
            <a:spLocks noGrp="1"/>
          </p:cNvSpPr>
          <p:nvPr>
            <p:ph type="subTitle" idx="1"/>
          </p:nvPr>
        </p:nvSpPr>
        <p:spPr>
          <a:xfrm>
            <a:off x="208139" y="1483242"/>
            <a:ext cx="7738432" cy="2270612"/>
          </a:xfrm>
        </p:spPr>
        <p:txBody>
          <a:bodyPr>
            <a:normAutofit lnSpcReduction="10000"/>
          </a:bodyPr>
          <a:lstStyle/>
          <a:p>
            <a:pPr marL="342900" indent="-342900" algn="just">
              <a:buFont typeface="Wingdings" panose="05000000000000000000" pitchFamily="2" charset="2"/>
              <a:buChar char="§"/>
            </a:pPr>
            <a:r>
              <a:rPr lang="lv-LV" sz="1900" dirty="0">
                <a:latin typeface="Verdana" panose="020B0604030504040204" pitchFamily="34" charset="0"/>
                <a:ea typeface="Verdana" panose="020B0604030504040204" pitchFamily="34" charset="0"/>
                <a:cs typeface="Verdana" panose="020B0604030504040204" pitchFamily="34" charset="0"/>
              </a:rPr>
              <a:t>Viens no ērtākajiem līdzdalības veidiem ir dalība jauniešu organizācijās, jo tā var atrast domubiedrus un apgūt jaunas prasmes, kas noder arī kā labs ieraksts CV</a:t>
            </a:r>
          </a:p>
          <a:p>
            <a:pPr algn="just"/>
            <a:endParaRPr lang="lv-LV" sz="1050" dirty="0">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Wingdings" panose="05000000000000000000" pitchFamily="2" charset="2"/>
              <a:buChar char="§"/>
            </a:pPr>
            <a:r>
              <a:rPr lang="lv-LV" sz="1900" dirty="0">
                <a:latin typeface="Verdana" panose="020B0604030504040204" pitchFamily="34" charset="0"/>
                <a:ea typeface="Verdana" panose="020B0604030504040204" pitchFamily="34" charset="0"/>
                <a:cs typeface="Verdana" panose="020B0604030504040204" pitchFamily="34" charset="0"/>
              </a:rPr>
              <a:t>Var arī iesaistīties skolas pašpārvaldes darbā vai jauniešu domē. Latvijā aptuveni 50 pašvaldībās ir jauniešu dome un aptuveni 30 pašvaldībās ir Jaunatnes lietu konsultatīvā komisija</a:t>
            </a:r>
          </a:p>
        </p:txBody>
      </p:sp>
      <p:cxnSp>
        <p:nvCxnSpPr>
          <p:cNvPr id="4" name="Taisns savienotājs 3"/>
          <p:cNvCxnSpPr>
            <a:cxnSpLocks/>
          </p:cNvCxnSpPr>
          <p:nvPr/>
        </p:nvCxnSpPr>
        <p:spPr>
          <a:xfrm>
            <a:off x="9" y="1080661"/>
            <a:ext cx="7946562" cy="0"/>
          </a:xfrm>
          <a:prstGeom prst="line">
            <a:avLst/>
          </a:prstGeom>
          <a:ln w="114300">
            <a:solidFill>
              <a:srgbClr val="FFB500"/>
            </a:solidFill>
            <a:headEnd type="none" w="sm" len="sm"/>
            <a:tailEnd type="diamond" w="med" len="med"/>
          </a:ln>
        </p:spPr>
        <p:style>
          <a:lnRef idx="1">
            <a:schemeClr val="accent1"/>
          </a:lnRef>
          <a:fillRef idx="0">
            <a:schemeClr val="accent1"/>
          </a:fillRef>
          <a:effectRef idx="0">
            <a:schemeClr val="accent1"/>
          </a:effectRef>
          <a:fontRef idx="minor">
            <a:schemeClr val="tx1"/>
          </a:fontRef>
        </p:style>
      </p:cxnSp>
      <p:sp>
        <p:nvSpPr>
          <p:cNvPr id="6" name="Apakšvirsraksts 2"/>
          <p:cNvSpPr txBox="1">
            <a:spLocks/>
          </p:cNvSpPr>
          <p:nvPr/>
        </p:nvSpPr>
        <p:spPr>
          <a:xfrm>
            <a:off x="208138" y="3934150"/>
            <a:ext cx="7946562" cy="181912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 typeface="Wingdings" panose="05000000000000000000" pitchFamily="2" charset="2"/>
              <a:buChar char="§"/>
            </a:pPr>
            <a:r>
              <a:rPr lang="lv-LV" sz="1900" dirty="0">
                <a:latin typeface="Verdana" panose="020B0604030504040204" pitchFamily="34" charset="0"/>
                <a:ea typeface="Verdana" panose="020B0604030504040204" pitchFamily="34" charset="0"/>
                <a:cs typeface="Verdana" panose="020B0604030504040204" pitchFamily="34" charset="0"/>
              </a:rPr>
              <a:t>Dalība vēlēšanās ir visvienkāršākais veids, kā ietekmēt savas pašvaldības, valsts vai Eiropas Savienības nākotni</a:t>
            </a:r>
            <a:endParaRPr lang="en-US" sz="1900" dirty="0">
              <a:latin typeface="Verdana" panose="020B0604030504040204" pitchFamily="34" charset="0"/>
              <a:ea typeface="Verdana" panose="020B0604030504040204" pitchFamily="34" charset="0"/>
              <a:cs typeface="Verdana" panose="020B0604030504040204" pitchFamily="34" charset="0"/>
            </a:endParaRPr>
          </a:p>
          <a:p>
            <a:pPr algn="just"/>
            <a:endParaRPr lang="lv-LV" sz="1900" dirty="0">
              <a:latin typeface="Verdana" panose="020B0604030504040204" pitchFamily="34" charset="0"/>
              <a:ea typeface="Verdana" panose="020B0604030504040204" pitchFamily="34" charset="0"/>
              <a:cs typeface="Verdana" panose="020B0604030504040204" pitchFamily="34" charset="0"/>
            </a:endParaRPr>
          </a:p>
          <a:p>
            <a:pPr algn="just"/>
            <a:endParaRPr lang="lv-LV" sz="1900" dirty="0">
              <a:latin typeface="Verdana" panose="020B0604030504040204" pitchFamily="34" charset="0"/>
              <a:ea typeface="Verdana" panose="020B0604030504040204" pitchFamily="34" charset="0"/>
              <a:cs typeface="Verdana" panose="020B0604030504040204" pitchFamily="34" charset="0"/>
            </a:endParaRPr>
          </a:p>
        </p:txBody>
      </p:sp>
      <p:pic>
        <p:nvPicPr>
          <p:cNvPr id="1026" name="Picture 2" descr="PowerPoint prezentācija">
            <a:extLst>
              <a:ext uri="{FF2B5EF4-FFF2-40B4-BE49-F238E27FC236}">
                <a16:creationId xmlns:a16="http://schemas.microsoft.com/office/drawing/2014/main" id="{058AFF52-4C64-4154-B02F-80F0888E86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1071" y="1647396"/>
            <a:ext cx="3148166" cy="2488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0558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1">
            <a:extLst>
              <a:ext uri="{FF2B5EF4-FFF2-40B4-BE49-F238E27FC236}">
                <a16:creationId xmlns:a16="http://schemas.microsoft.com/office/drawing/2014/main" id="{5343A102-3E3F-4F9E-845C-974A4D44D189}"/>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1489"/>
                </a:solidFill>
                <a:latin typeface="Verdana" panose="020B0604030504040204" pitchFamily="34" charset="0"/>
                <a:ea typeface="Verdana" panose="020B0604030504040204" pitchFamily="34" charset="0"/>
                <a:cs typeface="Verdana" panose="020B0604030504040204" pitchFamily="34" charset="0"/>
              </a:rPr>
              <a:t>NEDAUDZ IZKUSTĒSIMIES</a:t>
            </a:r>
            <a:endParaRPr lang="lv-LV" b="1" dirty="0">
              <a:solidFill>
                <a:srgbClr val="001489"/>
              </a:solidFill>
              <a:latin typeface="Verdana" panose="020B0604030504040204" pitchFamily="34" charset="0"/>
              <a:ea typeface="Verdana" panose="020B0604030504040204" pitchFamily="34" charset="0"/>
              <a:cs typeface="Verdana" panose="020B0604030504040204" pitchFamily="34" charset="0"/>
            </a:endParaRPr>
          </a:p>
        </p:txBody>
      </p:sp>
      <p:sp>
        <p:nvSpPr>
          <p:cNvPr id="5" name="Apakšvirsraksts 2">
            <a:extLst>
              <a:ext uri="{FF2B5EF4-FFF2-40B4-BE49-F238E27FC236}">
                <a16:creationId xmlns:a16="http://schemas.microsoft.com/office/drawing/2014/main" id="{C5ACE46B-9C17-42D3-A9FA-659FE414BC34}"/>
              </a:ext>
            </a:extLst>
          </p:cNvPr>
          <p:cNvSpPr txBox="1">
            <a:spLocks/>
          </p:cNvSpPr>
          <p:nvPr/>
        </p:nvSpPr>
        <p:spPr>
          <a:xfrm>
            <a:off x="990600" y="1978025"/>
            <a:ext cx="696277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Wingdings" panose="05000000000000000000" pitchFamily="2" charset="2"/>
              <a:buChar char="§"/>
            </a:pPr>
            <a:r>
              <a:rPr lang="lv-LV" sz="1900" dirty="0">
                <a:solidFill>
                  <a:srgbClr val="212529"/>
                </a:solidFill>
                <a:latin typeface="Verdana" panose="020B0604030504040204" pitchFamily="34" charset="0"/>
                <a:ea typeface="Verdana" panose="020B0604030504040204" pitchFamily="34" charset="0"/>
              </a:rPr>
              <a:t>Vērtīga informācija, </a:t>
            </a:r>
            <a:r>
              <a:rPr lang="en-US" sz="1900" dirty="0">
                <a:solidFill>
                  <a:srgbClr val="212529"/>
                </a:solidFill>
                <a:latin typeface="Verdana" panose="020B0604030504040204" pitchFamily="34" charset="0"/>
                <a:ea typeface="Verdana" panose="020B0604030504040204" pitchFamily="34" charset="0"/>
              </a:rPr>
              <a:t>ko</a:t>
            </a:r>
            <a:r>
              <a:rPr lang="lv-LV" sz="1900" dirty="0">
                <a:solidFill>
                  <a:srgbClr val="212529"/>
                </a:solidFill>
                <a:latin typeface="Verdana" panose="020B0604030504040204" pitchFamily="34" charset="0"/>
                <a:ea typeface="Verdana" panose="020B0604030504040204" pitchFamily="34" charset="0"/>
              </a:rPr>
              <a:t> iekšpusē tur plāns, bet ārpusē</a:t>
            </a:r>
            <a:r>
              <a:rPr lang="en-US" sz="1900" dirty="0">
                <a:solidFill>
                  <a:srgbClr val="212529"/>
                </a:solidFill>
                <a:latin typeface="Verdana" panose="020B0604030504040204" pitchFamily="34" charset="0"/>
                <a:ea typeface="Verdana" panose="020B0604030504040204" pitchFamily="34" charset="0"/>
              </a:rPr>
              <a:t> </a:t>
            </a:r>
            <a:r>
              <a:rPr lang="lv-LV" sz="1900" dirty="0">
                <a:solidFill>
                  <a:srgbClr val="212529"/>
                </a:solidFill>
                <a:latin typeface="Verdana" panose="020B0604030504040204" pitchFamily="34" charset="0"/>
                <a:ea typeface="Verdana" panose="020B0604030504040204" pitchFamily="34" charset="0"/>
              </a:rPr>
              <a:t>biezs papīrs</a:t>
            </a:r>
            <a:endParaRPr lang="en-US" sz="1900" dirty="0">
              <a:solidFill>
                <a:srgbClr val="212529"/>
              </a:solidFill>
              <a:latin typeface="Verdana" panose="020B0604030504040204" pitchFamily="34" charset="0"/>
              <a:ea typeface="Verdana" panose="020B0604030504040204" pitchFamily="34" charset="0"/>
            </a:endParaRPr>
          </a:p>
          <a:p>
            <a:pPr marL="342900" indent="-342900">
              <a:buFont typeface="Wingdings" panose="05000000000000000000" pitchFamily="2" charset="2"/>
              <a:buChar char="§"/>
            </a:pPr>
            <a:r>
              <a:rPr lang="lv-LV" sz="1900" dirty="0">
                <a:solidFill>
                  <a:srgbClr val="212529"/>
                </a:solidFill>
                <a:latin typeface="Verdana" panose="020B0604030504040204" pitchFamily="34" charset="0"/>
                <a:ea typeface="Verdana" panose="020B0604030504040204" pitchFamily="34" charset="0"/>
              </a:rPr>
              <a:t>Kokā tīts grafīts, kas atspoguļo tavas zināšanas </a:t>
            </a:r>
            <a:endParaRPr lang="en-US" sz="1900" dirty="0">
              <a:solidFill>
                <a:srgbClr val="212529"/>
              </a:solidFill>
              <a:latin typeface="Verdana" panose="020B0604030504040204" pitchFamily="34" charset="0"/>
              <a:ea typeface="Verdana" panose="020B0604030504040204" pitchFamily="34" charset="0"/>
            </a:endParaRPr>
          </a:p>
          <a:p>
            <a:pPr marL="342900" indent="-342900">
              <a:buFont typeface="Wingdings" panose="05000000000000000000" pitchFamily="2" charset="2"/>
              <a:buChar char="§"/>
            </a:pPr>
            <a:r>
              <a:rPr lang="lv-LV" sz="1900" dirty="0">
                <a:solidFill>
                  <a:srgbClr val="212529"/>
                </a:solidFill>
                <a:latin typeface="Verdana" panose="020B0604030504040204" pitchFamily="34" charset="0"/>
                <a:ea typeface="Verdana" panose="020B0604030504040204" pitchFamily="34" charset="0"/>
              </a:rPr>
              <a:t>Grafīts kažokā </a:t>
            </a:r>
            <a:endParaRPr lang="en-US" sz="1900" dirty="0">
              <a:solidFill>
                <a:srgbClr val="212529"/>
              </a:solidFill>
              <a:latin typeface="Verdana" panose="020B0604030504040204" pitchFamily="34" charset="0"/>
              <a:ea typeface="Verdana" panose="020B0604030504040204" pitchFamily="34" charset="0"/>
            </a:endParaRPr>
          </a:p>
          <a:p>
            <a:pPr marL="342900" indent="-342900">
              <a:buFont typeface="Wingdings" panose="05000000000000000000" pitchFamily="2" charset="2"/>
              <a:buChar char="§"/>
            </a:pPr>
            <a:r>
              <a:rPr lang="lv-LV" sz="1900" dirty="0">
                <a:solidFill>
                  <a:srgbClr val="212529"/>
                </a:solidFill>
                <a:latin typeface="Verdana" panose="020B0604030504040204" pitchFamily="34" charset="0"/>
                <a:ea typeface="Verdana" panose="020B0604030504040204" pitchFamily="34" charset="0"/>
              </a:rPr>
              <a:t>Tas rāda to, kas nestāv uz vietas un neskatās atpakaļ </a:t>
            </a:r>
            <a:endParaRPr lang="lv-LV" sz="1900" dirty="0">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a:extLst>
              <a:ext uri="{FF2B5EF4-FFF2-40B4-BE49-F238E27FC236}">
                <a16:creationId xmlns:a16="http://schemas.microsoft.com/office/drawing/2014/main" id="{2D63B488-5F5E-4019-A461-B243948EEE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5250" y="1443631"/>
            <a:ext cx="4476750" cy="4476750"/>
          </a:xfrm>
          <a:prstGeom prst="rect">
            <a:avLst/>
          </a:prstGeom>
        </p:spPr>
      </p:pic>
    </p:spTree>
    <p:extLst>
      <p:ext uri="{BB962C8B-B14F-4D97-AF65-F5344CB8AC3E}">
        <p14:creationId xmlns:p14="http://schemas.microsoft.com/office/powerpoint/2010/main" val="3456059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BE38E-6F35-4A02-8C4A-7A32037B4232}"/>
              </a:ext>
            </a:extLst>
          </p:cNvPr>
          <p:cNvSpPr>
            <a:spLocks noGrp="1"/>
          </p:cNvSpPr>
          <p:nvPr>
            <p:ph type="title"/>
          </p:nvPr>
        </p:nvSpPr>
        <p:spPr/>
        <p:txBody>
          <a:bodyPr/>
          <a:lstStyle/>
          <a:p>
            <a:r>
              <a:rPr lang="lv-LV" dirty="0"/>
              <a:t>Noslēdzot mūsu tikšanos</a:t>
            </a:r>
            <a:r>
              <a:rPr lang="en-US" dirty="0"/>
              <a:t>, es </a:t>
            </a:r>
            <a:r>
              <a:rPr lang="en-US" dirty="0" err="1"/>
              <a:t>vēlētos</a:t>
            </a:r>
            <a:r>
              <a:rPr lang="en-US" dirty="0"/>
              <a:t> </a:t>
            </a:r>
            <a:r>
              <a:rPr lang="en-US" dirty="0" err="1"/>
              <a:t>noskaidrot</a:t>
            </a:r>
            <a:r>
              <a:rPr lang="en-US" dirty="0"/>
              <a:t> </a:t>
            </a:r>
            <a:r>
              <a:rPr lang="en-US" dirty="0" err="1"/>
              <a:t>vēl</a:t>
            </a:r>
            <a:r>
              <a:rPr lang="en-US" dirty="0"/>
              <a:t> </a:t>
            </a:r>
            <a:r>
              <a:rPr lang="en-US" dirty="0" err="1"/>
              <a:t>vienu</a:t>
            </a:r>
            <a:r>
              <a:rPr lang="en-US" dirty="0"/>
              <a:t> </a:t>
            </a:r>
            <a:r>
              <a:rPr lang="en-US" dirty="0" err="1"/>
              <a:t>lietu</a:t>
            </a:r>
            <a:r>
              <a:rPr lang="en-US" dirty="0"/>
              <a:t>!</a:t>
            </a:r>
            <a:endParaRPr lang="lv-LV" dirty="0"/>
          </a:p>
        </p:txBody>
      </p:sp>
      <p:sp>
        <p:nvSpPr>
          <p:cNvPr id="3" name="Content Placeholder 2">
            <a:extLst>
              <a:ext uri="{FF2B5EF4-FFF2-40B4-BE49-F238E27FC236}">
                <a16:creationId xmlns:a16="http://schemas.microsoft.com/office/drawing/2014/main" id="{5BC0B7DC-2732-4A16-AE4A-BEC8C0C82AB7}"/>
              </a:ext>
            </a:extLst>
          </p:cNvPr>
          <p:cNvSpPr>
            <a:spLocks noGrp="1"/>
          </p:cNvSpPr>
          <p:nvPr>
            <p:ph idx="1"/>
          </p:nvPr>
        </p:nvSpPr>
        <p:spPr/>
        <p:txBody>
          <a:bodyPr/>
          <a:lstStyle/>
          <a:p>
            <a:pPr marL="0" indent="0">
              <a:buNone/>
            </a:pPr>
            <a:r>
              <a:rPr lang="lv-LV" sz="1800" b="1" i="0" kern="1200" dirty="0">
                <a:solidFill>
                  <a:srgbClr val="212529"/>
                </a:solidFill>
                <a:effectLst/>
                <a:latin typeface="Verdana" panose="020B0604030504040204" pitchFamily="34" charset="0"/>
                <a:ea typeface="Verdana" panose="020B0604030504040204" pitchFamily="34" charset="0"/>
                <a:cs typeface="+mn-cs"/>
              </a:rPr>
              <a:t>2022. gada 9. februārī </a:t>
            </a:r>
            <a:r>
              <a:rPr lang="en-US" sz="1800" b="1" i="0" kern="1200" dirty="0">
                <a:solidFill>
                  <a:srgbClr val="212529"/>
                </a:solidFill>
                <a:effectLst/>
                <a:latin typeface="Verdana" panose="020B0604030504040204" pitchFamily="34" charset="0"/>
                <a:ea typeface="Verdana" panose="020B0604030504040204" pitchFamily="34" charset="0"/>
                <a:cs typeface="+mn-cs"/>
              </a:rPr>
              <a:t>tika </a:t>
            </a:r>
            <a:r>
              <a:rPr lang="lv-LV" sz="1800" b="1" i="0" kern="1200" dirty="0">
                <a:solidFill>
                  <a:srgbClr val="212529"/>
                </a:solidFill>
                <a:effectLst/>
                <a:latin typeface="Verdana" panose="020B0604030504040204" pitchFamily="34" charset="0"/>
                <a:ea typeface="Verdana" panose="020B0604030504040204" pitchFamily="34" charset="0"/>
                <a:cs typeface="+mn-cs"/>
              </a:rPr>
              <a:t>atklāts Eiropas Jaunatnes gads Latvijā. Ko Tu sagaidi no šī gada?</a:t>
            </a:r>
            <a:endParaRPr lang="en-US" sz="1800" b="1" i="0" kern="1200" dirty="0">
              <a:solidFill>
                <a:srgbClr val="212529"/>
              </a:solidFill>
              <a:effectLst/>
              <a:latin typeface="Verdana" panose="020B0604030504040204" pitchFamily="34" charset="0"/>
              <a:ea typeface="Verdana" panose="020B0604030504040204" pitchFamily="34" charset="0"/>
              <a:cs typeface="+mn-cs"/>
            </a:endParaRPr>
          </a:p>
          <a:p>
            <a:pPr marL="0" indent="0">
              <a:buNone/>
            </a:pPr>
            <a:endParaRPr lang="en-US" b="1" dirty="0"/>
          </a:p>
          <a:p>
            <a:r>
              <a:rPr lang="lv-LV" b="1" dirty="0"/>
              <a:t>sli.do   </a:t>
            </a:r>
            <a:endParaRPr lang="en-US" b="1" dirty="0"/>
          </a:p>
          <a:p>
            <a:r>
              <a:rPr lang="lv-LV" b="1" dirty="0"/>
              <a:t>kods - 632026</a:t>
            </a:r>
          </a:p>
        </p:txBody>
      </p:sp>
      <p:pic>
        <p:nvPicPr>
          <p:cNvPr id="5" name="Picture 4">
            <a:extLst>
              <a:ext uri="{FF2B5EF4-FFF2-40B4-BE49-F238E27FC236}">
                <a16:creationId xmlns:a16="http://schemas.microsoft.com/office/drawing/2014/main" id="{32EDF9DF-87E7-466F-8253-657058E5DE5E}"/>
              </a:ext>
            </a:extLst>
          </p:cNvPr>
          <p:cNvPicPr>
            <a:picLocks noChangeAspect="1"/>
          </p:cNvPicPr>
          <p:nvPr/>
        </p:nvPicPr>
        <p:blipFill>
          <a:blip r:embed="rId3"/>
          <a:stretch>
            <a:fillRect/>
          </a:stretch>
        </p:blipFill>
        <p:spPr>
          <a:xfrm>
            <a:off x="7954594" y="2617839"/>
            <a:ext cx="3506346" cy="2881793"/>
          </a:xfrm>
          <a:prstGeom prst="rect">
            <a:avLst/>
          </a:prstGeom>
        </p:spPr>
      </p:pic>
      <p:pic>
        <p:nvPicPr>
          <p:cNvPr id="6" name="Picture 5">
            <a:extLst>
              <a:ext uri="{FF2B5EF4-FFF2-40B4-BE49-F238E27FC236}">
                <a16:creationId xmlns:a16="http://schemas.microsoft.com/office/drawing/2014/main" id="{1E062653-1542-4AA4-B9DF-A73579A444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93638" y="3190828"/>
            <a:ext cx="1353816" cy="476343"/>
          </a:xfrm>
          <a:prstGeom prst="rect">
            <a:avLst/>
          </a:prstGeom>
        </p:spPr>
      </p:pic>
    </p:spTree>
    <p:extLst>
      <p:ext uri="{BB962C8B-B14F-4D97-AF65-F5344CB8AC3E}">
        <p14:creationId xmlns:p14="http://schemas.microsoft.com/office/powerpoint/2010/main" val="1926965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Apakšvirsraksts 2"/>
          <p:cNvSpPr>
            <a:spLocks noGrp="1"/>
          </p:cNvSpPr>
          <p:nvPr>
            <p:ph type="subTitle" idx="1"/>
          </p:nvPr>
        </p:nvSpPr>
        <p:spPr>
          <a:xfrm>
            <a:off x="7350461" y="3584361"/>
            <a:ext cx="5046259" cy="478642"/>
          </a:xfrm>
        </p:spPr>
        <p:txBody>
          <a:bodyPr>
            <a:normAutofit/>
          </a:bodyPr>
          <a:lstStyle/>
          <a:p>
            <a:pPr algn="l"/>
            <a:r>
              <a:rPr lang="lv-LV" sz="2800" dirty="0">
                <a:latin typeface="Verdana" panose="020B0604030504040204" pitchFamily="34" charset="0"/>
                <a:ea typeface="Verdana" panose="020B0604030504040204" pitchFamily="34" charset="0"/>
                <a:cs typeface="Verdana" panose="020B0604030504040204" pitchFamily="34" charset="0"/>
              </a:rPr>
              <a:t>Paldies par uzmanību!</a:t>
            </a:r>
          </a:p>
        </p:txBody>
      </p:sp>
      <p:cxnSp>
        <p:nvCxnSpPr>
          <p:cNvPr id="8" name="Taisns savienotājs 7"/>
          <p:cNvCxnSpPr/>
          <p:nvPr/>
        </p:nvCxnSpPr>
        <p:spPr>
          <a:xfrm>
            <a:off x="7046797" y="4158538"/>
            <a:ext cx="5145206" cy="0"/>
          </a:xfrm>
          <a:prstGeom prst="line">
            <a:avLst/>
          </a:prstGeom>
          <a:ln w="114300">
            <a:solidFill>
              <a:srgbClr val="0C4DA2"/>
            </a:solidFill>
            <a:headEnd type="diamond" w="sm" len="sm"/>
          </a:ln>
        </p:spPr>
        <p:style>
          <a:lnRef idx="1">
            <a:schemeClr val="accent1"/>
          </a:lnRef>
          <a:fillRef idx="0">
            <a:schemeClr val="accent1"/>
          </a:fillRef>
          <a:effectRef idx="0">
            <a:schemeClr val="accent1"/>
          </a:effectRef>
          <a:fontRef idx="minor">
            <a:schemeClr val="tx1"/>
          </a:fontRef>
        </p:style>
      </p:cxnSp>
      <p:sp>
        <p:nvSpPr>
          <p:cNvPr id="7" name="Taisnstūris 6">
            <a:extLst>
              <a:ext uri="{FF2B5EF4-FFF2-40B4-BE49-F238E27FC236}">
                <a16:creationId xmlns:a16="http://schemas.microsoft.com/office/drawing/2014/main" id="{F022E334-68D1-45A9-9650-2E81A28279DC}"/>
              </a:ext>
            </a:extLst>
          </p:cNvPr>
          <p:cNvSpPr/>
          <p:nvPr/>
        </p:nvSpPr>
        <p:spPr>
          <a:xfrm>
            <a:off x="0" y="0"/>
            <a:ext cx="12192000" cy="6858000"/>
          </a:xfrm>
          <a:prstGeom prst="rect">
            <a:avLst/>
          </a:prstGeom>
          <a:noFill/>
          <a:ln w="57150">
            <a:solidFill>
              <a:srgbClr val="0C4D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1" name="Apakšvirsraksts 2">
            <a:extLst>
              <a:ext uri="{FF2B5EF4-FFF2-40B4-BE49-F238E27FC236}">
                <a16:creationId xmlns:a16="http://schemas.microsoft.com/office/drawing/2014/main" id="{C7189F92-F030-480C-B718-A30F8DFB88AD}"/>
              </a:ext>
            </a:extLst>
          </p:cNvPr>
          <p:cNvSpPr txBox="1">
            <a:spLocks/>
          </p:cNvSpPr>
          <p:nvPr/>
        </p:nvSpPr>
        <p:spPr>
          <a:xfrm>
            <a:off x="4003438" y="4352099"/>
            <a:ext cx="7927708" cy="135915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lv-LV" sz="1900" dirty="0">
                <a:latin typeface="Verdana" panose="020B0604030504040204" pitchFamily="34" charset="0"/>
                <a:ea typeface="Verdana" panose="020B0604030504040204" pitchFamily="34" charset="0"/>
                <a:cs typeface="Verdana" panose="020B0604030504040204" pitchFamily="34" charset="0"/>
              </a:rPr>
              <a:t>Mans vārds un uzvārds</a:t>
            </a:r>
          </a:p>
          <a:p>
            <a:pPr algn="r"/>
            <a:r>
              <a:rPr lang="lv-LV" sz="1900" dirty="0">
                <a:latin typeface="Verdana" panose="020B0604030504040204" pitchFamily="34" charset="0"/>
                <a:ea typeface="Verdana" panose="020B0604030504040204" pitchFamily="34" charset="0"/>
                <a:cs typeface="Verdana" panose="020B0604030504040204" pitchFamily="34" charset="0"/>
              </a:rPr>
              <a:t>Mana e-pasta adrese</a:t>
            </a:r>
          </a:p>
          <a:p>
            <a:pPr algn="r"/>
            <a:r>
              <a:rPr lang="lv-LV" sz="1900" dirty="0">
                <a:latin typeface="Verdana" panose="020B0604030504040204" pitchFamily="34" charset="0"/>
                <a:ea typeface="Verdana" panose="020B0604030504040204" pitchFamily="34" charset="0"/>
                <a:cs typeface="Verdana" panose="020B0604030504040204" pitchFamily="34" charset="0"/>
              </a:rPr>
              <a:t>Mans vai manas iestādes / organizācijas sociālo mediju konts</a:t>
            </a:r>
          </a:p>
        </p:txBody>
      </p:sp>
      <p:pic>
        <p:nvPicPr>
          <p:cNvPr id="12" name="Picture 11">
            <a:extLst>
              <a:ext uri="{FF2B5EF4-FFF2-40B4-BE49-F238E27FC236}">
                <a16:creationId xmlns:a16="http://schemas.microsoft.com/office/drawing/2014/main" id="{BB7172A5-4EE4-4FB4-A8ED-01DC9ED75F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842" y="432817"/>
            <a:ext cx="3889857" cy="1388145"/>
          </a:xfrm>
          <a:prstGeom prst="rect">
            <a:avLst/>
          </a:prstGeom>
        </p:spPr>
      </p:pic>
    </p:spTree>
    <p:extLst>
      <p:ext uri="{BB962C8B-B14F-4D97-AF65-F5344CB8AC3E}">
        <p14:creationId xmlns:p14="http://schemas.microsoft.com/office/powerpoint/2010/main" val="3323855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Virsraksts 1">
            <a:extLst>
              <a:ext uri="{FF2B5EF4-FFF2-40B4-BE49-F238E27FC236}">
                <a16:creationId xmlns:a16="http://schemas.microsoft.com/office/drawing/2014/main" id="{20226C2A-9C00-4FD0-B34C-28D5628E8D6C}"/>
              </a:ext>
            </a:extLst>
          </p:cNvPr>
          <p:cNvSpPr>
            <a:spLocks noGrp="1"/>
          </p:cNvSpPr>
          <p:nvPr>
            <p:ph type="title"/>
          </p:nvPr>
        </p:nvSpPr>
        <p:spPr>
          <a:xfrm>
            <a:off x="838200" y="365125"/>
            <a:ext cx="10515600" cy="1325563"/>
          </a:xfrm>
        </p:spPr>
        <p:txBody>
          <a:bodyPr>
            <a:normAutofit/>
          </a:bodyPr>
          <a:lstStyle/>
          <a:p>
            <a:pPr algn="l"/>
            <a:r>
              <a:rPr lang="en-US" sz="4400" b="1" dirty="0" err="1">
                <a:solidFill>
                  <a:srgbClr val="001489"/>
                </a:solidFill>
                <a:latin typeface="Verdana" panose="020B0604030504040204" pitchFamily="34" charset="0"/>
                <a:ea typeface="Verdana" panose="020B0604030504040204" pitchFamily="34" charset="0"/>
                <a:cs typeface="Verdana" panose="020B0604030504040204" pitchFamily="34" charset="0"/>
              </a:rPr>
              <a:t>Jautājumi</a:t>
            </a:r>
            <a:r>
              <a:rPr lang="en-US" sz="4400" b="1" dirty="0">
                <a:solidFill>
                  <a:srgbClr val="001489"/>
                </a:solidFill>
                <a:latin typeface="Verdana" panose="020B0604030504040204" pitchFamily="34" charset="0"/>
                <a:ea typeface="Verdana" panose="020B0604030504040204" pitchFamily="34" charset="0"/>
                <a:cs typeface="Verdana" panose="020B0604030504040204" pitchFamily="34" charset="0"/>
              </a:rPr>
              <a:t>? </a:t>
            </a:r>
            <a:r>
              <a:rPr lang="en-US" sz="4400" b="1" dirty="0" err="1">
                <a:solidFill>
                  <a:srgbClr val="001489"/>
                </a:solidFill>
                <a:latin typeface="Verdana" panose="020B0604030504040204" pitchFamily="34" charset="0"/>
                <a:ea typeface="Verdana" panose="020B0604030504040204" pitchFamily="34" charset="0"/>
                <a:cs typeface="Verdana" panose="020B0604030504040204" pitchFamily="34" charset="0"/>
              </a:rPr>
              <a:t>Diskusija</a:t>
            </a:r>
            <a:r>
              <a:rPr lang="en-US" sz="4400" b="1" dirty="0">
                <a:solidFill>
                  <a:srgbClr val="001489"/>
                </a:solidFill>
                <a:latin typeface="Verdana" panose="020B0604030504040204" pitchFamily="34" charset="0"/>
                <a:ea typeface="Verdana" panose="020B0604030504040204" pitchFamily="34" charset="0"/>
                <a:cs typeface="Verdana" panose="020B0604030504040204" pitchFamily="34" charset="0"/>
              </a:rPr>
              <a:t>?</a:t>
            </a:r>
            <a:endParaRPr lang="lv-LV" sz="4400" b="1" dirty="0">
              <a:solidFill>
                <a:srgbClr val="001489"/>
              </a:solidFill>
              <a:latin typeface="Verdana" panose="020B0604030504040204" pitchFamily="34" charset="0"/>
              <a:ea typeface="Verdana" panose="020B0604030504040204" pitchFamily="34" charset="0"/>
              <a:cs typeface="Verdana" panose="020B0604030504040204" pitchFamily="34" charset="0"/>
            </a:endParaRPr>
          </a:p>
        </p:txBody>
      </p:sp>
      <p:cxnSp>
        <p:nvCxnSpPr>
          <p:cNvPr id="9" name="Taisns savienotājs 3">
            <a:extLst>
              <a:ext uri="{FF2B5EF4-FFF2-40B4-BE49-F238E27FC236}">
                <a16:creationId xmlns:a16="http://schemas.microsoft.com/office/drawing/2014/main" id="{D71913E5-5904-419F-9BF0-35BC178ABBBA}"/>
              </a:ext>
            </a:extLst>
          </p:cNvPr>
          <p:cNvCxnSpPr>
            <a:cxnSpLocks/>
          </p:cNvCxnSpPr>
          <p:nvPr/>
        </p:nvCxnSpPr>
        <p:spPr>
          <a:xfrm>
            <a:off x="-21762" y="1490236"/>
            <a:ext cx="7860837" cy="0"/>
          </a:xfrm>
          <a:prstGeom prst="line">
            <a:avLst/>
          </a:prstGeom>
          <a:ln w="114300">
            <a:solidFill>
              <a:srgbClr val="0C4DA2"/>
            </a:solidFill>
            <a:headEnd type="none" w="sm" len="sm"/>
            <a:tailEnd type="diamond" w="med" len="med"/>
          </a:ln>
        </p:spPr>
        <p:style>
          <a:lnRef idx="1">
            <a:schemeClr val="accent1"/>
          </a:lnRef>
          <a:fillRef idx="0">
            <a:schemeClr val="accent1"/>
          </a:fillRef>
          <a:effectRef idx="0">
            <a:schemeClr val="accent1"/>
          </a:effectRef>
          <a:fontRef idx="minor">
            <a:schemeClr val="tx1"/>
          </a:fontRef>
        </p:style>
      </p:cxnSp>
      <p:pic>
        <p:nvPicPr>
          <p:cNvPr id="14" name="Content Placeholder 13">
            <a:extLst>
              <a:ext uri="{FF2B5EF4-FFF2-40B4-BE49-F238E27FC236}">
                <a16:creationId xmlns:a16="http://schemas.microsoft.com/office/drawing/2014/main" id="{8280360C-DEA7-41F9-A4EA-4599E735000A}"/>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511" t="3356" r="66052" b="32725"/>
          <a:stretch/>
        </p:blipFill>
        <p:spPr>
          <a:xfrm>
            <a:off x="7839075" y="1621418"/>
            <a:ext cx="3491356" cy="3615163"/>
          </a:xfrm>
        </p:spPr>
      </p:pic>
    </p:spTree>
    <p:extLst>
      <p:ext uri="{BB962C8B-B14F-4D97-AF65-F5344CB8AC3E}">
        <p14:creationId xmlns:p14="http://schemas.microsoft.com/office/powerpoint/2010/main" val="2382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018A93-819F-4E79-BBCD-5D077C34F34F}"/>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4C718AA0-5D9C-4F0F-AB40-47D5AFF36B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3369345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3F639CF-05BE-4961-A3AC-044F73F5B1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4188" y="681037"/>
            <a:ext cx="5174411" cy="5174411"/>
          </a:xfrm>
          <a:prstGeom prst="rect">
            <a:avLst/>
          </a:prstGeom>
        </p:spPr>
      </p:pic>
      <p:sp>
        <p:nvSpPr>
          <p:cNvPr id="2" name="Virsraksts 1"/>
          <p:cNvSpPr>
            <a:spLocks noGrp="1"/>
          </p:cNvSpPr>
          <p:nvPr>
            <p:ph type="title"/>
          </p:nvPr>
        </p:nvSpPr>
        <p:spPr/>
        <p:txBody>
          <a:bodyPr>
            <a:normAutofit/>
          </a:bodyPr>
          <a:lstStyle/>
          <a:p>
            <a:pPr algn="l"/>
            <a:r>
              <a:rPr lang="lv-LV" sz="4400" b="1" dirty="0">
                <a:solidFill>
                  <a:srgbClr val="001489"/>
                </a:solidFill>
                <a:latin typeface="Verdana" panose="020B0604030504040204" pitchFamily="34" charset="0"/>
                <a:ea typeface="Verdana" panose="020B0604030504040204" pitchFamily="34" charset="0"/>
                <a:cs typeface="Verdana" panose="020B0604030504040204" pitchFamily="34" charset="0"/>
              </a:rPr>
              <a:t>IEPAZĪSIMIES!</a:t>
            </a:r>
          </a:p>
        </p:txBody>
      </p:sp>
      <p:sp>
        <p:nvSpPr>
          <p:cNvPr id="3" name="Apakšvirsraksts 2"/>
          <p:cNvSpPr>
            <a:spLocks noGrp="1"/>
          </p:cNvSpPr>
          <p:nvPr>
            <p:ph idx="1"/>
          </p:nvPr>
        </p:nvSpPr>
        <p:spPr>
          <a:xfrm>
            <a:off x="838200" y="1825625"/>
            <a:ext cx="6242222" cy="4351338"/>
          </a:xfrm>
        </p:spPr>
        <p:txBody>
          <a:bodyPr/>
          <a:lstStyle/>
          <a:p>
            <a:pPr marL="342900" indent="-342900" algn="l">
              <a:buFont typeface="Wingdings" panose="05000000000000000000" pitchFamily="2" charset="2"/>
              <a:buChar char="§"/>
            </a:pPr>
            <a:r>
              <a:rPr lang="lv-LV" sz="1900" dirty="0">
                <a:latin typeface="Verdana" panose="020B0604030504040204" pitchFamily="34" charset="0"/>
                <a:ea typeface="Verdana" panose="020B0604030504040204" pitchFamily="34" charset="0"/>
                <a:cs typeface="Verdana" panose="020B0604030504040204" pitchFamily="34" charset="0"/>
              </a:rPr>
              <a:t>Mans vārds un uzvārds</a:t>
            </a:r>
          </a:p>
          <a:p>
            <a:pPr marL="342900" indent="-342900" algn="l">
              <a:buFont typeface="Wingdings" panose="05000000000000000000" pitchFamily="2" charset="2"/>
              <a:buChar char="§"/>
            </a:pPr>
            <a:r>
              <a:rPr lang="lv-LV" sz="1900" dirty="0">
                <a:latin typeface="Verdana" panose="020B0604030504040204" pitchFamily="34" charset="0"/>
                <a:ea typeface="Verdana" panose="020B0604030504040204" pitchFamily="34" charset="0"/>
                <a:cs typeface="Verdana" panose="020B0604030504040204" pitchFamily="34" charset="0"/>
              </a:rPr>
              <a:t>Vidusskola</a:t>
            </a:r>
            <a:r>
              <a:rPr lang="en-US" sz="1900" dirty="0">
                <a:latin typeface="Verdana" panose="020B0604030504040204" pitchFamily="34" charset="0"/>
                <a:ea typeface="Verdana" panose="020B0604030504040204" pitchFamily="34" charset="0"/>
                <a:cs typeface="Verdana" panose="020B0604030504040204" pitchFamily="34" charset="0"/>
              </a:rPr>
              <a:t> un </a:t>
            </a:r>
            <a:r>
              <a:rPr lang="en-US" sz="1900" dirty="0" err="1">
                <a:latin typeface="Verdana" panose="020B0604030504040204" pitchFamily="34" charset="0"/>
                <a:ea typeface="Verdana" panose="020B0604030504040204" pitchFamily="34" charset="0"/>
                <a:cs typeface="Verdana" panose="020B0604030504040204" pitchFamily="34" charset="0"/>
              </a:rPr>
              <a:t>augstskola</a:t>
            </a:r>
            <a:r>
              <a:rPr lang="lv-LV" sz="1900" dirty="0">
                <a:latin typeface="Verdana" panose="020B0604030504040204" pitchFamily="34" charset="0"/>
                <a:ea typeface="Verdana" panose="020B0604030504040204" pitchFamily="34" charset="0"/>
                <a:cs typeface="Verdana" panose="020B0604030504040204" pitchFamily="34" charset="0"/>
              </a:rPr>
              <a:t>, kurā es mācījos</a:t>
            </a:r>
          </a:p>
          <a:p>
            <a:pPr marL="342900" indent="-342900" algn="l">
              <a:buFont typeface="Wingdings" panose="05000000000000000000" pitchFamily="2" charset="2"/>
              <a:buChar char="§"/>
            </a:pPr>
            <a:r>
              <a:rPr lang="lv-LV" sz="1900" dirty="0">
                <a:latin typeface="Verdana" panose="020B0604030504040204" pitchFamily="34" charset="0"/>
                <a:ea typeface="Verdana" panose="020B0604030504040204" pitchFamily="34" charset="0"/>
                <a:cs typeface="Verdana" panose="020B0604030504040204" pitchFamily="34" charset="0"/>
              </a:rPr>
              <a:t>Manas skolas laiku intereses</a:t>
            </a:r>
          </a:p>
          <a:p>
            <a:pPr marL="342900" indent="-342900" algn="l">
              <a:buFont typeface="Wingdings" panose="05000000000000000000" pitchFamily="2" charset="2"/>
              <a:buChar char="§"/>
            </a:pPr>
            <a:r>
              <a:rPr lang="lv-LV" sz="1900" dirty="0">
                <a:latin typeface="Verdana" panose="020B0604030504040204" pitchFamily="34" charset="0"/>
                <a:ea typeface="Verdana" panose="020B0604030504040204" pitchFamily="34" charset="0"/>
                <a:cs typeface="Verdana" panose="020B0604030504040204" pitchFamily="34" charset="0"/>
              </a:rPr>
              <a:t>Eksperts, ko es skolas laikā būtu gribējis uzņemt savā skolā</a:t>
            </a:r>
          </a:p>
          <a:p>
            <a:pPr marL="342900" indent="-342900" algn="l">
              <a:buFont typeface="Wingdings" panose="05000000000000000000" pitchFamily="2" charset="2"/>
              <a:buChar char="§"/>
            </a:pPr>
            <a:r>
              <a:rPr lang="lv-LV" sz="1900" dirty="0">
                <a:latin typeface="Verdana" panose="020B0604030504040204" pitchFamily="34" charset="0"/>
                <a:ea typeface="Verdana" panose="020B0604030504040204" pitchFamily="34" charset="0"/>
                <a:cs typeface="Verdana" panose="020B0604030504040204" pitchFamily="34" charset="0"/>
              </a:rPr>
              <a:t>Kas visspilgtāk palicis atmiņā no skolas laika?</a:t>
            </a:r>
          </a:p>
        </p:txBody>
      </p:sp>
      <p:cxnSp>
        <p:nvCxnSpPr>
          <p:cNvPr id="4" name="Taisns savienotājs 3"/>
          <p:cNvCxnSpPr/>
          <p:nvPr/>
        </p:nvCxnSpPr>
        <p:spPr>
          <a:xfrm>
            <a:off x="-21756" y="1547389"/>
            <a:ext cx="5353337" cy="2487"/>
          </a:xfrm>
          <a:prstGeom prst="line">
            <a:avLst/>
          </a:prstGeom>
          <a:ln w="114300">
            <a:solidFill>
              <a:srgbClr val="0C4DA2"/>
            </a:solidFill>
            <a:headEnd type="none" w="sm" len="sm"/>
            <a:tailEnd type="diamond" w="med" len="med"/>
          </a:ln>
        </p:spPr>
        <p:style>
          <a:lnRef idx="1">
            <a:schemeClr val="accent1"/>
          </a:lnRef>
          <a:fillRef idx="0">
            <a:schemeClr val="accent1"/>
          </a:fillRef>
          <a:effectRef idx="0">
            <a:schemeClr val="accent1"/>
          </a:effectRef>
          <a:fontRef idx="minor">
            <a:schemeClr val="tx1"/>
          </a:fontRef>
        </p:style>
      </p:cxnSp>
      <p:sp>
        <p:nvSpPr>
          <p:cNvPr id="6" name="Ovāls 5">
            <a:extLst>
              <a:ext uri="{FF2B5EF4-FFF2-40B4-BE49-F238E27FC236}">
                <a16:creationId xmlns:a16="http://schemas.microsoft.com/office/drawing/2014/main" id="{021F4940-8EC9-4348-8982-A4C223990373}"/>
              </a:ext>
            </a:extLst>
          </p:cNvPr>
          <p:cNvSpPr/>
          <p:nvPr/>
        </p:nvSpPr>
        <p:spPr>
          <a:xfrm>
            <a:off x="7695254" y="1345377"/>
            <a:ext cx="3150781" cy="3208640"/>
          </a:xfrm>
          <a:prstGeom prst="ellipse">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Tree>
    <p:extLst>
      <p:ext uri="{BB962C8B-B14F-4D97-AF65-F5344CB8AC3E}">
        <p14:creationId xmlns:p14="http://schemas.microsoft.com/office/powerpoint/2010/main" val="3882495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rmAutofit/>
          </a:bodyPr>
          <a:lstStyle/>
          <a:p>
            <a:pPr algn="l"/>
            <a:r>
              <a:rPr lang="lv-LV" sz="4400" b="1" dirty="0">
                <a:solidFill>
                  <a:srgbClr val="001489"/>
                </a:solidFill>
                <a:latin typeface="Verdana" panose="020B0604030504040204" pitchFamily="34" charset="0"/>
                <a:ea typeface="Verdana" panose="020B0604030504040204" pitchFamily="34" charset="0"/>
                <a:cs typeface="Verdana" panose="020B0604030504040204" pitchFamily="34" charset="0"/>
              </a:rPr>
              <a:t>MANA IKDIENA</a:t>
            </a:r>
          </a:p>
        </p:txBody>
      </p:sp>
      <p:sp>
        <p:nvSpPr>
          <p:cNvPr id="3" name="Apakšvirsraksts 2"/>
          <p:cNvSpPr>
            <a:spLocks noGrp="1"/>
          </p:cNvSpPr>
          <p:nvPr>
            <p:ph idx="1"/>
          </p:nvPr>
        </p:nvSpPr>
        <p:spPr>
          <a:xfrm>
            <a:off x="838200" y="1825625"/>
            <a:ext cx="4114800" cy="4351338"/>
          </a:xfrm>
        </p:spPr>
        <p:txBody>
          <a:bodyPr/>
          <a:lstStyle/>
          <a:p>
            <a:pPr marL="342900" indent="-342900">
              <a:buFont typeface="Wingdings" panose="05000000000000000000" pitchFamily="2" charset="2"/>
              <a:buChar char="§"/>
            </a:pPr>
            <a:r>
              <a:rPr lang="lv-LV" sz="1900" dirty="0">
                <a:latin typeface="Verdana" panose="020B0604030504040204" pitchFamily="34" charset="0"/>
                <a:ea typeface="Verdana" panose="020B0604030504040204" pitchFamily="34" charset="0"/>
                <a:cs typeface="Verdana" panose="020B0604030504040204" pitchFamily="34" charset="0"/>
              </a:rPr>
              <a:t>Manas pārstāvētās iestādes/ organizācijas pilns nosaukums</a:t>
            </a:r>
            <a:endParaRPr lang="en-US" sz="19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Wingdings" panose="05000000000000000000" pitchFamily="2" charset="2"/>
              <a:buChar char="§"/>
            </a:pPr>
            <a:r>
              <a:rPr lang="lv-LV" sz="1900" dirty="0">
                <a:latin typeface="Verdana" panose="020B0604030504040204" pitchFamily="34" charset="0"/>
                <a:ea typeface="Verdana" panose="020B0604030504040204" pitchFamily="34" charset="0"/>
                <a:cs typeface="Verdana" panose="020B0604030504040204" pitchFamily="34" charset="0"/>
              </a:rPr>
              <a:t>Mani ikdienas pienākumi</a:t>
            </a:r>
            <a:r>
              <a:rPr lang="en-US" sz="1900" dirty="0">
                <a:latin typeface="Verdana" panose="020B0604030504040204" pitchFamily="34" charset="0"/>
                <a:ea typeface="Verdana" panose="020B0604030504040204" pitchFamily="34" charset="0"/>
                <a:cs typeface="Verdana" panose="020B0604030504040204" pitchFamily="34" charset="0"/>
              </a:rPr>
              <a:t>/ </a:t>
            </a:r>
            <a:r>
              <a:rPr lang="en-US" sz="1900" dirty="0" err="1">
                <a:latin typeface="Verdana" panose="020B0604030504040204" pitchFamily="34" charset="0"/>
                <a:ea typeface="Verdana" panose="020B0604030504040204" pitchFamily="34" charset="0"/>
                <a:cs typeface="Verdana" panose="020B0604030504040204" pitchFamily="34" charset="0"/>
              </a:rPr>
              <a:t>nodarbošanās</a:t>
            </a:r>
            <a:endParaRPr lang="en-US" sz="19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Wingdings" panose="05000000000000000000" pitchFamily="2" charset="2"/>
              <a:buChar char="§"/>
            </a:pPr>
            <a:r>
              <a:rPr lang="en-US" sz="1900" dirty="0">
                <a:latin typeface="Verdana" panose="020B0604030504040204" pitchFamily="34" charset="0"/>
                <a:ea typeface="Verdana" panose="020B0604030504040204" pitchFamily="34" charset="0"/>
                <a:cs typeface="Verdana" panose="020B0604030504040204" pitchFamily="34" charset="0"/>
              </a:rPr>
              <a:t>Mans </a:t>
            </a:r>
            <a:r>
              <a:rPr lang="en-US" sz="1900" dirty="0" err="1">
                <a:latin typeface="Verdana" panose="020B0604030504040204" pitchFamily="34" charset="0"/>
                <a:ea typeface="Verdana" panose="020B0604030504040204" pitchFamily="34" charset="0"/>
                <a:cs typeface="Verdana" panose="020B0604030504040204" pitchFamily="34" charset="0"/>
              </a:rPr>
              <a:t>stāsts</a:t>
            </a:r>
            <a:r>
              <a:rPr lang="en-US" sz="1900" dirty="0">
                <a:latin typeface="Verdana" panose="020B0604030504040204" pitchFamily="34" charset="0"/>
                <a:ea typeface="Verdana" panose="020B0604030504040204" pitchFamily="34" charset="0"/>
                <a:cs typeface="Verdana" panose="020B0604030504040204" pitchFamily="34" charset="0"/>
              </a:rPr>
              <a:t> </a:t>
            </a:r>
            <a:r>
              <a:rPr lang="en-US" sz="1900" dirty="0" err="1">
                <a:latin typeface="Verdana" panose="020B0604030504040204" pitchFamily="34" charset="0"/>
                <a:ea typeface="Verdana" panose="020B0604030504040204" pitchFamily="34" charset="0"/>
                <a:cs typeface="Verdana" panose="020B0604030504040204" pitchFamily="34" charset="0"/>
              </a:rPr>
              <a:t>jums</a:t>
            </a:r>
            <a:endParaRPr lang="lv-LV" sz="19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Wingdings" panose="05000000000000000000" pitchFamily="2" charset="2"/>
              <a:buChar char="§"/>
            </a:pPr>
            <a:endParaRPr lang="lv-LV" dirty="0">
              <a:latin typeface="Verdana" panose="020B0604030504040204" pitchFamily="34" charset="0"/>
              <a:ea typeface="Verdana" panose="020B0604030504040204" pitchFamily="34" charset="0"/>
              <a:cs typeface="Verdana" panose="020B0604030504040204" pitchFamily="34" charset="0"/>
            </a:endParaRPr>
          </a:p>
        </p:txBody>
      </p:sp>
      <p:cxnSp>
        <p:nvCxnSpPr>
          <p:cNvPr id="4" name="Taisns savienotājs 3"/>
          <p:cNvCxnSpPr/>
          <p:nvPr/>
        </p:nvCxnSpPr>
        <p:spPr>
          <a:xfrm>
            <a:off x="-21771" y="1547386"/>
            <a:ext cx="5500048" cy="0"/>
          </a:xfrm>
          <a:prstGeom prst="line">
            <a:avLst/>
          </a:prstGeom>
          <a:ln w="114300">
            <a:solidFill>
              <a:srgbClr val="0C4DA2"/>
            </a:solidFill>
            <a:headEnd type="none" w="sm" len="sm"/>
            <a:tailEnd type="diamond" w="med" len="med"/>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2925C470-768C-461D-A967-34C3A3A97BFD}"/>
              </a:ext>
            </a:extLst>
          </p:cNvPr>
          <p:cNvPicPr>
            <a:picLocks noChangeAspect="1"/>
          </p:cNvPicPr>
          <p:nvPr/>
        </p:nvPicPr>
        <p:blipFill rotWithShape="1">
          <a:blip r:embed="rId3">
            <a:extLst>
              <a:ext uri="{28A0092B-C50C-407E-A947-70E740481C1C}">
                <a14:useLocalDpi xmlns:a14="http://schemas.microsoft.com/office/drawing/2010/main" val="0"/>
              </a:ext>
            </a:extLst>
          </a:blip>
          <a:srcRect l="5091" t="18151" r="4325" b="17571"/>
          <a:stretch/>
        </p:blipFill>
        <p:spPr>
          <a:xfrm>
            <a:off x="5877337" y="1245594"/>
            <a:ext cx="5754414" cy="4083269"/>
          </a:xfrm>
          <a:prstGeom prst="rect">
            <a:avLst/>
          </a:prstGeom>
        </p:spPr>
      </p:pic>
    </p:spTree>
    <p:extLst>
      <p:ext uri="{BB962C8B-B14F-4D97-AF65-F5344CB8AC3E}">
        <p14:creationId xmlns:p14="http://schemas.microsoft.com/office/powerpoint/2010/main" val="3624686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rmAutofit/>
          </a:bodyPr>
          <a:lstStyle/>
          <a:p>
            <a:pPr algn="l"/>
            <a:r>
              <a:rPr lang="en-US" sz="4400" b="1" dirty="0">
                <a:solidFill>
                  <a:srgbClr val="001489"/>
                </a:solidFill>
                <a:latin typeface="Verdana" panose="020B0604030504040204" pitchFamily="34" charset="0"/>
                <a:ea typeface="Verdana" panose="020B0604030504040204" pitchFamily="34" charset="0"/>
                <a:cs typeface="Verdana" panose="020B0604030504040204" pitchFamily="34" charset="0"/>
              </a:rPr>
              <a:t>IEPAZĪSIMIES AR JUMS!</a:t>
            </a:r>
            <a:endParaRPr lang="lv-LV" sz="4400" b="1" dirty="0">
              <a:solidFill>
                <a:srgbClr val="001489"/>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a16="http://schemas.microsoft.com/office/drawing/2014/main" id="{1C8FB788-551C-4B80-B517-30F0ED4A043A}"/>
              </a:ext>
            </a:extLst>
          </p:cNvPr>
          <p:cNvSpPr>
            <a:spLocks noGrp="1"/>
          </p:cNvSpPr>
          <p:nvPr>
            <p:ph idx="1"/>
          </p:nvPr>
        </p:nvSpPr>
        <p:spPr>
          <a:xfrm>
            <a:off x="838200" y="1825625"/>
            <a:ext cx="7243119" cy="4351338"/>
          </a:xfrm>
        </p:spPr>
        <p:txBody>
          <a:bodyPr>
            <a:normAutofit/>
          </a:bodyPr>
          <a:lstStyle/>
          <a:p>
            <a:pPr marL="0" indent="0" algn="l">
              <a:buNone/>
            </a:pPr>
            <a:r>
              <a:rPr lang="lv-LV" sz="1800" dirty="0">
                <a:latin typeface="Verdana" panose="020B0604030504040204" pitchFamily="34" charset="0"/>
                <a:ea typeface="Verdana" panose="020B0604030504040204" pitchFamily="34" charset="0"/>
              </a:rPr>
              <a:t>1. </a:t>
            </a:r>
            <a:r>
              <a:rPr lang="en-US" sz="1800" dirty="0">
                <a:latin typeface="Verdana" panose="020B0604030504040204" pitchFamily="34" charset="0"/>
                <a:ea typeface="Verdana" panose="020B0604030504040204" pitchFamily="34" charset="0"/>
              </a:rPr>
              <a:t>A</a:t>
            </a:r>
            <a:r>
              <a:rPr lang="lv-LV" sz="1800" dirty="0">
                <a:latin typeface="Verdana" panose="020B0604030504040204" pitchFamily="34" charset="0"/>
                <a:ea typeface="Verdana" panose="020B0604030504040204" pitchFamily="34" charset="0"/>
              </a:rPr>
              <a:t>tnesiet un parādiet krāsu, kas</a:t>
            </a:r>
            <a:r>
              <a:rPr lang="en-US" sz="1800" dirty="0">
                <a:latin typeface="Verdana" panose="020B0604030504040204" pitchFamily="34" charset="0"/>
                <a:ea typeface="Verdana" panose="020B0604030504040204" pitchFamily="34" charset="0"/>
              </a:rPr>
              <a:t>,</a:t>
            </a:r>
            <a:r>
              <a:rPr lang="lv-LV" sz="1800" dirty="0">
                <a:latin typeface="Verdana" panose="020B0604030504040204" pitchFamily="34" charset="0"/>
                <a:ea typeface="Verdana" panose="020B0604030504040204" pitchFamily="34" charset="0"/>
              </a:rPr>
              <a:t> Jūsuprāt raksturo ES</a:t>
            </a:r>
            <a:r>
              <a:rPr lang="en-US" sz="1800" dirty="0">
                <a:latin typeface="Verdana" panose="020B0604030504040204" pitchFamily="34" charset="0"/>
                <a:ea typeface="Verdana" panose="020B0604030504040204" pitchFamily="34" charset="0"/>
              </a:rPr>
              <a:t>!</a:t>
            </a:r>
            <a:endParaRPr lang="lv-LV" sz="1800" dirty="0">
              <a:latin typeface="Verdana" panose="020B0604030504040204" pitchFamily="34" charset="0"/>
              <a:ea typeface="Verdana" panose="020B0604030504040204" pitchFamily="34" charset="0"/>
            </a:endParaRPr>
          </a:p>
          <a:p>
            <a:pPr marL="0" indent="0" algn="l">
              <a:buNone/>
            </a:pPr>
            <a:r>
              <a:rPr lang="lv-LV" sz="1800" dirty="0">
                <a:latin typeface="Verdana" panose="020B0604030504040204" pitchFamily="34" charset="0"/>
                <a:ea typeface="Verdana" panose="020B0604030504040204" pitchFamily="34" charset="0"/>
              </a:rPr>
              <a:t>2. </a:t>
            </a:r>
            <a:r>
              <a:rPr lang="en-US" sz="1800" dirty="0">
                <a:latin typeface="Verdana" panose="020B0604030504040204" pitchFamily="34" charset="0"/>
                <a:ea typeface="Verdana" panose="020B0604030504040204" pitchFamily="34" charset="0"/>
              </a:rPr>
              <a:t>A</a:t>
            </a:r>
            <a:r>
              <a:rPr lang="lv-LV" sz="1800" dirty="0">
                <a:latin typeface="Verdana" panose="020B0604030504040204" pitchFamily="34" charset="0"/>
                <a:ea typeface="Verdana" panose="020B0604030504040204" pitchFamily="34" charset="0"/>
              </a:rPr>
              <a:t>tnesiet un parādiet priekšmetu ar formu, kas raksturo ES (te nav svarīgs priekšmets, bet formas ar ko Jums asociējas ES)</a:t>
            </a:r>
          </a:p>
          <a:p>
            <a:pPr marL="0" indent="0" algn="l">
              <a:buNone/>
            </a:pPr>
            <a:r>
              <a:rPr lang="lv-LV" sz="1800" dirty="0">
                <a:latin typeface="Verdana" panose="020B0604030504040204" pitchFamily="34" charset="0"/>
                <a:ea typeface="Verdana" panose="020B0604030504040204" pitchFamily="34" charset="0"/>
              </a:rPr>
              <a:t>3. Ar kādu priekšmetu Jūs raksturotu to, ko Jūs sagaidāt no ES?</a:t>
            </a:r>
          </a:p>
        </p:txBody>
      </p:sp>
      <p:cxnSp>
        <p:nvCxnSpPr>
          <p:cNvPr id="4" name="Taisns savienotājs 3"/>
          <p:cNvCxnSpPr/>
          <p:nvPr/>
        </p:nvCxnSpPr>
        <p:spPr>
          <a:xfrm>
            <a:off x="-21771" y="1547386"/>
            <a:ext cx="5500048" cy="0"/>
          </a:xfrm>
          <a:prstGeom prst="line">
            <a:avLst/>
          </a:prstGeom>
          <a:ln w="114300">
            <a:solidFill>
              <a:srgbClr val="0C4DA2"/>
            </a:solidFill>
            <a:headEnd type="none" w="sm" len="sm"/>
            <a:tailEnd type="diamond" w="med" len="med"/>
          </a:ln>
        </p:spPr>
        <p:style>
          <a:lnRef idx="1">
            <a:schemeClr val="accent1"/>
          </a:lnRef>
          <a:fillRef idx="0">
            <a:schemeClr val="accent1"/>
          </a:fillRef>
          <a:effectRef idx="0">
            <a:schemeClr val="accent1"/>
          </a:effectRef>
          <a:fontRef idx="minor">
            <a:schemeClr val="tx1"/>
          </a:fontRef>
        </p:style>
      </p:cxnSp>
      <p:sp>
        <p:nvSpPr>
          <p:cNvPr id="6" name="Apakšvirsraksts 2">
            <a:extLst>
              <a:ext uri="{FF2B5EF4-FFF2-40B4-BE49-F238E27FC236}">
                <a16:creationId xmlns:a16="http://schemas.microsoft.com/office/drawing/2014/main" id="{4A0128A6-D0BF-41E4-A14D-0E3885E46384}"/>
              </a:ext>
            </a:extLst>
          </p:cNvPr>
          <p:cNvSpPr txBox="1">
            <a:spLocks/>
          </p:cNvSpPr>
          <p:nvPr/>
        </p:nvSpPr>
        <p:spPr>
          <a:xfrm>
            <a:off x="186361" y="1789892"/>
            <a:ext cx="5909639" cy="162648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lv-LV" dirty="0">
              <a:latin typeface="Verdana" panose="020B0604030504040204" pitchFamily="34" charset="0"/>
              <a:ea typeface="Verdana" panose="020B0604030504040204" pitchFamily="34" charset="0"/>
              <a:cs typeface="Verdana" panose="020B0604030504040204" pitchFamily="34" charset="0"/>
            </a:endParaRPr>
          </a:p>
          <a:p>
            <a:pPr marL="342900" indent="-342900" algn="l">
              <a:buFont typeface="Wingdings" panose="05000000000000000000" pitchFamily="2" charset="2"/>
              <a:buChar char="§"/>
            </a:pPr>
            <a:endParaRPr lang="lv-LV" dirty="0">
              <a:latin typeface="Verdana" panose="020B0604030504040204" pitchFamily="34" charset="0"/>
              <a:ea typeface="Verdana" panose="020B0604030504040204" pitchFamily="34" charset="0"/>
              <a:cs typeface="Verdana" panose="020B0604030504040204" pitchFamily="34" charset="0"/>
            </a:endParaRPr>
          </a:p>
        </p:txBody>
      </p:sp>
      <p:sp>
        <p:nvSpPr>
          <p:cNvPr id="7" name="Apakšvirsraksts 2">
            <a:extLst>
              <a:ext uri="{FF2B5EF4-FFF2-40B4-BE49-F238E27FC236}">
                <a16:creationId xmlns:a16="http://schemas.microsoft.com/office/drawing/2014/main" id="{9680E039-C22C-4CFD-A69F-EC3F0B45AE41}"/>
              </a:ext>
            </a:extLst>
          </p:cNvPr>
          <p:cNvSpPr txBox="1">
            <a:spLocks/>
          </p:cNvSpPr>
          <p:nvPr/>
        </p:nvSpPr>
        <p:spPr>
          <a:xfrm>
            <a:off x="186361" y="1789892"/>
            <a:ext cx="5909639" cy="262993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endParaRPr lang="lv-LV" dirty="0">
              <a:latin typeface="Verdana" panose="020B0604030504040204" pitchFamily="34" charset="0"/>
              <a:ea typeface="Verdana" panose="020B0604030504040204" pitchFamily="34" charset="0"/>
              <a:cs typeface="Verdana" panose="020B0604030504040204" pitchFamily="34" charset="0"/>
            </a:endParaRPr>
          </a:p>
        </p:txBody>
      </p:sp>
      <p:sp>
        <p:nvSpPr>
          <p:cNvPr id="8" name="Apakšvirsraksts 2">
            <a:extLst>
              <a:ext uri="{FF2B5EF4-FFF2-40B4-BE49-F238E27FC236}">
                <a16:creationId xmlns:a16="http://schemas.microsoft.com/office/drawing/2014/main" id="{F6F92C76-BCB9-4437-8385-0910244163F6}"/>
              </a:ext>
            </a:extLst>
          </p:cNvPr>
          <p:cNvSpPr txBox="1">
            <a:spLocks/>
          </p:cNvSpPr>
          <p:nvPr/>
        </p:nvSpPr>
        <p:spPr>
          <a:xfrm>
            <a:off x="186361" y="4431854"/>
            <a:ext cx="5909639" cy="124429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lv-LV" dirty="0">
              <a:latin typeface="Verdana" panose="020B0604030504040204" pitchFamily="34" charset="0"/>
              <a:ea typeface="Verdana" panose="020B0604030504040204" pitchFamily="34" charset="0"/>
              <a:cs typeface="Verdana" panose="020B0604030504040204" pitchFamily="34" charset="0"/>
            </a:endParaRPr>
          </a:p>
          <a:p>
            <a:pPr marL="342900" indent="-342900" algn="l">
              <a:buFont typeface="Wingdings" panose="05000000000000000000" pitchFamily="2" charset="2"/>
              <a:buChar char="§"/>
            </a:pPr>
            <a:endParaRPr lang="lv-LV" dirty="0">
              <a:latin typeface="Verdana" panose="020B0604030504040204" pitchFamily="34" charset="0"/>
              <a:ea typeface="Verdana" panose="020B0604030504040204" pitchFamily="34" charset="0"/>
              <a:cs typeface="Verdana" panose="020B0604030504040204" pitchFamily="34" charset="0"/>
            </a:endParaRPr>
          </a:p>
        </p:txBody>
      </p:sp>
      <p:pic>
        <p:nvPicPr>
          <p:cNvPr id="9" name="Picture 8">
            <a:extLst>
              <a:ext uri="{FF2B5EF4-FFF2-40B4-BE49-F238E27FC236}">
                <a16:creationId xmlns:a16="http://schemas.microsoft.com/office/drawing/2014/main" id="{3F5041AE-E43A-42C1-BBDC-084131E574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6189" y="1690688"/>
            <a:ext cx="5500048" cy="3844421"/>
          </a:xfrm>
          <a:prstGeom prst="rect">
            <a:avLst/>
          </a:prstGeom>
        </p:spPr>
      </p:pic>
    </p:spTree>
    <p:extLst>
      <p:ext uri="{BB962C8B-B14F-4D97-AF65-F5344CB8AC3E}">
        <p14:creationId xmlns:p14="http://schemas.microsoft.com/office/powerpoint/2010/main" val="26380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nodePh="1">
                                  <p:stCondLst>
                                    <p:cond delay="0"/>
                                  </p:stCondLst>
                                  <p:endCondLst>
                                    <p:cond evt="begin" delay="0">
                                      <p:tn val="13"/>
                                    </p:cond>
                                  </p:end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BE38E-6F35-4A02-8C4A-7A32037B4232}"/>
              </a:ext>
            </a:extLst>
          </p:cNvPr>
          <p:cNvSpPr>
            <a:spLocks noGrp="1"/>
          </p:cNvSpPr>
          <p:nvPr>
            <p:ph type="title"/>
          </p:nvPr>
        </p:nvSpPr>
        <p:spPr>
          <a:xfrm>
            <a:off x="838199" y="365125"/>
            <a:ext cx="11110877" cy="1325563"/>
          </a:xfrm>
        </p:spPr>
        <p:txBody>
          <a:bodyPr>
            <a:normAutofit fontScale="90000"/>
          </a:bodyPr>
          <a:lstStyle/>
          <a:p>
            <a:r>
              <a:rPr lang="en-US" b="1" dirty="0">
                <a:solidFill>
                  <a:srgbClr val="001489"/>
                </a:solidFill>
                <a:latin typeface="Verdana" panose="020B0604030504040204" pitchFamily="34" charset="0"/>
                <a:ea typeface="Verdana" panose="020B0604030504040204" pitchFamily="34" charset="0"/>
              </a:rPr>
              <a:t>DAŽAS LIETAS, KO ŠODIEN MĒĢINĀSIM NOSKAIDROT VISI KOPĀ</a:t>
            </a:r>
            <a:endParaRPr lang="lv-LV" b="1" dirty="0">
              <a:solidFill>
                <a:srgbClr val="001489"/>
              </a:solidFill>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5BC0B7DC-2732-4A16-AE4A-BEC8C0C82AB7}"/>
              </a:ext>
            </a:extLst>
          </p:cNvPr>
          <p:cNvSpPr>
            <a:spLocks noGrp="1"/>
          </p:cNvSpPr>
          <p:nvPr>
            <p:ph idx="1"/>
          </p:nvPr>
        </p:nvSpPr>
        <p:spPr>
          <a:xfrm>
            <a:off x="838200" y="1825625"/>
            <a:ext cx="5816982" cy="4351338"/>
          </a:xfrm>
        </p:spPr>
        <p:txBody>
          <a:bodyPr/>
          <a:lstStyle/>
          <a:p>
            <a:pPr marL="0" indent="0">
              <a:buNone/>
            </a:pPr>
            <a:r>
              <a:rPr lang="sv-SE" b="1" dirty="0">
                <a:latin typeface="Verdana" panose="020B0604030504040204" pitchFamily="34" charset="0"/>
                <a:ea typeface="Verdana" panose="020B0604030504040204" pitchFamily="34" charset="0"/>
              </a:rPr>
              <a:t>Kas ir tā lieta, kas jums visvairāk patīk no skolas ikdienas?</a:t>
            </a:r>
            <a:endParaRPr lang="en-US" b="1"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r>
              <a:rPr lang="lv-LV" b="1" dirty="0">
                <a:latin typeface="Verdana" panose="020B0604030504040204" pitchFamily="34" charset="0"/>
                <a:ea typeface="Verdana" panose="020B0604030504040204" pitchFamily="34" charset="0"/>
              </a:rPr>
              <a:t>sli.do   </a:t>
            </a:r>
            <a:endParaRPr lang="en-US" b="1" dirty="0">
              <a:latin typeface="Verdana" panose="020B0604030504040204" pitchFamily="34" charset="0"/>
              <a:ea typeface="Verdana" panose="020B0604030504040204" pitchFamily="34" charset="0"/>
            </a:endParaRPr>
          </a:p>
          <a:p>
            <a:r>
              <a:rPr lang="lv-LV" b="1" dirty="0">
                <a:latin typeface="Verdana" panose="020B0604030504040204" pitchFamily="34" charset="0"/>
                <a:ea typeface="Verdana" panose="020B0604030504040204" pitchFamily="34" charset="0"/>
              </a:rPr>
              <a:t>kods - 632026</a:t>
            </a:r>
          </a:p>
        </p:txBody>
      </p:sp>
      <p:pic>
        <p:nvPicPr>
          <p:cNvPr id="5" name="Picture 4">
            <a:extLst>
              <a:ext uri="{FF2B5EF4-FFF2-40B4-BE49-F238E27FC236}">
                <a16:creationId xmlns:a16="http://schemas.microsoft.com/office/drawing/2014/main" id="{5787D5F8-98BE-4397-A3FE-4B83495498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6834" y="1825625"/>
            <a:ext cx="4124642" cy="3708305"/>
          </a:xfrm>
          <a:prstGeom prst="rect">
            <a:avLst/>
          </a:prstGeom>
        </p:spPr>
      </p:pic>
      <p:pic>
        <p:nvPicPr>
          <p:cNvPr id="6" name="Picture 5">
            <a:extLst>
              <a:ext uri="{FF2B5EF4-FFF2-40B4-BE49-F238E27FC236}">
                <a16:creationId xmlns:a16="http://schemas.microsoft.com/office/drawing/2014/main" id="{ED7D1B17-057C-4070-933F-388EEA4BEE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6834" y="2540567"/>
            <a:ext cx="1134048" cy="399017"/>
          </a:xfrm>
          <a:prstGeom prst="rect">
            <a:avLst/>
          </a:prstGeom>
        </p:spPr>
      </p:pic>
    </p:spTree>
    <p:extLst>
      <p:ext uri="{BB962C8B-B14F-4D97-AF65-F5344CB8AC3E}">
        <p14:creationId xmlns:p14="http://schemas.microsoft.com/office/powerpoint/2010/main" val="1906482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rmAutofit/>
          </a:bodyPr>
          <a:lstStyle/>
          <a:p>
            <a:pPr algn="l"/>
            <a:r>
              <a:rPr lang="en-US" sz="4400" b="1" dirty="0">
                <a:solidFill>
                  <a:srgbClr val="001489"/>
                </a:solidFill>
                <a:latin typeface="Verdana" panose="020B0604030504040204" pitchFamily="34" charset="0"/>
                <a:ea typeface="Verdana" panose="020B0604030504040204" pitchFamily="34" charset="0"/>
                <a:cs typeface="Verdana" panose="020B0604030504040204" pitchFamily="34" charset="0"/>
              </a:rPr>
              <a:t>EIROPAS JAUNATNES GADS</a:t>
            </a:r>
            <a:endParaRPr lang="lv-LV" sz="4400" b="1" dirty="0">
              <a:solidFill>
                <a:srgbClr val="001489"/>
              </a:solidFill>
              <a:latin typeface="Verdana" panose="020B0604030504040204" pitchFamily="34" charset="0"/>
              <a:ea typeface="Verdana" panose="020B0604030504040204" pitchFamily="34" charset="0"/>
              <a:cs typeface="Verdana" panose="020B0604030504040204" pitchFamily="34" charset="0"/>
            </a:endParaRPr>
          </a:p>
        </p:txBody>
      </p:sp>
      <p:sp>
        <p:nvSpPr>
          <p:cNvPr id="3" name="Apakšvirsraksts 2"/>
          <p:cNvSpPr>
            <a:spLocks noGrp="1"/>
          </p:cNvSpPr>
          <p:nvPr>
            <p:ph idx="1"/>
          </p:nvPr>
        </p:nvSpPr>
        <p:spPr>
          <a:xfrm>
            <a:off x="133286" y="1790357"/>
            <a:ext cx="6959491" cy="3698875"/>
          </a:xfrm>
        </p:spPr>
        <p:txBody>
          <a:bodyPr>
            <a:normAutofit/>
          </a:bodyPr>
          <a:lstStyle/>
          <a:p>
            <a:pPr marL="342900" indent="-342900">
              <a:buFont typeface="Wingdings" panose="05000000000000000000" pitchFamily="2" charset="2"/>
              <a:buChar char="§"/>
            </a:pPr>
            <a:r>
              <a:rPr lang="lv-LV" sz="1600" dirty="0">
                <a:solidFill>
                  <a:srgbClr val="212529"/>
                </a:solidFill>
                <a:latin typeface="Verdana" panose="020B0604030504040204" pitchFamily="34" charset="0"/>
                <a:ea typeface="Verdana" panose="020B0604030504040204" pitchFamily="34" charset="0"/>
              </a:rPr>
              <a:t>Eiropas Komisija 2022. gadu pasludinājusi par Eiropas Jaunatnes gadu, vēršot uzmanību uz jauniešu iespējām ietekmēt Eiropas nākotni. </a:t>
            </a:r>
            <a:endParaRPr lang="en-US" sz="1600" dirty="0">
              <a:solidFill>
                <a:srgbClr val="212529"/>
              </a:solidFill>
              <a:latin typeface="Verdana" panose="020B0604030504040204" pitchFamily="34" charset="0"/>
              <a:ea typeface="Verdana" panose="020B0604030504040204" pitchFamily="34" charset="0"/>
            </a:endParaRPr>
          </a:p>
          <a:p>
            <a:pPr marL="342900" indent="-342900">
              <a:buFont typeface="Wingdings" panose="05000000000000000000" pitchFamily="2" charset="2"/>
              <a:buChar char="§"/>
            </a:pPr>
            <a:r>
              <a:rPr lang="lv-LV" sz="1600" i="0" dirty="0">
                <a:solidFill>
                  <a:srgbClr val="212529"/>
                </a:solidFill>
                <a:effectLst/>
                <a:latin typeface="Verdana" panose="020B0604030504040204" pitchFamily="34" charset="0"/>
                <a:ea typeface="Verdana" panose="020B0604030504040204" pitchFamily="34" charset="0"/>
              </a:rPr>
              <a:t>2022. gada 9. februārī </a:t>
            </a:r>
            <a:r>
              <a:rPr lang="en-US" sz="1600" i="0" dirty="0">
                <a:solidFill>
                  <a:srgbClr val="212529"/>
                </a:solidFill>
                <a:effectLst/>
                <a:latin typeface="Verdana" panose="020B0604030504040204" pitchFamily="34" charset="0"/>
                <a:ea typeface="Verdana" panose="020B0604030504040204" pitchFamily="34" charset="0"/>
              </a:rPr>
              <a:t>tika </a:t>
            </a:r>
            <a:r>
              <a:rPr lang="lv-LV" sz="1600" i="0" dirty="0">
                <a:solidFill>
                  <a:srgbClr val="212529"/>
                </a:solidFill>
                <a:effectLst/>
                <a:latin typeface="Verdana" panose="020B0604030504040204" pitchFamily="34" charset="0"/>
                <a:ea typeface="Verdana" panose="020B0604030504040204" pitchFamily="34" charset="0"/>
              </a:rPr>
              <a:t>atklāts Eiropas Jaunatnes gads Latvijā – līdz šim lielākā Eiropas iniciatīva jauniešu iesaistei</a:t>
            </a:r>
            <a:r>
              <a:rPr lang="en-US" sz="1600" i="0" dirty="0">
                <a:solidFill>
                  <a:srgbClr val="212529"/>
                </a:solidFill>
                <a:effectLst/>
                <a:latin typeface="Verdana" panose="020B0604030504040204" pitchFamily="34" charset="0"/>
                <a:ea typeface="Verdana" panose="020B0604030504040204" pitchFamily="34" charset="0"/>
              </a:rPr>
              <a:t> </a:t>
            </a:r>
            <a:r>
              <a:rPr lang="lv-LV" sz="1600" i="0" dirty="0">
                <a:solidFill>
                  <a:srgbClr val="212529"/>
                </a:solidFill>
                <a:effectLst/>
                <a:latin typeface="Verdana" panose="020B0604030504040204" pitchFamily="34" charset="0"/>
                <a:ea typeface="Verdana" panose="020B0604030504040204" pitchFamily="34" charset="0"/>
              </a:rPr>
              <a:t>nacionālos, vietējos un starptautiskos</a:t>
            </a:r>
            <a:r>
              <a:rPr lang="en-US" sz="1600" i="0" dirty="0">
                <a:solidFill>
                  <a:srgbClr val="212529"/>
                </a:solidFill>
                <a:effectLst/>
                <a:latin typeface="Verdana" panose="020B0604030504040204" pitchFamily="34" charset="0"/>
                <a:ea typeface="Verdana" panose="020B0604030504040204" pitchFamily="34" charset="0"/>
              </a:rPr>
              <a:t> </a:t>
            </a:r>
            <a:r>
              <a:rPr lang="lv-LV" sz="1600" i="0" dirty="0">
                <a:solidFill>
                  <a:srgbClr val="212529"/>
                </a:solidFill>
                <a:effectLst/>
                <a:latin typeface="Verdana" panose="020B0604030504040204" pitchFamily="34" charset="0"/>
                <a:ea typeface="Verdana" panose="020B0604030504040204" pitchFamily="34" charset="0"/>
              </a:rPr>
              <a:t>pasākumos.</a:t>
            </a:r>
            <a:endParaRPr lang="en-US" sz="1600" i="0" dirty="0">
              <a:solidFill>
                <a:srgbClr val="212529"/>
              </a:solidFill>
              <a:effectLst/>
              <a:latin typeface="Verdana" panose="020B0604030504040204" pitchFamily="34" charset="0"/>
              <a:ea typeface="Verdana" panose="020B0604030504040204" pitchFamily="34" charset="0"/>
            </a:endParaRPr>
          </a:p>
          <a:p>
            <a:pPr marL="342900" indent="-342900">
              <a:buFont typeface="Wingdings" panose="05000000000000000000" pitchFamily="2" charset="2"/>
              <a:buChar char="§"/>
            </a:pPr>
            <a:r>
              <a:rPr lang="lv-LV" sz="1600" dirty="0">
                <a:solidFill>
                  <a:srgbClr val="212529"/>
                </a:solidFill>
                <a:latin typeface="Verdana" panose="020B0604030504040204" pitchFamily="34" charset="0"/>
                <a:ea typeface="Verdana" panose="020B0604030504040204" pitchFamily="34" charset="0"/>
              </a:rPr>
              <a:t>Eiropas Jaunatnes gads aicina domāt par jauniešu nākotni, jauniešu lomu un aktīvu līdzdalību Eiropas kopējās labklājības un ilgtspējas veidošanā, sniedzot jauniešiem iespējas zaļākai, digitālākai un iekļaujošākai nākotnei.</a:t>
            </a:r>
            <a:endParaRPr lang="en-US" sz="1600" dirty="0">
              <a:solidFill>
                <a:srgbClr val="212529"/>
              </a:solidFill>
              <a:latin typeface="Verdana" panose="020B0604030504040204" pitchFamily="34" charset="0"/>
              <a:ea typeface="Verdana" panose="020B0604030504040204" pitchFamily="34" charset="0"/>
            </a:endParaRPr>
          </a:p>
          <a:p>
            <a:pPr marL="342900" indent="-342900">
              <a:buFont typeface="Wingdings" panose="05000000000000000000" pitchFamily="2" charset="2"/>
              <a:buChar char="§"/>
            </a:pPr>
            <a:r>
              <a:rPr lang="lv-LV" sz="1600" dirty="0">
                <a:solidFill>
                  <a:srgbClr val="212529"/>
                </a:solidFill>
                <a:latin typeface="Verdana" panose="020B0604030504040204" pitchFamily="34" charset="0"/>
                <a:ea typeface="Verdana" panose="020B0604030504040204" pitchFamily="34" charset="0"/>
              </a:rPr>
              <a:t>Pievieno savu pasākumu vai piedalies citu rīkotajos pasākumos </a:t>
            </a:r>
            <a:r>
              <a:rPr lang="lv-LV" sz="1600" dirty="0">
                <a:solidFill>
                  <a:srgbClr val="212529"/>
                </a:solidFill>
                <a:latin typeface="Verdana" panose="020B0604030504040204" pitchFamily="34" charset="0"/>
                <a:ea typeface="Verdana" panose="020B0604030504040204" pitchFamily="34" charset="0"/>
                <a:hlinkClick r:id="rId3"/>
              </a:rPr>
              <a:t>Eiropas Jaunatnes portāla Jaunatnes gada sadaļā.</a:t>
            </a:r>
            <a:endParaRPr lang="en-US" sz="1600" dirty="0">
              <a:solidFill>
                <a:srgbClr val="212529"/>
              </a:solidFill>
              <a:latin typeface="Verdana" panose="020B0604030504040204" pitchFamily="34" charset="0"/>
              <a:ea typeface="Verdana" panose="020B0604030504040204" pitchFamily="34" charset="0"/>
            </a:endParaRPr>
          </a:p>
          <a:p>
            <a:pPr marL="342900" indent="-342900">
              <a:buFont typeface="Wingdings" panose="05000000000000000000" pitchFamily="2" charset="2"/>
              <a:buChar char="§"/>
            </a:pPr>
            <a:endParaRPr lang="en-US" sz="1600" b="1" dirty="0">
              <a:solidFill>
                <a:srgbClr val="212529"/>
              </a:solidFill>
              <a:latin typeface="-apple-system"/>
              <a:ea typeface="Verdana" panose="020B0604030504040204" pitchFamily="34" charset="0"/>
              <a:cs typeface="Verdana" panose="020B0604030504040204" pitchFamily="34" charset="0"/>
            </a:endParaRPr>
          </a:p>
          <a:p>
            <a:pPr marL="342900" indent="-342900">
              <a:buFont typeface="Wingdings" panose="05000000000000000000" pitchFamily="2" charset="2"/>
              <a:buChar char="§"/>
            </a:pPr>
            <a:endParaRPr lang="lv-LV" sz="1900" dirty="0">
              <a:latin typeface="Verdana" panose="020B0604030504040204" pitchFamily="34" charset="0"/>
              <a:ea typeface="Verdana" panose="020B0604030504040204" pitchFamily="34" charset="0"/>
              <a:cs typeface="Verdana" panose="020B0604030504040204" pitchFamily="34" charset="0"/>
            </a:endParaRPr>
          </a:p>
        </p:txBody>
      </p:sp>
      <p:cxnSp>
        <p:nvCxnSpPr>
          <p:cNvPr id="4" name="Taisns savienotājs 3"/>
          <p:cNvCxnSpPr>
            <a:cxnSpLocks/>
          </p:cNvCxnSpPr>
          <p:nvPr/>
        </p:nvCxnSpPr>
        <p:spPr>
          <a:xfrm>
            <a:off x="-21762" y="1490236"/>
            <a:ext cx="9746787" cy="0"/>
          </a:xfrm>
          <a:prstGeom prst="line">
            <a:avLst/>
          </a:prstGeom>
          <a:ln w="114300">
            <a:solidFill>
              <a:srgbClr val="0C4DA2"/>
            </a:solidFill>
            <a:headEnd type="none" w="sm" len="sm"/>
            <a:tailEnd type="diamond" w="med" len="med"/>
          </a:ln>
        </p:spPr>
        <p:style>
          <a:lnRef idx="1">
            <a:schemeClr val="accent1"/>
          </a:lnRef>
          <a:fillRef idx="0">
            <a:schemeClr val="accent1"/>
          </a:fillRef>
          <a:effectRef idx="0">
            <a:schemeClr val="accent1"/>
          </a:effectRef>
          <a:fontRef idx="minor">
            <a:schemeClr val="tx1"/>
          </a:fontRef>
        </p:style>
      </p:cxnSp>
      <p:sp>
        <p:nvSpPr>
          <p:cNvPr id="8" name="Apakšvirsraksts 2"/>
          <p:cNvSpPr txBox="1">
            <a:spLocks/>
          </p:cNvSpPr>
          <p:nvPr/>
        </p:nvSpPr>
        <p:spPr>
          <a:xfrm>
            <a:off x="5029199" y="3925799"/>
            <a:ext cx="6814456" cy="99808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 typeface="Wingdings" panose="05000000000000000000" pitchFamily="2" charset="2"/>
              <a:buChar char="§"/>
            </a:pPr>
            <a:endParaRPr lang="lv-LV" sz="1900" dirty="0">
              <a:latin typeface="Verdana" panose="020B0604030504040204" pitchFamily="34" charset="0"/>
              <a:ea typeface="Verdana" panose="020B0604030504040204" pitchFamily="34" charset="0"/>
              <a:cs typeface="Verdana" panose="020B0604030504040204" pitchFamily="34" charset="0"/>
            </a:endParaRPr>
          </a:p>
        </p:txBody>
      </p:sp>
      <p:sp>
        <p:nvSpPr>
          <p:cNvPr id="5" name="TextBox 4">
            <a:extLst>
              <a:ext uri="{FF2B5EF4-FFF2-40B4-BE49-F238E27FC236}">
                <a16:creationId xmlns:a16="http://schemas.microsoft.com/office/drawing/2014/main" id="{E1FE4A29-17D0-4566-B6DE-B3E345FCE6B3}"/>
              </a:ext>
            </a:extLst>
          </p:cNvPr>
          <p:cNvSpPr txBox="1"/>
          <p:nvPr/>
        </p:nvSpPr>
        <p:spPr>
          <a:xfrm>
            <a:off x="7497317" y="5416748"/>
            <a:ext cx="3676262" cy="369332"/>
          </a:xfrm>
          <a:prstGeom prst="rect">
            <a:avLst/>
          </a:prstGeom>
          <a:noFill/>
        </p:spPr>
        <p:txBody>
          <a:bodyPr wrap="square" rtlCol="0">
            <a:spAutoFit/>
          </a:bodyPr>
          <a:lstStyle/>
          <a:p>
            <a:r>
              <a:rPr lang="lv-LV" sz="1800" b="0" i="0" u="none" strike="noStrike" baseline="0" dirty="0">
                <a:solidFill>
                  <a:srgbClr val="001489"/>
                </a:solidFill>
                <a:latin typeface="Verdana" panose="020B0604030504040204" pitchFamily="34" charset="0"/>
                <a:ea typeface="Verdana" panose="020B0604030504040204" pitchFamily="34" charset="0"/>
              </a:rPr>
              <a:t>#EYY2022</a:t>
            </a:r>
            <a:endParaRPr lang="en-GB" dirty="0">
              <a:solidFill>
                <a:srgbClr val="001489"/>
              </a:solidFill>
              <a:latin typeface="Verdana" panose="020B0604030504040204" pitchFamily="34" charset="0"/>
              <a:ea typeface="Verdana" panose="020B0604030504040204" pitchFamily="34" charset="0"/>
            </a:endParaRPr>
          </a:p>
        </p:txBody>
      </p:sp>
      <p:sp>
        <p:nvSpPr>
          <p:cNvPr id="12" name="TextBox 11">
            <a:extLst>
              <a:ext uri="{FF2B5EF4-FFF2-40B4-BE49-F238E27FC236}">
                <a16:creationId xmlns:a16="http://schemas.microsoft.com/office/drawing/2014/main" id="{44F00DB6-E0CD-4159-ADB5-09175F6CCEFE}"/>
              </a:ext>
            </a:extLst>
          </p:cNvPr>
          <p:cNvSpPr txBox="1"/>
          <p:nvPr/>
        </p:nvSpPr>
        <p:spPr>
          <a:xfrm>
            <a:off x="2224216" y="5416748"/>
            <a:ext cx="5404568" cy="369332"/>
          </a:xfrm>
          <a:prstGeom prst="rect">
            <a:avLst/>
          </a:prstGeom>
          <a:noFill/>
        </p:spPr>
        <p:txBody>
          <a:bodyPr wrap="square" rtlCol="0">
            <a:spAutoFit/>
          </a:bodyPr>
          <a:lstStyle/>
          <a:p>
            <a:r>
              <a:rPr lang="lv-LV" dirty="0">
                <a:solidFill>
                  <a:srgbClr val="001489"/>
                </a:solidFill>
                <a:latin typeface="Verdana" panose="020B0604030504040204" pitchFamily="34" charset="0"/>
                <a:ea typeface="Verdana" panose="020B0604030504040204" pitchFamily="34" charset="0"/>
              </a:rPr>
              <a:t>#EYY2022 #</a:t>
            </a:r>
            <a:r>
              <a:rPr lang="en-US" dirty="0" err="1">
                <a:solidFill>
                  <a:srgbClr val="001489"/>
                </a:solidFill>
                <a:latin typeface="Verdana" panose="020B0604030504040204" pitchFamily="34" charset="0"/>
                <a:ea typeface="Verdana" panose="020B0604030504040204" pitchFamily="34" charset="0"/>
              </a:rPr>
              <a:t>ESuzSkolu</a:t>
            </a:r>
            <a:r>
              <a:rPr lang="lv-LV" dirty="0">
                <a:solidFill>
                  <a:srgbClr val="001489"/>
                </a:solidFill>
                <a:latin typeface="Verdana" panose="020B0604030504040204" pitchFamily="34" charset="0"/>
                <a:ea typeface="Verdana" panose="020B0604030504040204" pitchFamily="34" charset="0"/>
              </a:rPr>
              <a:t> #Back</a:t>
            </a:r>
            <a:r>
              <a:rPr lang="en-US" dirty="0">
                <a:solidFill>
                  <a:srgbClr val="001489"/>
                </a:solidFill>
                <a:latin typeface="Verdana" panose="020B0604030504040204" pitchFamily="34" charset="0"/>
                <a:ea typeface="Verdana" panose="020B0604030504040204" pitchFamily="34" charset="0"/>
              </a:rPr>
              <a:t>To</a:t>
            </a:r>
            <a:r>
              <a:rPr lang="lv-LV" dirty="0">
                <a:solidFill>
                  <a:srgbClr val="001489"/>
                </a:solidFill>
                <a:latin typeface="Verdana" panose="020B0604030504040204" pitchFamily="34" charset="0"/>
                <a:ea typeface="Verdana" panose="020B0604030504040204" pitchFamily="34" charset="0"/>
              </a:rPr>
              <a:t>School</a:t>
            </a:r>
            <a:endParaRPr lang="en-GB" dirty="0">
              <a:solidFill>
                <a:srgbClr val="001489"/>
              </a:solidFill>
              <a:latin typeface="Verdana" panose="020B0604030504040204" pitchFamily="34" charset="0"/>
              <a:ea typeface="Verdana" panose="020B0604030504040204" pitchFamily="34" charset="0"/>
            </a:endParaRPr>
          </a:p>
        </p:txBody>
      </p:sp>
      <p:pic>
        <p:nvPicPr>
          <p:cNvPr id="9" name="Picture 8" descr="A picture containing text&#10;&#10;Description automatically generated">
            <a:extLst>
              <a:ext uri="{FF2B5EF4-FFF2-40B4-BE49-F238E27FC236}">
                <a16:creationId xmlns:a16="http://schemas.microsoft.com/office/drawing/2014/main" id="{83DB6ECE-5D26-40FB-9C5C-4F3B68E57B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47198" y="1690688"/>
            <a:ext cx="4296457" cy="4296457"/>
          </a:xfrm>
          <a:prstGeom prst="rect">
            <a:avLst/>
          </a:prstGeom>
        </p:spPr>
      </p:pic>
    </p:spTree>
    <p:extLst>
      <p:ext uri="{BB962C8B-B14F-4D97-AF65-F5344CB8AC3E}">
        <p14:creationId xmlns:p14="http://schemas.microsoft.com/office/powerpoint/2010/main" val="1641637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ctrTitle"/>
          </p:nvPr>
        </p:nvSpPr>
        <p:spPr>
          <a:xfrm>
            <a:off x="186368" y="232011"/>
            <a:ext cx="8581031" cy="794059"/>
          </a:xfrm>
        </p:spPr>
        <p:txBody>
          <a:bodyPr>
            <a:normAutofit/>
          </a:bodyPr>
          <a:lstStyle/>
          <a:p>
            <a:pPr algn="l"/>
            <a:r>
              <a:rPr lang="lv-LV" sz="4400" b="1" dirty="0">
                <a:solidFill>
                  <a:srgbClr val="001489"/>
                </a:solidFill>
                <a:latin typeface="Verdana" panose="020B0604030504040204" pitchFamily="34" charset="0"/>
                <a:ea typeface="Verdana" panose="020B0604030504040204" pitchFamily="34" charset="0"/>
                <a:cs typeface="Verdana" panose="020B0604030504040204" pitchFamily="34" charset="0"/>
              </a:rPr>
              <a:t>EIROPAS DIENA</a:t>
            </a:r>
          </a:p>
        </p:txBody>
      </p:sp>
      <p:sp>
        <p:nvSpPr>
          <p:cNvPr id="3" name="Apakšvirsraksts 2"/>
          <p:cNvSpPr>
            <a:spLocks noGrp="1"/>
          </p:cNvSpPr>
          <p:nvPr>
            <p:ph type="subTitle" idx="1"/>
          </p:nvPr>
        </p:nvSpPr>
        <p:spPr>
          <a:xfrm>
            <a:off x="5029199" y="1441252"/>
            <a:ext cx="6814457" cy="2925356"/>
          </a:xfrm>
        </p:spPr>
        <p:txBody>
          <a:bodyPr>
            <a:normAutofit/>
          </a:bodyPr>
          <a:lstStyle/>
          <a:p>
            <a:pPr marL="342900" indent="-342900" algn="just">
              <a:buFont typeface="Wingdings" panose="05000000000000000000" pitchFamily="2" charset="2"/>
              <a:buChar char="§"/>
            </a:pPr>
            <a:r>
              <a:rPr lang="lv-LV" sz="1900" dirty="0">
                <a:latin typeface="Verdana" panose="020B0604030504040204" pitchFamily="34" charset="0"/>
                <a:ea typeface="Verdana" panose="020B0604030504040204" pitchFamily="34" charset="0"/>
                <a:cs typeface="Verdana" panose="020B0604030504040204" pitchFamily="34" charset="0"/>
              </a:rPr>
              <a:t>9. maijā Eiropas Savienības valstīs tiek svinēta Eiropas diena, kas ir veltīta mieram un vienotībai Eiropā</a:t>
            </a:r>
            <a:r>
              <a:rPr lang="en-US" sz="1900" dirty="0">
                <a:latin typeface="Verdana" panose="020B0604030504040204" pitchFamily="34" charset="0"/>
                <a:ea typeface="Verdana" panose="020B0604030504040204" pitchFamily="34" charset="0"/>
                <a:cs typeface="Verdana" panose="020B0604030504040204" pitchFamily="34" charset="0"/>
              </a:rPr>
              <a:t>. </a:t>
            </a:r>
            <a:r>
              <a:rPr lang="lv-LV" sz="1900" b="0" i="0" dirty="0">
                <a:solidFill>
                  <a:srgbClr val="212529"/>
                </a:solidFill>
                <a:effectLst/>
                <a:latin typeface="Verdana" panose="020B0604030504040204" pitchFamily="34" charset="0"/>
                <a:ea typeface="Verdana" panose="020B0604030504040204" pitchFamily="34" charset="0"/>
              </a:rPr>
              <a:t>Tā ir diena, kad eiropieši svin mieru, Eiropas kultūru dažādību un solidaritāti – spēju būt vienotiem kā labos, tā ne tik labos laikos. </a:t>
            </a:r>
            <a:endParaRPr lang="lv-LV" sz="1900" dirty="0">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Wingdings" panose="05000000000000000000" pitchFamily="2" charset="2"/>
              <a:buChar char="§"/>
            </a:pPr>
            <a:r>
              <a:rPr lang="lv-LV" sz="1900" dirty="0">
                <a:latin typeface="Verdana" panose="020B0604030504040204" pitchFamily="34" charset="0"/>
                <a:ea typeface="Verdana" panose="020B0604030504040204" pitchFamily="34" charset="0"/>
                <a:cs typeface="Verdana" panose="020B0604030504040204" pitchFamily="34" charset="0"/>
              </a:rPr>
              <a:t>Šajā dienā 1950. gadā Francijas ārlietu ministrs Robērs Šūmanis teica runu, kurā piedāvāja jaunu starpvalstu sadarbības veidu, kas padarītu karu starp Eiropas valstīm neiedomājamu</a:t>
            </a:r>
            <a:r>
              <a:rPr lang="en-US" sz="1900" dirty="0">
                <a:latin typeface="Verdana" panose="020B0604030504040204" pitchFamily="34" charset="0"/>
                <a:ea typeface="Verdana" panose="020B0604030504040204" pitchFamily="34" charset="0"/>
                <a:cs typeface="Verdana" panose="020B0604030504040204" pitchFamily="34" charset="0"/>
              </a:rPr>
              <a:t>.</a:t>
            </a:r>
          </a:p>
          <a:p>
            <a:pPr algn="just"/>
            <a:endParaRPr lang="lv-LV" sz="1900" dirty="0">
              <a:latin typeface="Verdana" panose="020B0604030504040204" pitchFamily="34" charset="0"/>
              <a:ea typeface="Verdana" panose="020B0604030504040204" pitchFamily="34" charset="0"/>
              <a:cs typeface="Verdana" panose="020B0604030504040204" pitchFamily="34" charset="0"/>
            </a:endParaRPr>
          </a:p>
        </p:txBody>
      </p:sp>
      <p:cxnSp>
        <p:nvCxnSpPr>
          <p:cNvPr id="4" name="Taisns savienotājs 3"/>
          <p:cNvCxnSpPr/>
          <p:nvPr/>
        </p:nvCxnSpPr>
        <p:spPr>
          <a:xfrm>
            <a:off x="-21762" y="1080661"/>
            <a:ext cx="5691116" cy="0"/>
          </a:xfrm>
          <a:prstGeom prst="line">
            <a:avLst/>
          </a:prstGeom>
          <a:ln w="114300">
            <a:solidFill>
              <a:srgbClr val="FFB500"/>
            </a:solidFill>
            <a:headEnd type="none" w="sm" len="sm"/>
            <a:tailEnd type="diamond" w="med" len="med"/>
          </a:ln>
        </p:spPr>
        <p:style>
          <a:lnRef idx="1">
            <a:schemeClr val="accent1"/>
          </a:lnRef>
          <a:fillRef idx="0">
            <a:schemeClr val="accent1"/>
          </a:fillRef>
          <a:effectRef idx="0">
            <a:schemeClr val="accent1"/>
          </a:effectRef>
          <a:fontRef idx="minor">
            <a:schemeClr val="tx1"/>
          </a:fontRef>
        </p:style>
      </p:cxnSp>
      <p:sp>
        <p:nvSpPr>
          <p:cNvPr id="6" name="Ovāls 5"/>
          <p:cNvSpPr/>
          <p:nvPr/>
        </p:nvSpPr>
        <p:spPr>
          <a:xfrm>
            <a:off x="740229" y="1593160"/>
            <a:ext cx="3732607" cy="3671680"/>
          </a:xfrm>
          <a:prstGeom prst="ellipse">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TextBox 4">
            <a:extLst>
              <a:ext uri="{FF2B5EF4-FFF2-40B4-BE49-F238E27FC236}">
                <a16:creationId xmlns:a16="http://schemas.microsoft.com/office/drawing/2014/main" id="{E1FE4A29-17D0-4566-B6DE-B3E345FCE6B3}"/>
              </a:ext>
            </a:extLst>
          </p:cNvPr>
          <p:cNvSpPr txBox="1"/>
          <p:nvPr/>
        </p:nvSpPr>
        <p:spPr>
          <a:xfrm>
            <a:off x="7971451" y="5416748"/>
            <a:ext cx="3676262" cy="369332"/>
          </a:xfrm>
          <a:prstGeom prst="rect">
            <a:avLst/>
          </a:prstGeom>
          <a:noFill/>
        </p:spPr>
        <p:txBody>
          <a:bodyPr wrap="square" rtlCol="0">
            <a:spAutoFit/>
          </a:bodyPr>
          <a:lstStyle/>
          <a:p>
            <a:r>
              <a:rPr lang="lv-LV" dirty="0">
                <a:solidFill>
                  <a:srgbClr val="001489"/>
                </a:solidFill>
                <a:latin typeface="Verdana" panose="020B0604030504040204" pitchFamily="34" charset="0"/>
                <a:ea typeface="Verdana" panose="020B0604030504040204" pitchFamily="34" charset="0"/>
              </a:rPr>
              <a:t>#</a:t>
            </a:r>
            <a:r>
              <a:rPr lang="lv-LV" dirty="0" err="1">
                <a:solidFill>
                  <a:srgbClr val="001489"/>
                </a:solidFill>
                <a:latin typeface="Verdana" panose="020B0604030504040204" pitchFamily="34" charset="0"/>
                <a:ea typeface="Verdana" panose="020B0604030504040204" pitchFamily="34" charset="0"/>
              </a:rPr>
              <a:t>EiropasDiena</a:t>
            </a:r>
            <a:r>
              <a:rPr lang="lv-LV" dirty="0">
                <a:solidFill>
                  <a:srgbClr val="001489"/>
                </a:solidFill>
                <a:latin typeface="Verdana" panose="020B0604030504040204" pitchFamily="34" charset="0"/>
                <a:ea typeface="Verdana" panose="020B0604030504040204" pitchFamily="34" charset="0"/>
              </a:rPr>
              <a:t> #</a:t>
            </a:r>
            <a:r>
              <a:rPr lang="lv-LV" dirty="0" err="1">
                <a:solidFill>
                  <a:srgbClr val="001489"/>
                </a:solidFill>
                <a:latin typeface="Verdana" panose="020B0604030504040204" pitchFamily="34" charset="0"/>
                <a:ea typeface="Verdana" panose="020B0604030504040204" pitchFamily="34" charset="0"/>
              </a:rPr>
              <a:t>EuropeDay</a:t>
            </a:r>
            <a:endParaRPr lang="en-GB" dirty="0">
              <a:solidFill>
                <a:srgbClr val="001489"/>
              </a:solidFill>
              <a:latin typeface="Verdana" panose="020B0604030504040204" pitchFamily="34" charset="0"/>
              <a:ea typeface="Verdana" panose="020B0604030504040204" pitchFamily="34" charset="0"/>
            </a:endParaRPr>
          </a:p>
        </p:txBody>
      </p:sp>
      <p:sp>
        <p:nvSpPr>
          <p:cNvPr id="12" name="TextBox 11">
            <a:extLst>
              <a:ext uri="{FF2B5EF4-FFF2-40B4-BE49-F238E27FC236}">
                <a16:creationId xmlns:a16="http://schemas.microsoft.com/office/drawing/2014/main" id="{44F00DB6-E0CD-4159-ADB5-09175F6CCEFE}"/>
              </a:ext>
            </a:extLst>
          </p:cNvPr>
          <p:cNvSpPr txBox="1"/>
          <p:nvPr/>
        </p:nvSpPr>
        <p:spPr>
          <a:xfrm>
            <a:off x="3709924" y="5416748"/>
            <a:ext cx="3918860" cy="369332"/>
          </a:xfrm>
          <a:prstGeom prst="rect">
            <a:avLst/>
          </a:prstGeom>
          <a:noFill/>
        </p:spPr>
        <p:txBody>
          <a:bodyPr wrap="square" rtlCol="0">
            <a:spAutoFit/>
          </a:bodyPr>
          <a:lstStyle/>
          <a:p>
            <a:r>
              <a:rPr lang="en-US" dirty="0">
                <a:solidFill>
                  <a:srgbClr val="001489"/>
                </a:solidFill>
                <a:latin typeface="Verdana" panose="020B0604030504040204" pitchFamily="34" charset="0"/>
                <a:ea typeface="Verdana" panose="020B0604030504040204" pitchFamily="34" charset="0"/>
              </a:rPr>
              <a:t>#ESuzSkolu #BackToSchool</a:t>
            </a:r>
            <a:endParaRPr lang="en-GB" dirty="0">
              <a:solidFill>
                <a:srgbClr val="001489"/>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421891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ctrTitle"/>
          </p:nvPr>
        </p:nvSpPr>
        <p:spPr>
          <a:xfrm>
            <a:off x="186368" y="232011"/>
            <a:ext cx="9909102" cy="794059"/>
          </a:xfrm>
        </p:spPr>
        <p:txBody>
          <a:bodyPr>
            <a:normAutofit fontScale="90000"/>
          </a:bodyPr>
          <a:lstStyle/>
          <a:p>
            <a:pPr algn="l"/>
            <a:r>
              <a:rPr lang="lv-LV" sz="4400" b="1" dirty="0">
                <a:solidFill>
                  <a:srgbClr val="001489"/>
                </a:solidFill>
                <a:latin typeface="Verdana" panose="020B0604030504040204" pitchFamily="34" charset="0"/>
                <a:ea typeface="Verdana" panose="020B0604030504040204" pitchFamily="34" charset="0"/>
                <a:cs typeface="Verdana" panose="020B0604030504040204" pitchFamily="34" charset="0"/>
              </a:rPr>
              <a:t>EIROPAS SAVIENĪBAS VĒRTĪBAS</a:t>
            </a:r>
          </a:p>
        </p:txBody>
      </p:sp>
      <p:sp>
        <p:nvSpPr>
          <p:cNvPr id="3" name="Apakšvirsraksts 2"/>
          <p:cNvSpPr>
            <a:spLocks noGrp="1"/>
          </p:cNvSpPr>
          <p:nvPr>
            <p:ph type="subTitle" idx="1"/>
          </p:nvPr>
        </p:nvSpPr>
        <p:spPr>
          <a:xfrm>
            <a:off x="364525" y="1465965"/>
            <a:ext cx="3577282" cy="4695102"/>
          </a:xfrm>
        </p:spPr>
        <p:txBody>
          <a:bodyPr>
            <a:normAutofit lnSpcReduction="10000"/>
          </a:bodyPr>
          <a:lstStyle/>
          <a:p>
            <a:pPr marL="342900" indent="-342900" algn="l">
              <a:lnSpc>
                <a:spcPct val="100000"/>
              </a:lnSpc>
              <a:buFont typeface="Arial" panose="020B0604020202020204" pitchFamily="34" charset="0"/>
              <a:buChar char="•"/>
            </a:pPr>
            <a:r>
              <a:rPr lang="lv-LV" sz="1900" b="1" dirty="0">
                <a:latin typeface="Verdana" panose="020B0604030504040204" pitchFamily="34" charset="0"/>
                <a:ea typeface="Verdana" panose="020B0604030504040204" pitchFamily="34" charset="0"/>
              </a:rPr>
              <a:t>Vērtības uztur pasaules kārtību un sniedz mums orientierus, palīdz pieņemt lēmumus un rīkoties.</a:t>
            </a:r>
            <a:r>
              <a:rPr lang="lv-LV" sz="1900" dirty="0">
                <a:latin typeface="Verdana" panose="020B0604030504040204" pitchFamily="34" charset="0"/>
                <a:ea typeface="Verdana" panose="020B0604030504040204" pitchFamily="34" charset="0"/>
              </a:rPr>
              <a:t> </a:t>
            </a:r>
          </a:p>
          <a:p>
            <a:pPr marL="342900" indent="-342900" algn="l">
              <a:lnSpc>
                <a:spcPct val="110000"/>
              </a:lnSpc>
              <a:buFont typeface="Arial" panose="020B0604020202020204" pitchFamily="34" charset="0"/>
              <a:buChar char="•"/>
            </a:pPr>
            <a:r>
              <a:rPr lang="lv-LV" sz="1900" dirty="0">
                <a:latin typeface="Verdana" panose="020B0604030504040204" pitchFamily="34" charset="0"/>
                <a:ea typeface="Verdana" panose="020B0604030504040204" pitchFamily="34" charset="0"/>
              </a:rPr>
              <a:t>Vērtības ir pamats valsts un tādu valstu apvienību kā Eiropas Savienība pastāvēšanai. Tās ļauj eiropiešiem sadzīvot, neraugoties uz dažādām valodām, kultūru, reliģiju un tradīciju atšķirībām.</a:t>
            </a:r>
          </a:p>
          <a:p>
            <a:pPr algn="l"/>
            <a:endParaRPr lang="lv-LV" sz="1900" dirty="0">
              <a:latin typeface="Verdana" panose="020B0604030504040204" pitchFamily="34" charset="0"/>
              <a:ea typeface="Verdana" panose="020B0604030504040204" pitchFamily="34" charset="0"/>
              <a:cs typeface="Verdana" panose="020B0604030504040204" pitchFamily="34" charset="0"/>
            </a:endParaRPr>
          </a:p>
        </p:txBody>
      </p:sp>
      <p:cxnSp>
        <p:nvCxnSpPr>
          <p:cNvPr id="4" name="Taisns savienotājs 3"/>
          <p:cNvCxnSpPr/>
          <p:nvPr/>
        </p:nvCxnSpPr>
        <p:spPr>
          <a:xfrm>
            <a:off x="-21762" y="1080661"/>
            <a:ext cx="5691116" cy="0"/>
          </a:xfrm>
          <a:prstGeom prst="line">
            <a:avLst/>
          </a:prstGeom>
          <a:ln w="114300">
            <a:solidFill>
              <a:srgbClr val="FFB500"/>
            </a:solidFill>
            <a:headEnd type="none" w="sm" len="sm"/>
            <a:tailEnd type="diamond" w="med" len="med"/>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1FE4A29-17D0-4566-B6DE-B3E345FCE6B3}"/>
              </a:ext>
            </a:extLst>
          </p:cNvPr>
          <p:cNvSpPr txBox="1"/>
          <p:nvPr/>
        </p:nvSpPr>
        <p:spPr>
          <a:xfrm>
            <a:off x="3356202" y="6368218"/>
            <a:ext cx="3676262" cy="369332"/>
          </a:xfrm>
          <a:prstGeom prst="rect">
            <a:avLst/>
          </a:prstGeom>
          <a:noFill/>
        </p:spPr>
        <p:txBody>
          <a:bodyPr wrap="square" rtlCol="0">
            <a:spAutoFit/>
          </a:bodyPr>
          <a:lstStyle/>
          <a:p>
            <a:r>
              <a:rPr lang="lv-LV" dirty="0">
                <a:solidFill>
                  <a:srgbClr val="001489"/>
                </a:solidFill>
                <a:latin typeface="Verdana" panose="020B0604030504040204" pitchFamily="34" charset="0"/>
                <a:ea typeface="Verdana" panose="020B0604030504040204" pitchFamily="34" charset="0"/>
              </a:rPr>
              <a:t>#</a:t>
            </a:r>
            <a:r>
              <a:rPr lang="lv-LV" dirty="0" err="1">
                <a:solidFill>
                  <a:srgbClr val="001489"/>
                </a:solidFill>
                <a:latin typeface="Verdana" panose="020B0604030504040204" pitchFamily="34" charset="0"/>
                <a:ea typeface="Verdana" panose="020B0604030504040204" pitchFamily="34" charset="0"/>
              </a:rPr>
              <a:t>EiropasDiena</a:t>
            </a:r>
            <a:r>
              <a:rPr lang="lv-LV" dirty="0">
                <a:solidFill>
                  <a:srgbClr val="001489"/>
                </a:solidFill>
                <a:latin typeface="Verdana" panose="020B0604030504040204" pitchFamily="34" charset="0"/>
                <a:ea typeface="Verdana" panose="020B0604030504040204" pitchFamily="34" charset="0"/>
              </a:rPr>
              <a:t> #</a:t>
            </a:r>
            <a:r>
              <a:rPr lang="lv-LV" dirty="0" err="1">
                <a:solidFill>
                  <a:srgbClr val="001489"/>
                </a:solidFill>
                <a:latin typeface="Verdana" panose="020B0604030504040204" pitchFamily="34" charset="0"/>
                <a:ea typeface="Verdana" panose="020B0604030504040204" pitchFamily="34" charset="0"/>
              </a:rPr>
              <a:t>EuropeDay</a:t>
            </a:r>
            <a:endParaRPr lang="en-GB" dirty="0">
              <a:solidFill>
                <a:srgbClr val="001489"/>
              </a:solidFill>
              <a:latin typeface="Verdana" panose="020B0604030504040204" pitchFamily="34" charset="0"/>
              <a:ea typeface="Verdana" panose="020B0604030504040204" pitchFamily="34" charset="0"/>
            </a:endParaRPr>
          </a:p>
        </p:txBody>
      </p:sp>
      <p:sp>
        <p:nvSpPr>
          <p:cNvPr id="12" name="TextBox 11">
            <a:extLst>
              <a:ext uri="{FF2B5EF4-FFF2-40B4-BE49-F238E27FC236}">
                <a16:creationId xmlns:a16="http://schemas.microsoft.com/office/drawing/2014/main" id="{44F00DB6-E0CD-4159-ADB5-09175F6CCEFE}"/>
              </a:ext>
            </a:extLst>
          </p:cNvPr>
          <p:cNvSpPr txBox="1"/>
          <p:nvPr/>
        </p:nvSpPr>
        <p:spPr>
          <a:xfrm>
            <a:off x="0" y="6368218"/>
            <a:ext cx="3918860" cy="369332"/>
          </a:xfrm>
          <a:prstGeom prst="rect">
            <a:avLst/>
          </a:prstGeom>
          <a:noFill/>
        </p:spPr>
        <p:txBody>
          <a:bodyPr wrap="square" rtlCol="0">
            <a:spAutoFit/>
          </a:bodyPr>
          <a:lstStyle/>
          <a:p>
            <a:r>
              <a:rPr lang="en-US" dirty="0">
                <a:solidFill>
                  <a:srgbClr val="001489"/>
                </a:solidFill>
                <a:latin typeface="Verdana" panose="020B0604030504040204" pitchFamily="34" charset="0"/>
                <a:ea typeface="Verdana" panose="020B0604030504040204" pitchFamily="34" charset="0"/>
              </a:rPr>
              <a:t>#ESuzSkolu #BackToSchool</a:t>
            </a:r>
            <a:endParaRPr lang="en-GB" dirty="0">
              <a:solidFill>
                <a:srgbClr val="001489"/>
              </a:solidFill>
              <a:latin typeface="Verdana" panose="020B0604030504040204" pitchFamily="34" charset="0"/>
              <a:ea typeface="Verdana" panose="020B0604030504040204" pitchFamily="34" charset="0"/>
            </a:endParaRPr>
          </a:p>
        </p:txBody>
      </p:sp>
      <p:sp>
        <p:nvSpPr>
          <p:cNvPr id="9" name="TextBox 8"/>
          <p:cNvSpPr txBox="1"/>
          <p:nvPr/>
        </p:nvSpPr>
        <p:spPr>
          <a:xfrm>
            <a:off x="271849" y="3268362"/>
            <a:ext cx="3577281" cy="369332"/>
          </a:xfrm>
          <a:prstGeom prst="rect">
            <a:avLst/>
          </a:prstGeom>
          <a:noFill/>
        </p:spPr>
        <p:txBody>
          <a:bodyPr wrap="square" rtlCol="0">
            <a:spAutoFit/>
          </a:bodyPr>
          <a:lstStyle/>
          <a:p>
            <a:endParaRPr lang="lv-LV" dirty="0"/>
          </a:p>
        </p:txBody>
      </p:sp>
      <p:graphicFrame>
        <p:nvGraphicFramePr>
          <p:cNvPr id="13" name="Content Placeholder 3">
            <a:extLst>
              <a:ext uri="{FF2B5EF4-FFF2-40B4-BE49-F238E27FC236}">
                <a16:creationId xmlns:a16="http://schemas.microsoft.com/office/drawing/2014/main" id="{A8196B17-A599-F92A-D6DB-F8125EE030D4}"/>
              </a:ext>
            </a:extLst>
          </p:cNvPr>
          <p:cNvGraphicFramePr>
            <a:graphicFrameLocks/>
          </p:cNvGraphicFramePr>
          <p:nvPr>
            <p:extLst>
              <p:ext uri="{D42A27DB-BD31-4B8C-83A1-F6EECF244321}">
                <p14:modId xmlns:p14="http://schemas.microsoft.com/office/powerpoint/2010/main" val="996058337"/>
              </p:ext>
            </p:extLst>
          </p:nvPr>
        </p:nvGraphicFramePr>
        <p:xfrm>
          <a:off x="4761470" y="4565933"/>
          <a:ext cx="6989805" cy="15951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Content Placeholder 3">
            <a:extLst>
              <a:ext uri="{FF2B5EF4-FFF2-40B4-BE49-F238E27FC236}">
                <a16:creationId xmlns:a16="http://schemas.microsoft.com/office/drawing/2014/main" id="{1D5A5163-4C4A-FE62-9E5C-551843A4FA6B}"/>
              </a:ext>
            </a:extLst>
          </p:cNvPr>
          <p:cNvGraphicFramePr>
            <a:graphicFrameLocks/>
          </p:cNvGraphicFramePr>
          <p:nvPr>
            <p:extLst>
              <p:ext uri="{D42A27DB-BD31-4B8C-83A1-F6EECF244321}">
                <p14:modId xmlns:p14="http://schemas.microsoft.com/office/powerpoint/2010/main" val="3936861861"/>
              </p:ext>
            </p:extLst>
          </p:nvPr>
        </p:nvGraphicFramePr>
        <p:xfrm>
          <a:off x="3918860" y="2818900"/>
          <a:ext cx="7304279" cy="170189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026" name="Picture 2" descr="See the source image">
            <a:extLst>
              <a:ext uri="{FF2B5EF4-FFF2-40B4-BE49-F238E27FC236}">
                <a16:creationId xmlns:a16="http://schemas.microsoft.com/office/drawing/2014/main" id="{C1F775C4-8BE7-4AC2-8CB0-2EF8DA686BCC}"/>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075013" y="1080661"/>
            <a:ext cx="3676262" cy="1617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086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ctrTitle"/>
          </p:nvPr>
        </p:nvSpPr>
        <p:spPr>
          <a:xfrm>
            <a:off x="208138" y="232013"/>
            <a:ext cx="8581031" cy="794059"/>
          </a:xfrm>
        </p:spPr>
        <p:txBody>
          <a:bodyPr>
            <a:normAutofit/>
          </a:bodyPr>
          <a:lstStyle/>
          <a:p>
            <a:pPr algn="l"/>
            <a:r>
              <a:rPr lang="lv-LV" sz="4400" b="1" dirty="0">
                <a:solidFill>
                  <a:srgbClr val="001489"/>
                </a:solidFill>
                <a:latin typeface="Verdana" panose="020B0604030504040204" pitchFamily="34" charset="0"/>
                <a:ea typeface="Verdana" panose="020B0604030504040204" pitchFamily="34" charset="0"/>
                <a:cs typeface="Verdana" panose="020B0604030504040204" pitchFamily="34" charset="0"/>
              </a:rPr>
              <a:t>EIROPAS ZAĻAIS KURSS</a:t>
            </a:r>
          </a:p>
        </p:txBody>
      </p:sp>
      <p:sp>
        <p:nvSpPr>
          <p:cNvPr id="3" name="Apakšvirsraksts 2"/>
          <p:cNvSpPr>
            <a:spLocks noGrp="1"/>
          </p:cNvSpPr>
          <p:nvPr>
            <p:ph type="subTitle" idx="1"/>
          </p:nvPr>
        </p:nvSpPr>
        <p:spPr>
          <a:xfrm>
            <a:off x="208139" y="1483241"/>
            <a:ext cx="7162064" cy="1643367"/>
          </a:xfrm>
        </p:spPr>
        <p:txBody>
          <a:bodyPr>
            <a:normAutofit/>
          </a:bodyPr>
          <a:lstStyle/>
          <a:p>
            <a:pPr marL="342900" indent="-342900" algn="just">
              <a:buFont typeface="Wingdings" panose="05000000000000000000" pitchFamily="2" charset="2"/>
              <a:buChar char="§"/>
            </a:pPr>
            <a:r>
              <a:rPr lang="lv-LV" sz="1900" dirty="0">
                <a:latin typeface="Verdana" panose="020B0604030504040204" pitchFamily="34" charset="0"/>
                <a:ea typeface="Verdana" panose="020B0604030504040204" pitchFamily="34" charset="0"/>
                <a:cs typeface="Verdana" panose="020B0604030504040204" pitchFamily="34" charset="0"/>
              </a:rPr>
              <a:t>Klimata pārmaiņas un vides degradācija ir drauds pasaulei. ES izrāda iniciatīvu pasaules klimata situācijas uzlabošanā</a:t>
            </a:r>
          </a:p>
          <a:p>
            <a:pPr marL="342900" indent="-342900" algn="just">
              <a:buFont typeface="Wingdings" panose="05000000000000000000" pitchFamily="2" charset="2"/>
              <a:buChar char="§"/>
            </a:pPr>
            <a:r>
              <a:rPr lang="lv-LV" sz="1900" dirty="0">
                <a:latin typeface="Verdana" panose="020B0604030504040204" pitchFamily="34" charset="0"/>
                <a:ea typeface="Verdana" panose="020B0604030504040204" pitchFamily="34" charset="0"/>
                <a:cs typeface="Verdana" panose="020B0604030504040204" pitchFamily="34" charset="0"/>
              </a:rPr>
              <a:t>No 2020. gada centieni ES līmenī ir apvienoti stratēģijā ar nosaukumu «Eiropas zaļais kurss»</a:t>
            </a:r>
          </a:p>
        </p:txBody>
      </p:sp>
      <p:cxnSp>
        <p:nvCxnSpPr>
          <p:cNvPr id="4" name="Taisns savienotājs 3"/>
          <p:cNvCxnSpPr/>
          <p:nvPr/>
        </p:nvCxnSpPr>
        <p:spPr>
          <a:xfrm>
            <a:off x="9" y="1080661"/>
            <a:ext cx="8297839" cy="0"/>
          </a:xfrm>
          <a:prstGeom prst="line">
            <a:avLst/>
          </a:prstGeom>
          <a:ln w="114300">
            <a:solidFill>
              <a:srgbClr val="FFB500"/>
            </a:solidFill>
            <a:headEnd type="none" w="sm" len="sm"/>
            <a:tailEnd type="diamond" w="med" len="med"/>
          </a:ln>
        </p:spPr>
        <p:style>
          <a:lnRef idx="1">
            <a:schemeClr val="accent1"/>
          </a:lnRef>
          <a:fillRef idx="0">
            <a:schemeClr val="accent1"/>
          </a:fillRef>
          <a:effectRef idx="0">
            <a:schemeClr val="accent1"/>
          </a:effectRef>
          <a:fontRef idx="minor">
            <a:schemeClr val="tx1"/>
          </a:fontRef>
        </p:style>
      </p:cxnSp>
      <p:sp>
        <p:nvSpPr>
          <p:cNvPr id="6" name="Apakšvirsraksts 2"/>
          <p:cNvSpPr txBox="1">
            <a:spLocks/>
          </p:cNvSpPr>
          <p:nvPr/>
        </p:nvSpPr>
        <p:spPr>
          <a:xfrm>
            <a:off x="208139" y="3182874"/>
            <a:ext cx="7162064" cy="281943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lv-LV" sz="1900" b="1" dirty="0">
                <a:latin typeface="Verdana" panose="020B0604030504040204" pitchFamily="34" charset="0"/>
                <a:ea typeface="Verdana" panose="020B0604030504040204" pitchFamily="34" charset="0"/>
                <a:cs typeface="Verdana" panose="020B0604030504040204" pitchFamily="34" charset="0"/>
              </a:rPr>
              <a:t>Galvenie mērķi</a:t>
            </a:r>
          </a:p>
          <a:p>
            <a:pPr marL="342900" indent="-342900" algn="just">
              <a:buFont typeface="Wingdings" panose="05000000000000000000" pitchFamily="2" charset="2"/>
              <a:buChar char="§"/>
            </a:pPr>
            <a:r>
              <a:rPr lang="lv-LV" sz="1900" dirty="0">
                <a:latin typeface="Verdana" panose="020B0604030504040204" pitchFamily="34" charset="0"/>
                <a:ea typeface="Verdana" panose="020B0604030504040204" pitchFamily="34" charset="0"/>
                <a:cs typeface="Verdana" panose="020B0604030504040204" pitchFamily="34" charset="0"/>
              </a:rPr>
              <a:t>Vēlākais 2050. gadā visas siltumnīcefekta gāzes tiek neitralizētas </a:t>
            </a:r>
          </a:p>
          <a:p>
            <a:pPr marL="342900" indent="-342900" algn="just">
              <a:buFont typeface="Wingdings" panose="05000000000000000000" pitchFamily="2" charset="2"/>
              <a:buChar char="§"/>
            </a:pPr>
            <a:r>
              <a:rPr lang="lv-LV" sz="1900" dirty="0">
                <a:latin typeface="Verdana" panose="020B0604030504040204" pitchFamily="34" charset="0"/>
                <a:ea typeface="Verdana" panose="020B0604030504040204" pitchFamily="34" charset="0"/>
                <a:cs typeface="Verdana" panose="020B0604030504040204" pitchFamily="34" charset="0"/>
              </a:rPr>
              <a:t>Ekonomikas izaugsme ir atsaistīta no resursu izmantošanas</a:t>
            </a:r>
          </a:p>
          <a:p>
            <a:pPr marL="342900" indent="-342900" algn="just">
              <a:buFont typeface="Wingdings" panose="05000000000000000000" pitchFamily="2" charset="2"/>
              <a:buChar char="§"/>
            </a:pPr>
            <a:r>
              <a:rPr lang="lv-LV" sz="1900" dirty="0">
                <a:latin typeface="Verdana" panose="020B0604030504040204" pitchFamily="34" charset="0"/>
                <a:ea typeface="Verdana" panose="020B0604030504040204" pitchFamily="34" charset="0"/>
                <a:cs typeface="Verdana" panose="020B0604030504040204" pitchFamily="34" charset="0"/>
              </a:rPr>
              <a:t>Eiropa kļūst par pirmo </a:t>
            </a:r>
            <a:r>
              <a:rPr lang="lv-LV" sz="1900" dirty="0" err="1">
                <a:latin typeface="Verdana" panose="020B0604030504040204" pitchFamily="34" charset="0"/>
                <a:ea typeface="Verdana" panose="020B0604030504040204" pitchFamily="34" charset="0"/>
                <a:cs typeface="Verdana" panose="020B0604030504040204" pitchFamily="34" charset="0"/>
              </a:rPr>
              <a:t>klimatneitrālo</a:t>
            </a:r>
            <a:r>
              <a:rPr lang="lv-LV" sz="1900" dirty="0">
                <a:latin typeface="Verdana" panose="020B0604030504040204" pitchFamily="34" charset="0"/>
                <a:ea typeface="Verdana" panose="020B0604030504040204" pitchFamily="34" charset="0"/>
                <a:cs typeface="Verdana" panose="020B0604030504040204" pitchFamily="34" charset="0"/>
              </a:rPr>
              <a:t> pasaules daļu</a:t>
            </a:r>
          </a:p>
          <a:p>
            <a:pPr marL="342900" indent="-342900" algn="just">
              <a:buFont typeface="Wingdings" panose="05000000000000000000" pitchFamily="2" charset="2"/>
              <a:buChar char="§"/>
            </a:pPr>
            <a:r>
              <a:rPr lang="lv-LV" sz="1900" dirty="0">
                <a:latin typeface="Verdana" panose="020B0604030504040204" pitchFamily="34" charset="0"/>
                <a:ea typeface="Verdana" panose="020B0604030504040204" pitchFamily="34" charset="0"/>
                <a:cs typeface="Verdana" panose="020B0604030504040204" pitchFamily="34" charset="0"/>
              </a:rPr>
              <a:t>Pārmaiņu procesā novārtā nav atstāts neviens cilvēks un neviens reģions</a:t>
            </a:r>
          </a:p>
        </p:txBody>
      </p:sp>
      <p:sp>
        <p:nvSpPr>
          <p:cNvPr id="8" name="TextBox 7">
            <a:extLst>
              <a:ext uri="{FF2B5EF4-FFF2-40B4-BE49-F238E27FC236}">
                <a16:creationId xmlns:a16="http://schemas.microsoft.com/office/drawing/2014/main" id="{761C9C26-A574-4F11-9172-942891B88910}"/>
              </a:ext>
            </a:extLst>
          </p:cNvPr>
          <p:cNvSpPr txBox="1"/>
          <p:nvPr/>
        </p:nvSpPr>
        <p:spPr>
          <a:xfrm>
            <a:off x="7997394" y="4765479"/>
            <a:ext cx="3918860" cy="646331"/>
          </a:xfrm>
          <a:prstGeom prst="rect">
            <a:avLst/>
          </a:prstGeom>
          <a:noFill/>
        </p:spPr>
        <p:txBody>
          <a:bodyPr wrap="square" rtlCol="0">
            <a:spAutoFit/>
          </a:bodyPr>
          <a:lstStyle/>
          <a:p>
            <a:pPr algn="ctr"/>
            <a:endParaRPr lang="lv-LV" dirty="0">
              <a:solidFill>
                <a:srgbClr val="001489"/>
              </a:solidFill>
              <a:latin typeface="Verdana" panose="020B0604030504040204" pitchFamily="34" charset="0"/>
              <a:ea typeface="Verdana" panose="020B0604030504040204" pitchFamily="34" charset="0"/>
            </a:endParaRPr>
          </a:p>
          <a:p>
            <a:pPr algn="ctr"/>
            <a:r>
              <a:rPr lang="lv-LV" dirty="0">
                <a:solidFill>
                  <a:srgbClr val="001489"/>
                </a:solidFill>
                <a:latin typeface="Verdana" panose="020B0604030504040204" pitchFamily="34" charset="0"/>
                <a:ea typeface="Verdana" panose="020B0604030504040204" pitchFamily="34" charset="0"/>
              </a:rPr>
              <a:t> #EUGreenDeal</a:t>
            </a:r>
            <a:endParaRPr lang="en-GB" dirty="0">
              <a:solidFill>
                <a:srgbClr val="001489"/>
              </a:solidFill>
              <a:latin typeface="Verdana" panose="020B0604030504040204" pitchFamily="34" charset="0"/>
              <a:ea typeface="Verdana" panose="020B0604030504040204" pitchFamily="34" charset="0"/>
            </a:endParaRPr>
          </a:p>
        </p:txBody>
      </p:sp>
      <p:pic>
        <p:nvPicPr>
          <p:cNvPr id="10" name="Picture 10">
            <a:extLst>
              <a:ext uri="{FF2B5EF4-FFF2-40B4-BE49-F238E27FC236}">
                <a16:creationId xmlns:a16="http://schemas.microsoft.com/office/drawing/2014/main" id="{339E6890-CBF6-46DF-B67A-4C968217B79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854"/>
          <a:stretch/>
        </p:blipFill>
        <p:spPr>
          <a:xfrm>
            <a:off x="8563510" y="1572513"/>
            <a:ext cx="2966591" cy="28194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00910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dizains">
  <a:themeElements>
    <a:clrScheme name="Office dizains">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dizains">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dizains">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10443</TotalTime>
  <Words>3298</Words>
  <Application>Microsoft Office PowerPoint</Application>
  <PresentationFormat>Widescreen</PresentationFormat>
  <Paragraphs>259</Paragraphs>
  <Slides>19</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-apple-system</vt:lpstr>
      <vt:lpstr>Arial</vt:lpstr>
      <vt:lpstr>Calibri</vt:lpstr>
      <vt:lpstr>Calibri Light</vt:lpstr>
      <vt:lpstr>EC Square Sans Pro</vt:lpstr>
      <vt:lpstr>Verdana</vt:lpstr>
      <vt:lpstr>Wingdings</vt:lpstr>
      <vt:lpstr>Office dizains</vt:lpstr>
      <vt:lpstr>PowerPoint Presentation</vt:lpstr>
      <vt:lpstr>IEPAZĪSIMIES!</vt:lpstr>
      <vt:lpstr>MANA IKDIENA</vt:lpstr>
      <vt:lpstr>IEPAZĪSIMIES AR JUMS!</vt:lpstr>
      <vt:lpstr>DAŽAS LIETAS, KO ŠODIEN MĒĢINĀSIM NOSKAIDROT VISI KOPĀ</vt:lpstr>
      <vt:lpstr>EIROPAS JAUNATNES GADS</vt:lpstr>
      <vt:lpstr>EIROPAS DIENA</vt:lpstr>
      <vt:lpstr>EIROPAS SAVIENĪBAS VĒRTĪBAS</vt:lpstr>
      <vt:lpstr>EIROPAS ZAĻAIS KURSS</vt:lpstr>
      <vt:lpstr>EIROPAS ZAĻAIS KURSS</vt:lpstr>
      <vt:lpstr>LAI NEDAUDZ ATVILKTU ELPU, PASKATĪSIMIES, KO JŪS SAKĀT PAR NĀKAMO JAUTĀJUMU! </vt:lpstr>
      <vt:lpstr>DIGITĀLĀ VIDE</vt:lpstr>
      <vt:lpstr>DEZINFORMĀCIJA</vt:lpstr>
      <vt:lpstr>JAUNIEŠU LĪDZDALĪBA </vt:lpstr>
      <vt:lpstr>PowerPoint Presentation</vt:lpstr>
      <vt:lpstr>Noslēdzot mūsu tikšanos, es vēlētos noskaidrot vēl vienu lietu!</vt:lpstr>
      <vt:lpstr>PowerPoint Presentation</vt:lpstr>
      <vt:lpstr>Jautājumi? Diskusija?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prezentācija</dc:title>
  <dc:creator>Eduards G</dc:creator>
  <cp:lastModifiedBy>Zane Vinkele</cp:lastModifiedBy>
  <cp:revision>136</cp:revision>
  <dcterms:created xsi:type="dcterms:W3CDTF">2016-04-06T14:20:32Z</dcterms:created>
  <dcterms:modified xsi:type="dcterms:W3CDTF">2022-04-05T13:54:40Z</dcterms:modified>
</cp:coreProperties>
</file>