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7" r:id="rId4"/>
    <p:sldId id="283" r:id="rId5"/>
    <p:sldId id="269" r:id="rId6"/>
    <p:sldId id="270" r:id="rId7"/>
    <p:sldId id="271" r:id="rId8"/>
    <p:sldId id="281" r:id="rId9"/>
    <p:sldId id="273" r:id="rId10"/>
    <p:sldId id="274" r:id="rId11"/>
    <p:sldId id="285" r:id="rId12"/>
    <p:sldId id="276" r:id="rId13"/>
    <p:sldId id="277" r:id="rId14"/>
    <p:sldId id="278" r:id="rId15"/>
    <p:sldId id="279" r:id="rId16"/>
    <p:sldId id="284" r:id="rId17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06F"/>
    <a:srgbClr val="004DA2"/>
    <a:srgbClr val="68BDF2"/>
    <a:srgbClr val="78CEA5"/>
    <a:srgbClr val="F57C73"/>
    <a:srgbClr val="B2E3CC"/>
    <a:srgbClr val="CBDFD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58" y="9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B4624-4E40-49A6-9CEB-8B923304AF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9E2C21-411E-4D44-A386-00B695CA7F11}" type="pres">
      <dgm:prSet presAssocID="{442B4624-4E40-49A6-9CEB-8B923304AF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AAECA40-8FE7-4900-9254-4C48DFDD22D7}" type="presOf" srcId="{442B4624-4E40-49A6-9CEB-8B923304AF30}" destId="{979E2C21-411E-4D44-A386-00B695CA7F11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5D711-7ADF-41FD-BAF3-77500CC04F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BC92B-31D3-417C-8A7A-54D2B4B79991}">
      <dgm:prSet phldrT="[Text]" custT="1"/>
      <dgm:spPr>
        <a:solidFill>
          <a:srgbClr val="00815B"/>
        </a:solidFill>
      </dgm:spPr>
      <dgm:t>
        <a:bodyPr/>
        <a:lstStyle/>
        <a:p>
          <a:r>
            <a:rPr lang="lv-LV" sz="1400" b="1"/>
            <a:t>EIROPAS ZAĻAIS KURSS </a:t>
          </a:r>
        </a:p>
        <a:p>
          <a:endParaRPr lang="en-GB" sz="1100" b="1" i="1" dirty="0" smtClean="0"/>
        </a:p>
        <a:p>
          <a:r>
            <a:rPr lang="lv-LV" sz="1200" b="1" i="1"/>
            <a:t>Kļūt par pirmo klimatneitrālo kontinentu</a:t>
          </a:r>
        </a:p>
      </dgm:t>
    </dgm:pt>
    <dgm:pt modelId="{ED18D5FE-0C91-4F09-A476-5D91EB134252}" type="parTrans" cxnId="{B8047B82-D33C-4309-8D60-BA71D21A207A}">
      <dgm:prSet/>
      <dgm:spPr/>
      <dgm:t>
        <a:bodyPr/>
        <a:lstStyle/>
        <a:p>
          <a:endParaRPr lang="en-US"/>
        </a:p>
      </dgm:t>
    </dgm:pt>
    <dgm:pt modelId="{FEC64730-75B0-4C90-BD57-8C23C549411B}" type="sibTrans" cxnId="{B8047B82-D33C-4309-8D60-BA71D21A207A}">
      <dgm:prSet/>
      <dgm:spPr/>
      <dgm:t>
        <a:bodyPr/>
        <a:lstStyle/>
        <a:p>
          <a:endParaRPr lang="en-US"/>
        </a:p>
      </dgm:t>
    </dgm:pt>
    <dgm:pt modelId="{29C93929-FC3F-4835-A973-11013C4F0806}">
      <dgm:prSet phldrT="[Text]" custT="1"/>
      <dgm:spPr>
        <a:solidFill>
          <a:srgbClr val="F99D1C"/>
        </a:solidFill>
      </dgm:spPr>
      <dgm:t>
        <a:bodyPr/>
        <a:lstStyle/>
        <a:p>
          <a:r>
            <a:rPr lang="lv-LV" sz="1400" b="1"/>
            <a:t>EKONOMIKA CILVĒKU LABĀ </a:t>
          </a:r>
        </a:p>
        <a:p>
          <a:endParaRPr lang="en-GB" sz="1100" b="1" i="1" dirty="0" smtClean="0"/>
        </a:p>
        <a:p>
          <a:r>
            <a:rPr lang="lv-LV" sz="1200" b="1" i="1"/>
            <a:t>Strādāt, lai nodrošinātu sociālo taisnīgumu un labklājību</a:t>
          </a:r>
        </a:p>
      </dgm:t>
    </dgm:pt>
    <dgm:pt modelId="{98EBF7AC-6346-4976-A807-FF71D96CF2B6}" type="parTrans" cxnId="{0044560A-1C39-4A5B-8EB7-E55BAA35EA78}">
      <dgm:prSet/>
      <dgm:spPr/>
      <dgm:t>
        <a:bodyPr/>
        <a:lstStyle/>
        <a:p>
          <a:endParaRPr lang="en-US"/>
        </a:p>
      </dgm:t>
    </dgm:pt>
    <dgm:pt modelId="{5E140DED-A905-472A-B839-20C2077833D6}" type="sibTrans" cxnId="{0044560A-1C39-4A5B-8EB7-E55BAA35EA78}">
      <dgm:prSet/>
      <dgm:spPr/>
      <dgm:t>
        <a:bodyPr/>
        <a:lstStyle/>
        <a:p>
          <a:endParaRPr lang="en-US"/>
        </a:p>
      </dgm:t>
    </dgm:pt>
    <dgm:pt modelId="{CB6991A3-789B-4AC8-A1A8-4F986AD76D73}">
      <dgm:prSet phldrT="[Text]" custT="1"/>
      <dgm:spPr>
        <a:solidFill>
          <a:srgbClr val="9A4E9C"/>
        </a:solidFill>
      </dgm:spPr>
      <dgm:t>
        <a:bodyPr/>
        <a:lstStyle/>
        <a:p>
          <a:r>
            <a:rPr lang="lv-LV" sz="1400" b="1"/>
            <a:t>DIGITĀLAJAM LAIKMETAM GATAVA EIROPA </a:t>
          </a:r>
        </a:p>
        <a:p>
          <a:endParaRPr lang="en-GB" sz="1400" b="1" dirty="0" smtClean="0"/>
        </a:p>
        <a:p>
          <a:r>
            <a:rPr lang="lv-LV" sz="1200" b="1" i="1"/>
            <a:t>Izmantot digitālā laikmeta sniegtās iespējas drošuma un ētiskuma robežās</a:t>
          </a:r>
        </a:p>
      </dgm:t>
    </dgm:pt>
    <dgm:pt modelId="{91B8A56E-5363-4E42-A485-871FF7B42A18}" type="parTrans" cxnId="{43F9F188-E1CC-4005-B19A-F47671F982D2}">
      <dgm:prSet/>
      <dgm:spPr/>
      <dgm:t>
        <a:bodyPr/>
        <a:lstStyle/>
        <a:p>
          <a:endParaRPr lang="en-US"/>
        </a:p>
      </dgm:t>
    </dgm:pt>
    <dgm:pt modelId="{97A78CD6-1AE7-4446-8594-EADCA52F1E08}" type="sibTrans" cxnId="{43F9F188-E1CC-4005-B19A-F47671F982D2}">
      <dgm:prSet/>
      <dgm:spPr/>
      <dgm:t>
        <a:bodyPr/>
        <a:lstStyle/>
        <a:p>
          <a:endParaRPr lang="en-US"/>
        </a:p>
      </dgm:t>
    </dgm:pt>
    <dgm:pt modelId="{CC4B51DB-DBFF-4D50-A28E-C839B7A81EE8}">
      <dgm:prSet phldrT="[Text]" custT="1"/>
      <dgm:spPr>
        <a:solidFill>
          <a:srgbClr val="F46C62"/>
        </a:solidFill>
      </dgm:spPr>
      <dgm:t>
        <a:bodyPr/>
        <a:lstStyle/>
        <a:p>
          <a:r>
            <a:rPr lang="lv-LV" sz="1400" b="1"/>
            <a:t>MŪSU EIROPEISKĀ DZĪVESZIŅA</a:t>
          </a:r>
        </a:p>
        <a:p>
          <a:r>
            <a:rPr lang="lv-LV" sz="1400" b="1"/>
            <a:t> </a:t>
          </a:r>
        </a:p>
        <a:p>
          <a:r>
            <a:rPr lang="lv-LV" sz="1100" b="1" i="1"/>
            <a:t>Aizstāvēt tiesiskumu un vērtības Savienībā, kurā valda līdztiesība un dažādība</a:t>
          </a:r>
        </a:p>
      </dgm:t>
    </dgm:pt>
    <dgm:pt modelId="{8CB3C114-8261-4FC6-AED3-A489BF20C3BB}" type="parTrans" cxnId="{7AF8E51B-6B1B-4C49-8C92-2C70419C1694}">
      <dgm:prSet/>
      <dgm:spPr/>
      <dgm:t>
        <a:bodyPr/>
        <a:lstStyle/>
        <a:p>
          <a:endParaRPr lang="en-US"/>
        </a:p>
      </dgm:t>
    </dgm:pt>
    <dgm:pt modelId="{42001B8F-B255-45A5-B0D5-2DD717E74D49}" type="sibTrans" cxnId="{7AF8E51B-6B1B-4C49-8C92-2C70419C1694}">
      <dgm:prSet/>
      <dgm:spPr/>
      <dgm:t>
        <a:bodyPr/>
        <a:lstStyle/>
        <a:p>
          <a:endParaRPr lang="en-US"/>
        </a:p>
      </dgm:t>
    </dgm:pt>
    <dgm:pt modelId="{EF796982-9160-444F-92A9-1E335114A3F4}">
      <dgm:prSet phldrT="[Text]" custT="1"/>
      <dgm:spPr>
        <a:solidFill>
          <a:srgbClr val="C55A11"/>
        </a:solidFill>
      </dgm:spPr>
      <dgm:t>
        <a:bodyPr/>
        <a:lstStyle/>
        <a:p>
          <a:r>
            <a:rPr lang="lv-LV" sz="1400" b="1"/>
            <a:t>SPĒCĪGĀKA EIROPA PASAULĒ </a:t>
          </a:r>
        </a:p>
        <a:p>
          <a:endParaRPr lang="en-GB" sz="1400" b="1" dirty="0" smtClean="0"/>
        </a:p>
        <a:p>
          <a:r>
            <a:rPr lang="lv-LV" sz="1200" b="1" i="1"/>
            <a:t>Stiprināt mūsu unikālo atbildīgas globālās līderes zīmolu</a:t>
          </a:r>
        </a:p>
      </dgm:t>
    </dgm:pt>
    <dgm:pt modelId="{0909F74F-B3C3-4EA2-A3A0-A1411F8FA373}" type="parTrans" cxnId="{0FF716CF-4376-4999-88D3-13B0E6DFF469}">
      <dgm:prSet/>
      <dgm:spPr/>
      <dgm:t>
        <a:bodyPr/>
        <a:lstStyle/>
        <a:p>
          <a:endParaRPr lang="en-US"/>
        </a:p>
      </dgm:t>
    </dgm:pt>
    <dgm:pt modelId="{1FBED7B4-BA87-4A51-AFA9-529D711C85DF}" type="sibTrans" cxnId="{0FF716CF-4376-4999-88D3-13B0E6DFF469}">
      <dgm:prSet/>
      <dgm:spPr/>
      <dgm:t>
        <a:bodyPr/>
        <a:lstStyle/>
        <a:p>
          <a:endParaRPr lang="en-US"/>
        </a:p>
      </dgm:t>
    </dgm:pt>
    <dgm:pt modelId="{7A035F76-139A-4A9A-906E-D6598204F140}">
      <dgm:prSet phldrT="[Text]" custT="1"/>
      <dgm:spPr>
        <a:solidFill>
          <a:srgbClr val="004DA2"/>
        </a:solidFill>
      </dgm:spPr>
      <dgm:t>
        <a:bodyPr/>
        <a:lstStyle/>
        <a:p>
          <a:r>
            <a:rPr lang="lv-LV" sz="1400" b="1"/>
            <a:t>JAUNS IMPULSS EIROPAS DEMOKRĀTIJAI </a:t>
          </a:r>
        </a:p>
        <a:p>
          <a:endParaRPr lang="en-GB" sz="1400" b="1" dirty="0" smtClean="0"/>
        </a:p>
        <a:p>
          <a:r>
            <a:rPr lang="lv-LV" sz="1200" b="1" i="1"/>
            <a:t>Veicināt, aizsargāt un stiprināt mūsu demokrātiju</a:t>
          </a:r>
        </a:p>
      </dgm:t>
    </dgm:pt>
    <dgm:pt modelId="{51750597-6B0E-42F6-B095-98FCFD1D8C38}" type="parTrans" cxnId="{972F082B-4E1D-4799-A94F-92AE93452920}">
      <dgm:prSet/>
      <dgm:spPr/>
      <dgm:t>
        <a:bodyPr/>
        <a:lstStyle/>
        <a:p>
          <a:endParaRPr lang="en-US"/>
        </a:p>
      </dgm:t>
    </dgm:pt>
    <dgm:pt modelId="{259E4D3A-8730-4D18-8AAB-DB2D6F206AAE}" type="sibTrans" cxnId="{972F082B-4E1D-4799-A94F-92AE93452920}">
      <dgm:prSet/>
      <dgm:spPr/>
      <dgm:t>
        <a:bodyPr/>
        <a:lstStyle/>
        <a:p>
          <a:endParaRPr lang="en-US"/>
        </a:p>
      </dgm:t>
    </dgm:pt>
    <dgm:pt modelId="{A8B8D6AB-B0D8-42B4-8B06-B58D8AE8891F}" type="pres">
      <dgm:prSet presAssocID="{C345D711-7ADF-41FD-BAF3-77500CC04F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6E7391-29ED-40A4-974D-D7C62F627656}" type="pres">
      <dgm:prSet presAssocID="{6EBBC92B-31D3-417C-8A7A-54D2B4B79991}" presName="node" presStyleLbl="node1" presStyleIdx="0" presStyleCnt="6" custScaleY="115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39382-ED2E-45E8-B51E-F759B26B08DE}" type="pres">
      <dgm:prSet presAssocID="{FEC64730-75B0-4C90-BD57-8C23C549411B}" presName="sibTrans" presStyleCnt="0"/>
      <dgm:spPr/>
    </dgm:pt>
    <dgm:pt modelId="{A5981699-F414-409A-AA83-943ECD26D35B}" type="pres">
      <dgm:prSet presAssocID="{29C93929-FC3F-4835-A973-11013C4F0806}" presName="node" presStyleLbl="node1" presStyleIdx="1" presStyleCnt="6" custScaleY="115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0F758-13C5-47AE-B571-88C6FE0073E3}" type="pres">
      <dgm:prSet presAssocID="{5E140DED-A905-472A-B839-20C2077833D6}" presName="sibTrans" presStyleCnt="0"/>
      <dgm:spPr/>
    </dgm:pt>
    <dgm:pt modelId="{2E8B1977-048D-46A9-BCE3-CE1F82A190A6}" type="pres">
      <dgm:prSet presAssocID="{CB6991A3-789B-4AC8-A1A8-4F986AD76D73}" presName="node" presStyleLbl="node1" presStyleIdx="2" presStyleCnt="6" custScaleY="115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4DBDE-9E67-4F3B-8BD7-D41B94E2A926}" type="pres">
      <dgm:prSet presAssocID="{97A78CD6-1AE7-4446-8594-EADCA52F1E08}" presName="sibTrans" presStyleCnt="0"/>
      <dgm:spPr/>
    </dgm:pt>
    <dgm:pt modelId="{4CB39D5C-5401-41A0-881F-CC438CA6CF8B}" type="pres">
      <dgm:prSet presAssocID="{CC4B51DB-DBFF-4D50-A28E-C839B7A81EE8}" presName="node" presStyleLbl="node1" presStyleIdx="3" presStyleCnt="6" custScaleY="131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AB767-151E-46AF-AD64-3E72A3171828}" type="pres">
      <dgm:prSet presAssocID="{42001B8F-B255-45A5-B0D5-2DD717E74D49}" presName="sibTrans" presStyleCnt="0"/>
      <dgm:spPr/>
    </dgm:pt>
    <dgm:pt modelId="{425540EF-1649-4A2D-B8AC-C6FF6702EED1}" type="pres">
      <dgm:prSet presAssocID="{EF796982-9160-444F-92A9-1E335114A3F4}" presName="node" presStyleLbl="node1" presStyleIdx="4" presStyleCnt="6" custScaleY="131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BA6E9-0F39-4A86-BB54-C5F0171B6372}" type="pres">
      <dgm:prSet presAssocID="{1FBED7B4-BA87-4A51-AFA9-529D711C85DF}" presName="sibTrans" presStyleCnt="0"/>
      <dgm:spPr/>
    </dgm:pt>
    <dgm:pt modelId="{9961DAA4-7A7D-463D-9301-39F645F902FD}" type="pres">
      <dgm:prSet presAssocID="{7A035F76-139A-4A9A-906E-D6598204F140}" presName="node" presStyleLbl="node1" presStyleIdx="5" presStyleCnt="6" custScaleY="131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8E51B-6B1B-4C49-8C92-2C70419C1694}" srcId="{C345D711-7ADF-41FD-BAF3-77500CC04FB5}" destId="{CC4B51DB-DBFF-4D50-A28E-C839B7A81EE8}" srcOrd="3" destOrd="0" parTransId="{8CB3C114-8261-4FC6-AED3-A489BF20C3BB}" sibTransId="{42001B8F-B255-45A5-B0D5-2DD717E74D49}"/>
    <dgm:cxn modelId="{3B07FE6C-BAB9-47D1-829B-FF867F4991C0}" type="presOf" srcId="{C345D711-7ADF-41FD-BAF3-77500CC04FB5}" destId="{A8B8D6AB-B0D8-42B4-8B06-B58D8AE8891F}" srcOrd="0" destOrd="0" presId="urn:microsoft.com/office/officeart/2005/8/layout/default"/>
    <dgm:cxn modelId="{B8047B82-D33C-4309-8D60-BA71D21A207A}" srcId="{C345D711-7ADF-41FD-BAF3-77500CC04FB5}" destId="{6EBBC92B-31D3-417C-8A7A-54D2B4B79991}" srcOrd="0" destOrd="0" parTransId="{ED18D5FE-0C91-4F09-A476-5D91EB134252}" sibTransId="{FEC64730-75B0-4C90-BD57-8C23C549411B}"/>
    <dgm:cxn modelId="{A05FC1E8-856A-4561-8DF8-F718F15E0FAC}" type="presOf" srcId="{CC4B51DB-DBFF-4D50-A28E-C839B7A81EE8}" destId="{4CB39D5C-5401-41A0-881F-CC438CA6CF8B}" srcOrd="0" destOrd="0" presId="urn:microsoft.com/office/officeart/2005/8/layout/default"/>
    <dgm:cxn modelId="{0044560A-1C39-4A5B-8EB7-E55BAA35EA78}" srcId="{C345D711-7ADF-41FD-BAF3-77500CC04FB5}" destId="{29C93929-FC3F-4835-A973-11013C4F0806}" srcOrd="1" destOrd="0" parTransId="{98EBF7AC-6346-4976-A807-FF71D96CF2B6}" sibTransId="{5E140DED-A905-472A-B839-20C2077833D6}"/>
    <dgm:cxn modelId="{43F9F188-E1CC-4005-B19A-F47671F982D2}" srcId="{C345D711-7ADF-41FD-BAF3-77500CC04FB5}" destId="{CB6991A3-789B-4AC8-A1A8-4F986AD76D73}" srcOrd="2" destOrd="0" parTransId="{91B8A56E-5363-4E42-A485-871FF7B42A18}" sibTransId="{97A78CD6-1AE7-4446-8594-EADCA52F1E08}"/>
    <dgm:cxn modelId="{98DF0039-093F-4731-9F3C-387AFB775B64}" type="presOf" srcId="{29C93929-FC3F-4835-A973-11013C4F0806}" destId="{A5981699-F414-409A-AA83-943ECD26D35B}" srcOrd="0" destOrd="0" presId="urn:microsoft.com/office/officeart/2005/8/layout/default"/>
    <dgm:cxn modelId="{8E9CB8B8-29E4-4F75-BF21-76A4756CE62C}" type="presOf" srcId="{7A035F76-139A-4A9A-906E-D6598204F140}" destId="{9961DAA4-7A7D-463D-9301-39F645F902FD}" srcOrd="0" destOrd="0" presId="urn:microsoft.com/office/officeart/2005/8/layout/default"/>
    <dgm:cxn modelId="{F48CE957-6E29-405B-B3D6-47E7F23981DD}" type="presOf" srcId="{EF796982-9160-444F-92A9-1E335114A3F4}" destId="{425540EF-1649-4A2D-B8AC-C6FF6702EED1}" srcOrd="0" destOrd="0" presId="urn:microsoft.com/office/officeart/2005/8/layout/default"/>
    <dgm:cxn modelId="{037978A3-7F29-4AC9-B56E-72EB5F71DD2F}" type="presOf" srcId="{CB6991A3-789B-4AC8-A1A8-4F986AD76D73}" destId="{2E8B1977-048D-46A9-BCE3-CE1F82A190A6}" srcOrd="0" destOrd="0" presId="urn:microsoft.com/office/officeart/2005/8/layout/default"/>
    <dgm:cxn modelId="{972F082B-4E1D-4799-A94F-92AE93452920}" srcId="{C345D711-7ADF-41FD-BAF3-77500CC04FB5}" destId="{7A035F76-139A-4A9A-906E-D6598204F140}" srcOrd="5" destOrd="0" parTransId="{51750597-6B0E-42F6-B095-98FCFD1D8C38}" sibTransId="{259E4D3A-8730-4D18-8AAB-DB2D6F206AAE}"/>
    <dgm:cxn modelId="{DD65B687-29A4-414B-AC18-EBE8BC7B1FDA}" type="presOf" srcId="{6EBBC92B-31D3-417C-8A7A-54D2B4B79991}" destId="{A16E7391-29ED-40A4-974D-D7C62F627656}" srcOrd="0" destOrd="0" presId="urn:microsoft.com/office/officeart/2005/8/layout/default"/>
    <dgm:cxn modelId="{0FF716CF-4376-4999-88D3-13B0E6DFF469}" srcId="{C345D711-7ADF-41FD-BAF3-77500CC04FB5}" destId="{EF796982-9160-444F-92A9-1E335114A3F4}" srcOrd="4" destOrd="0" parTransId="{0909F74F-B3C3-4EA2-A3A0-A1411F8FA373}" sibTransId="{1FBED7B4-BA87-4A51-AFA9-529D711C85DF}"/>
    <dgm:cxn modelId="{60046B66-7CD1-4E34-AAB1-65B44C75D99D}" type="presParOf" srcId="{A8B8D6AB-B0D8-42B4-8B06-B58D8AE8891F}" destId="{A16E7391-29ED-40A4-974D-D7C62F627656}" srcOrd="0" destOrd="0" presId="urn:microsoft.com/office/officeart/2005/8/layout/default"/>
    <dgm:cxn modelId="{0F3A25B0-73CB-4B40-BD69-E5472DE1F2DE}" type="presParOf" srcId="{A8B8D6AB-B0D8-42B4-8B06-B58D8AE8891F}" destId="{E0239382-ED2E-45E8-B51E-F759B26B08DE}" srcOrd="1" destOrd="0" presId="urn:microsoft.com/office/officeart/2005/8/layout/default"/>
    <dgm:cxn modelId="{163B885C-7F10-4753-9825-B79E3934F00E}" type="presParOf" srcId="{A8B8D6AB-B0D8-42B4-8B06-B58D8AE8891F}" destId="{A5981699-F414-409A-AA83-943ECD26D35B}" srcOrd="2" destOrd="0" presId="urn:microsoft.com/office/officeart/2005/8/layout/default"/>
    <dgm:cxn modelId="{18F843D3-7945-435D-8A9F-6CB903374A9D}" type="presParOf" srcId="{A8B8D6AB-B0D8-42B4-8B06-B58D8AE8891F}" destId="{E0A0F758-13C5-47AE-B571-88C6FE0073E3}" srcOrd="3" destOrd="0" presId="urn:microsoft.com/office/officeart/2005/8/layout/default"/>
    <dgm:cxn modelId="{F106B3ED-14E9-42E5-A7D2-2946259C5BD1}" type="presParOf" srcId="{A8B8D6AB-B0D8-42B4-8B06-B58D8AE8891F}" destId="{2E8B1977-048D-46A9-BCE3-CE1F82A190A6}" srcOrd="4" destOrd="0" presId="urn:microsoft.com/office/officeart/2005/8/layout/default"/>
    <dgm:cxn modelId="{241AA7BB-AA78-4FFF-8E38-9BA61C946151}" type="presParOf" srcId="{A8B8D6AB-B0D8-42B4-8B06-B58D8AE8891F}" destId="{6DA4DBDE-9E67-4F3B-8BD7-D41B94E2A926}" srcOrd="5" destOrd="0" presId="urn:microsoft.com/office/officeart/2005/8/layout/default"/>
    <dgm:cxn modelId="{170CF3BF-A32B-48D5-BA9E-06FDBDAB3FEC}" type="presParOf" srcId="{A8B8D6AB-B0D8-42B4-8B06-B58D8AE8891F}" destId="{4CB39D5C-5401-41A0-881F-CC438CA6CF8B}" srcOrd="6" destOrd="0" presId="urn:microsoft.com/office/officeart/2005/8/layout/default"/>
    <dgm:cxn modelId="{FAD2A7F9-82A0-4270-A753-0609C6858059}" type="presParOf" srcId="{A8B8D6AB-B0D8-42B4-8B06-B58D8AE8891F}" destId="{951AB767-151E-46AF-AD64-3E72A3171828}" srcOrd="7" destOrd="0" presId="urn:microsoft.com/office/officeart/2005/8/layout/default"/>
    <dgm:cxn modelId="{0F7097A4-CD4B-4001-AE9A-2C1074ED1147}" type="presParOf" srcId="{A8B8D6AB-B0D8-42B4-8B06-B58D8AE8891F}" destId="{425540EF-1649-4A2D-B8AC-C6FF6702EED1}" srcOrd="8" destOrd="0" presId="urn:microsoft.com/office/officeart/2005/8/layout/default"/>
    <dgm:cxn modelId="{CC0222FF-CEFA-4F5A-B9A6-CF0FF3A5EB9E}" type="presParOf" srcId="{A8B8D6AB-B0D8-42B4-8B06-B58D8AE8891F}" destId="{04EBA6E9-0F39-4A86-BB54-C5F0171B6372}" srcOrd="9" destOrd="0" presId="urn:microsoft.com/office/officeart/2005/8/layout/default"/>
    <dgm:cxn modelId="{11549693-0801-47BB-B5E7-E11F8DB1CA41}" type="presParOf" srcId="{A8B8D6AB-B0D8-42B4-8B06-B58D8AE8891F}" destId="{9961DAA4-7A7D-463D-9301-39F645F902F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E7391-29ED-40A4-974D-D7C62F627656}">
      <dsp:nvSpPr>
        <dsp:cNvPr id="0" name=""/>
        <dsp:cNvSpPr/>
      </dsp:nvSpPr>
      <dsp:spPr>
        <a:xfrm>
          <a:off x="0" y="313606"/>
          <a:ext cx="2157427" cy="1491796"/>
        </a:xfrm>
        <a:prstGeom prst="rect">
          <a:avLst/>
        </a:prstGeom>
        <a:solidFill>
          <a:srgbClr val="0081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/>
            <a:t>EIROPAS ZAĻAIS KURSS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i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i="1" kern="1200"/>
            <a:t>Kļūt par pirmo klimatneitrālo kontinentu</a:t>
          </a:r>
        </a:p>
      </dsp:txBody>
      <dsp:txXfrm>
        <a:off x="0" y="313606"/>
        <a:ext cx="2157427" cy="1491796"/>
      </dsp:txXfrm>
    </dsp:sp>
    <dsp:sp modelId="{A5981699-F414-409A-AA83-943ECD26D35B}">
      <dsp:nvSpPr>
        <dsp:cNvPr id="0" name=""/>
        <dsp:cNvSpPr/>
      </dsp:nvSpPr>
      <dsp:spPr>
        <a:xfrm>
          <a:off x="2373169" y="314667"/>
          <a:ext cx="2157427" cy="1489673"/>
        </a:xfrm>
        <a:prstGeom prst="rect">
          <a:avLst/>
        </a:prstGeom>
        <a:solidFill>
          <a:srgbClr val="F99D1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/>
            <a:t>EKONOMIKA CILVĒKU LABĀ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i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i="1" kern="1200"/>
            <a:t>Strādāt, lai nodrošinātu sociālo taisnīgumu un labklājību</a:t>
          </a:r>
        </a:p>
      </dsp:txBody>
      <dsp:txXfrm>
        <a:off x="2373169" y="314667"/>
        <a:ext cx="2157427" cy="1489673"/>
      </dsp:txXfrm>
    </dsp:sp>
    <dsp:sp modelId="{2E8B1977-048D-46A9-BCE3-CE1F82A190A6}">
      <dsp:nvSpPr>
        <dsp:cNvPr id="0" name=""/>
        <dsp:cNvSpPr/>
      </dsp:nvSpPr>
      <dsp:spPr>
        <a:xfrm>
          <a:off x="4746339" y="313897"/>
          <a:ext cx="2157427" cy="1491213"/>
        </a:xfrm>
        <a:prstGeom prst="rect">
          <a:avLst/>
        </a:prstGeom>
        <a:solidFill>
          <a:srgbClr val="9A4E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/>
            <a:t>DIGITĀLAJAM LAIKMETAM GATAVA EIROPA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i="1" kern="1200"/>
            <a:t>Izmantot digitālā laikmeta sniegtās iespējas drošuma un ētiskuma robežās</a:t>
          </a:r>
        </a:p>
      </dsp:txBody>
      <dsp:txXfrm>
        <a:off x="4746339" y="313897"/>
        <a:ext cx="2157427" cy="1491213"/>
      </dsp:txXfrm>
    </dsp:sp>
    <dsp:sp modelId="{4CB39D5C-5401-41A0-881F-CC438CA6CF8B}">
      <dsp:nvSpPr>
        <dsp:cNvPr id="0" name=""/>
        <dsp:cNvSpPr/>
      </dsp:nvSpPr>
      <dsp:spPr>
        <a:xfrm>
          <a:off x="0" y="2021145"/>
          <a:ext cx="2157427" cy="1702197"/>
        </a:xfrm>
        <a:prstGeom prst="rect">
          <a:avLst/>
        </a:prstGeom>
        <a:solidFill>
          <a:srgbClr val="F46C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/>
            <a:t>MŪSU EIROPEISKĀ DZĪVESZIŅA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1" i="1" kern="1200"/>
            <a:t>Aizstāvēt tiesiskumu un vērtības Savienībā, kurā valda līdztiesība un dažādība</a:t>
          </a:r>
        </a:p>
      </dsp:txBody>
      <dsp:txXfrm>
        <a:off x="0" y="2021145"/>
        <a:ext cx="2157427" cy="1702197"/>
      </dsp:txXfrm>
    </dsp:sp>
    <dsp:sp modelId="{425540EF-1649-4A2D-B8AC-C6FF6702EED1}">
      <dsp:nvSpPr>
        <dsp:cNvPr id="0" name=""/>
        <dsp:cNvSpPr/>
      </dsp:nvSpPr>
      <dsp:spPr>
        <a:xfrm>
          <a:off x="2373169" y="2021145"/>
          <a:ext cx="2157427" cy="1702197"/>
        </a:xfrm>
        <a:prstGeom prst="rect">
          <a:avLst/>
        </a:prstGeom>
        <a:solidFill>
          <a:srgbClr val="C55A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/>
            <a:t>SPĒCĪGĀKA EIROPA PASAULĒ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i="1" kern="1200"/>
            <a:t>Stiprināt mūsu unikālo atbildīgas globālās līderes zīmolu</a:t>
          </a:r>
        </a:p>
      </dsp:txBody>
      <dsp:txXfrm>
        <a:off x="2373169" y="2021145"/>
        <a:ext cx="2157427" cy="1702197"/>
      </dsp:txXfrm>
    </dsp:sp>
    <dsp:sp modelId="{9961DAA4-7A7D-463D-9301-39F645F902FD}">
      <dsp:nvSpPr>
        <dsp:cNvPr id="0" name=""/>
        <dsp:cNvSpPr/>
      </dsp:nvSpPr>
      <dsp:spPr>
        <a:xfrm>
          <a:off x="4746339" y="2021145"/>
          <a:ext cx="2157427" cy="1702197"/>
        </a:xfrm>
        <a:prstGeom prst="rect">
          <a:avLst/>
        </a:prstGeom>
        <a:solidFill>
          <a:srgbClr val="004D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/>
            <a:t>JAUNS IMPULSS EIROPAS DEMOKRĀTIJAI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i="1" kern="1200"/>
            <a:t>Veicināt, aizsargāt un stiprināt mūsu demokrātiju</a:t>
          </a:r>
        </a:p>
      </dsp:txBody>
      <dsp:txXfrm>
        <a:off x="4746339" y="2021145"/>
        <a:ext cx="2157427" cy="1702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4DA82-AE08-48BB-916C-F24ED6EE5B61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4FFB-6166-495C-964F-E756B1BD72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501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DBD-F6D1-452F-A983-B72EB559890B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25B-C378-4C79-92DF-81621DA8D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0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DBD-F6D1-452F-A983-B72EB559890B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25B-C378-4C79-92DF-81621DA8D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35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DBD-F6D1-452F-A983-B72EB559890B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25B-C378-4C79-92DF-81621DA8D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299"/>
            <a:ext cx="9590988" cy="64732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>
            <a:lvl1pPr>
              <a:defRPr>
                <a:solidFill>
                  <a:srgbClr val="004DA2"/>
                </a:solidFill>
              </a:defRPr>
            </a:lvl1pPr>
            <a:lvl2pPr>
              <a:defRPr>
                <a:solidFill>
                  <a:srgbClr val="004DA2"/>
                </a:solidFill>
              </a:defRPr>
            </a:lvl2pPr>
            <a:lvl3pPr>
              <a:defRPr>
                <a:solidFill>
                  <a:srgbClr val="004DA2"/>
                </a:solidFill>
              </a:defRPr>
            </a:lvl3pPr>
            <a:lvl4pPr>
              <a:defRPr>
                <a:solidFill>
                  <a:srgbClr val="004DA2"/>
                </a:solidFill>
              </a:defRPr>
            </a:lvl4pPr>
            <a:lvl5pPr>
              <a:defRPr>
                <a:solidFill>
                  <a:srgbClr val="004DA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DBD-F6D1-452F-A983-B72EB559890B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25B-C378-4C79-92DF-81621DA8DD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47" y="5964237"/>
            <a:ext cx="2189028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3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DBD-F6D1-452F-A983-B72EB559890B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25B-C378-4C79-92DF-81621DA8D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8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DBD-F6D1-452F-A983-B72EB559890B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25B-C378-4C79-92DF-81621DA8D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DBD-F6D1-452F-A983-B72EB559890B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25B-C378-4C79-92DF-81621DA8D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2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DBD-F6D1-452F-A983-B72EB559890B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25B-C378-4C79-92DF-81621DA8D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4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DBD-F6D1-452F-A983-B72EB559890B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25B-C378-4C79-92DF-81621DA8D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DBD-F6D1-452F-A983-B72EB559890B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25B-C378-4C79-92DF-81621DA8D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DBD-F6D1-452F-A983-B72EB559890B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25B-C378-4C79-92DF-81621DA8D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38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948" y="-1910754"/>
            <a:ext cx="5418483" cy="46353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1636"/>
            <a:ext cx="10515600" cy="6473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0724"/>
            <a:ext cx="105156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1DBD-F6D1-452F-A983-B72EB559890B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525B-C378-4C79-92DF-81621DA8D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3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004DA2"/>
          </a:solidFill>
          <a:latin typeface="EC Square Sans Pro" panose="020B0506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26" Type="http://schemas.openxmlformats.org/officeDocument/2006/relationships/image" Target="../media/image29.jpg"/><Relationship Id="rId3" Type="http://schemas.openxmlformats.org/officeDocument/2006/relationships/image" Target="../media/image6.jpg"/><Relationship Id="rId21" Type="http://schemas.openxmlformats.org/officeDocument/2006/relationships/image" Target="../media/image24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5" Type="http://schemas.openxmlformats.org/officeDocument/2006/relationships/image" Target="../media/image28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24" Type="http://schemas.openxmlformats.org/officeDocument/2006/relationships/image" Target="../media/image27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23" Type="http://schemas.openxmlformats.org/officeDocument/2006/relationships/image" Target="../media/image26.jpg"/><Relationship Id="rId28" Type="http://schemas.openxmlformats.org/officeDocument/2006/relationships/image" Target="../media/image31.jpg"/><Relationship Id="rId10" Type="http://schemas.openxmlformats.org/officeDocument/2006/relationships/image" Target="../media/image13.jpg"/><Relationship Id="rId19" Type="http://schemas.openxmlformats.org/officeDocument/2006/relationships/image" Target="../media/image22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Relationship Id="rId22" Type="http://schemas.openxmlformats.org/officeDocument/2006/relationships/image" Target="../media/image25.jpg"/><Relationship Id="rId27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2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568">
            <a:off x="-856636" y="665380"/>
            <a:ext cx="6461022" cy="55272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5987" y="4151671"/>
            <a:ext cx="9144000" cy="1655762"/>
          </a:xfrm>
        </p:spPr>
        <p:txBody>
          <a:bodyPr/>
          <a:lstStyle/>
          <a:p>
            <a:pPr algn="l"/>
            <a:r>
              <a:rPr lang="lv-LV">
                <a:solidFill>
                  <a:srgbClr val="2AB06F"/>
                </a:solidFill>
              </a:rPr>
              <a:t>#vdLCommission #EUstrivesForMore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987" y="1998583"/>
            <a:ext cx="7445477" cy="2153088"/>
          </a:xfrm>
        </p:spPr>
        <p:txBody>
          <a:bodyPr/>
          <a:lstStyle/>
          <a:p>
            <a:pPr algn="l"/>
            <a:r>
              <a:rPr lang="lv-LV">
                <a:solidFill>
                  <a:schemeClr val="bg1"/>
                </a:solidFill>
              </a:rPr>
              <a:t>Savienība, kas tiecas uz augstākiem mērķiem</a:t>
            </a:r>
          </a:p>
        </p:txBody>
      </p:sp>
    </p:spTree>
    <p:extLst>
      <p:ext uri="{BB962C8B-B14F-4D97-AF65-F5344CB8AC3E}">
        <p14:creationId xmlns:p14="http://schemas.microsoft.com/office/powerpoint/2010/main" val="19266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 Diagonal Corner Rectangle 56"/>
          <p:cNvSpPr/>
          <p:nvPr/>
        </p:nvSpPr>
        <p:spPr>
          <a:xfrm>
            <a:off x="2594059" y="2323564"/>
            <a:ext cx="1804944" cy="516310"/>
          </a:xfrm>
          <a:prstGeom prst="round2DiagRect">
            <a:avLst/>
          </a:prstGeom>
          <a:solidFill>
            <a:srgbClr val="78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VIDE</a:t>
            </a:r>
          </a:p>
        </p:txBody>
      </p:sp>
      <p:sp>
        <p:nvSpPr>
          <p:cNvPr id="58" name="Round Diagonal Corner Rectangle 57"/>
          <p:cNvSpPr/>
          <p:nvPr/>
        </p:nvSpPr>
        <p:spPr>
          <a:xfrm>
            <a:off x="2594059" y="5252105"/>
            <a:ext cx="7466537" cy="344393"/>
          </a:xfrm>
          <a:prstGeom prst="round2DiagRect">
            <a:avLst/>
          </a:prstGeom>
          <a:noFill/>
          <a:ln w="19050">
            <a:solidFill>
              <a:srgbClr val="00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25" b="1">
                <a:solidFill>
                  <a:srgbClr val="004DA2"/>
                </a:solidFill>
                <a:latin typeface="EC Square Sans Pro" panose="020B0506040000020004" pitchFamily="34" charset="0"/>
              </a:rPr>
              <a:t>Ilgtspējīga Eiropa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2594060" y="2222394"/>
            <a:ext cx="7466537" cy="0"/>
          </a:xfrm>
          <a:prstGeom prst="line">
            <a:avLst/>
          </a:prstGeom>
          <a:ln w="19050">
            <a:solidFill>
              <a:srgbClr val="00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 Diagonal Corner Rectangle 59"/>
          <p:cNvSpPr/>
          <p:nvPr/>
        </p:nvSpPr>
        <p:spPr>
          <a:xfrm>
            <a:off x="4459465" y="2323565"/>
            <a:ext cx="1804944" cy="516310"/>
          </a:xfrm>
          <a:prstGeom prst="round2DiagRect">
            <a:avLst/>
          </a:prstGeom>
          <a:solidFill>
            <a:srgbClr val="78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KLIMATS</a:t>
            </a:r>
          </a:p>
        </p:txBody>
      </p:sp>
      <p:sp>
        <p:nvSpPr>
          <p:cNvPr id="61" name="Round Diagonal Corner Rectangle 60"/>
          <p:cNvSpPr/>
          <p:nvPr/>
        </p:nvSpPr>
        <p:spPr>
          <a:xfrm>
            <a:off x="6349697" y="2303158"/>
            <a:ext cx="1809696" cy="516310"/>
          </a:xfrm>
          <a:prstGeom prst="round2DiagRect">
            <a:avLst/>
          </a:prstGeom>
          <a:solidFill>
            <a:srgbClr val="78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FINANSĒJUMS</a:t>
            </a:r>
          </a:p>
        </p:txBody>
      </p:sp>
      <p:sp>
        <p:nvSpPr>
          <p:cNvPr id="62" name="Round Diagonal Corner Rectangle 61"/>
          <p:cNvSpPr/>
          <p:nvPr/>
        </p:nvSpPr>
        <p:spPr>
          <a:xfrm>
            <a:off x="8244680" y="2323564"/>
            <a:ext cx="1815916" cy="516310"/>
          </a:xfrm>
          <a:prstGeom prst="round2DiagRect">
            <a:avLst/>
          </a:prstGeom>
          <a:solidFill>
            <a:srgbClr val="78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EKONOMIKA</a:t>
            </a:r>
          </a:p>
        </p:txBody>
      </p:sp>
      <p:sp>
        <p:nvSpPr>
          <p:cNvPr id="63" name="Isosceles Triangle 62"/>
          <p:cNvSpPr/>
          <p:nvPr/>
        </p:nvSpPr>
        <p:spPr>
          <a:xfrm>
            <a:off x="2594060" y="1110433"/>
            <a:ext cx="7466537" cy="978886"/>
          </a:xfrm>
          <a:prstGeom prst="triangle">
            <a:avLst/>
          </a:prstGeom>
          <a:solidFill>
            <a:srgbClr val="008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50" b="1">
                <a:latin typeface="EC Square Sans Pro" panose="020B0506040000020004" pitchFamily="34" charset="0"/>
              </a:rPr>
              <a:t>1. Eiropas zaļais kurss</a:t>
            </a:r>
          </a:p>
        </p:txBody>
      </p:sp>
      <p:sp>
        <p:nvSpPr>
          <p:cNvPr id="64" name="Round Diagonal Corner Rectangle 63"/>
          <p:cNvSpPr/>
          <p:nvPr/>
        </p:nvSpPr>
        <p:spPr>
          <a:xfrm>
            <a:off x="2594059" y="2933019"/>
            <a:ext cx="1804944" cy="2225941"/>
          </a:xfrm>
          <a:prstGeom prst="round2DiagRect">
            <a:avLst/>
          </a:prstGeom>
          <a:solidFill>
            <a:srgbClr val="78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Nulles piesārņojums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Bioloģiskā daudzveidība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“No lauka līdz galdam”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Eiropas klimata pakts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endParaRPr lang="en-IE" sz="13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5" name="Round Diagonal Corner Rectangle 64"/>
          <p:cNvSpPr/>
          <p:nvPr/>
        </p:nvSpPr>
        <p:spPr>
          <a:xfrm>
            <a:off x="4459465" y="2933021"/>
            <a:ext cx="1804944" cy="2225940"/>
          </a:xfrm>
          <a:prstGeom prst="round2DiagRect">
            <a:avLst/>
          </a:prstGeom>
          <a:solidFill>
            <a:srgbClr val="78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Klimata akts: oglekļa neitralitāte līdz 2050. gadam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Vērienīgāki globālie mērķi (2030. g.)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Tīra enerģija un transports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Nodokļu politika</a:t>
            </a:r>
          </a:p>
        </p:txBody>
      </p:sp>
      <p:sp>
        <p:nvSpPr>
          <p:cNvPr id="66" name="Round Diagonal Corner Rectangle 65"/>
          <p:cNvSpPr/>
          <p:nvPr/>
        </p:nvSpPr>
        <p:spPr>
          <a:xfrm>
            <a:off x="6349697" y="2890983"/>
            <a:ext cx="1809696" cy="2267978"/>
          </a:xfrm>
          <a:prstGeom prst="round2DiagRect">
            <a:avLst/>
          </a:prstGeom>
          <a:solidFill>
            <a:srgbClr val="78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Taisnīgas pārkārtošanās fonds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Eiropas zaļā kursa investīciju plāns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endParaRPr lang="en-IE" sz="13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7" name="Round Diagonal Corner Rectangle 66"/>
          <p:cNvSpPr/>
          <p:nvPr/>
        </p:nvSpPr>
        <p:spPr>
          <a:xfrm>
            <a:off x="8238168" y="2922815"/>
            <a:ext cx="1822430" cy="2236146"/>
          </a:xfrm>
          <a:prstGeom prst="round2DiagRect">
            <a:avLst/>
          </a:prstGeom>
          <a:solidFill>
            <a:srgbClr val="78C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Eiropas pusgads / ilgtspējīgas attīstības mērķi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Rūpniecības stratēģija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Aprites ekonomika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Ilgtspējīgas investīcijas</a:t>
            </a:r>
          </a:p>
        </p:txBody>
      </p:sp>
    </p:spTree>
    <p:extLst>
      <p:ext uri="{BB962C8B-B14F-4D97-AF65-F5344CB8AC3E}">
        <p14:creationId xmlns:p14="http://schemas.microsoft.com/office/powerpoint/2010/main" val="5986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 Diagonal Corner Rectangle 45"/>
          <p:cNvSpPr/>
          <p:nvPr/>
        </p:nvSpPr>
        <p:spPr>
          <a:xfrm>
            <a:off x="2344431" y="2323565"/>
            <a:ext cx="2035522" cy="551206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 dirty="0">
                <a:solidFill>
                  <a:srgbClr val="004DA2"/>
                </a:solidFill>
                <a:latin typeface="EC Square Sans Pro" panose="020B0506040000020004" pitchFamily="34" charset="0"/>
              </a:rPr>
              <a:t>Ekonomiskā un monetārā savienība</a:t>
            </a:r>
          </a:p>
        </p:txBody>
      </p:sp>
      <p:sp>
        <p:nvSpPr>
          <p:cNvPr id="47" name="Round Diagonal Corner Rectangle 46"/>
          <p:cNvSpPr/>
          <p:nvPr/>
        </p:nvSpPr>
        <p:spPr>
          <a:xfrm>
            <a:off x="2344432" y="5392666"/>
            <a:ext cx="7638920" cy="328470"/>
          </a:xfrm>
          <a:prstGeom prst="round2DiagRect">
            <a:avLst/>
          </a:prstGeom>
          <a:noFill/>
          <a:ln w="19050">
            <a:solidFill>
              <a:srgbClr val="00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25" b="1" dirty="0">
                <a:solidFill>
                  <a:srgbClr val="004DA2"/>
                </a:solidFill>
                <a:latin typeface="EC Square Sans Pro" panose="020B0506040000020004" pitchFamily="34" charset="0"/>
              </a:rPr>
              <a:t>Sociālā tirgus ekonomika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344431" y="2215662"/>
            <a:ext cx="7679631" cy="6732"/>
          </a:xfrm>
          <a:prstGeom prst="line">
            <a:avLst/>
          </a:prstGeom>
          <a:ln w="19050">
            <a:solidFill>
              <a:srgbClr val="00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 Diagonal Corner Rectangle 48"/>
          <p:cNvSpPr/>
          <p:nvPr/>
        </p:nvSpPr>
        <p:spPr>
          <a:xfrm>
            <a:off x="4471253" y="2323564"/>
            <a:ext cx="1906879" cy="551207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rgbClr val="004DA2"/>
                </a:solidFill>
                <a:latin typeface="EC Square Sans Pro" panose="020B0506040000020004" pitchFamily="34" charset="0"/>
              </a:rPr>
              <a:t>CILVĒKI</a:t>
            </a:r>
          </a:p>
        </p:txBody>
      </p:sp>
      <p:sp>
        <p:nvSpPr>
          <p:cNvPr id="50" name="Round Diagonal Corner Rectangle 49"/>
          <p:cNvSpPr/>
          <p:nvPr/>
        </p:nvSpPr>
        <p:spPr>
          <a:xfrm>
            <a:off x="6469433" y="2323563"/>
            <a:ext cx="1672285" cy="551207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 dirty="0">
                <a:solidFill>
                  <a:srgbClr val="004DA2"/>
                </a:solidFill>
                <a:latin typeface="EC Square Sans Pro" panose="020B0506040000020004" pitchFamily="34" charset="0"/>
              </a:rPr>
              <a:t>FINANSĒJUMS</a:t>
            </a:r>
          </a:p>
        </p:txBody>
      </p:sp>
      <p:sp>
        <p:nvSpPr>
          <p:cNvPr id="51" name="Round Diagonal Corner Rectangle 50"/>
          <p:cNvSpPr/>
          <p:nvPr/>
        </p:nvSpPr>
        <p:spPr>
          <a:xfrm>
            <a:off x="8233018" y="2303158"/>
            <a:ext cx="1784034" cy="57161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 dirty="0">
                <a:solidFill>
                  <a:srgbClr val="004DA2"/>
                </a:solidFill>
                <a:latin typeface="EC Square Sans Pro" panose="020B0506040000020004" pitchFamily="34" charset="0"/>
              </a:rPr>
              <a:t>RŪPNIECĪBA</a:t>
            </a:r>
          </a:p>
        </p:txBody>
      </p:sp>
      <p:sp>
        <p:nvSpPr>
          <p:cNvPr id="52" name="Isosceles Triangle 51"/>
          <p:cNvSpPr/>
          <p:nvPr/>
        </p:nvSpPr>
        <p:spPr>
          <a:xfrm>
            <a:off x="2344431" y="1110433"/>
            <a:ext cx="7679631" cy="978886"/>
          </a:xfrm>
          <a:prstGeom prst="triangl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25" b="1">
                <a:latin typeface="EC Square Sans Pro" panose="020B0506040000020004" pitchFamily="34" charset="0"/>
              </a:rPr>
              <a:t>2. Ekonomika cilvēku labā</a:t>
            </a:r>
          </a:p>
        </p:txBody>
      </p:sp>
      <p:sp>
        <p:nvSpPr>
          <p:cNvPr id="53" name="Round Diagonal Corner Rectangle 52"/>
          <p:cNvSpPr/>
          <p:nvPr/>
        </p:nvSpPr>
        <p:spPr>
          <a:xfrm>
            <a:off x="2344432" y="2933019"/>
            <a:ext cx="2035522" cy="2326571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Stabilitātes un izaugsmes pakts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Kapitāla tirgu savienība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Banku savienība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Konverģencei un konkurētspējai paredzētais </a:t>
            </a:r>
            <a:r>
              <a:rPr lang="lv-LV" sz="1300" dirty="0" smtClean="0">
                <a:solidFill>
                  <a:srgbClr val="004DA2"/>
                </a:solidFill>
                <a:latin typeface="EC Square Sans Pro" panose="020B0506040000020004" pitchFamily="34" charset="0"/>
              </a:rPr>
              <a:t>budžeta instruments</a:t>
            </a:r>
            <a:endParaRPr lang="lv-LV" sz="1300" dirty="0">
              <a:solidFill>
                <a:srgbClr val="004D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4" name="Round Diagonal Corner Rectangle 53"/>
          <p:cNvSpPr/>
          <p:nvPr/>
        </p:nvSpPr>
        <p:spPr>
          <a:xfrm>
            <a:off x="4447424" y="2922817"/>
            <a:ext cx="1889350" cy="233677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Eiropas sociālo tiesību pīlārs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Taisnīga nodokļu politika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Taisnīga minimālā darba alga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Eiropas līmeņa bezdarba pārapdrošināšanas shēma</a:t>
            </a:r>
          </a:p>
        </p:txBody>
      </p:sp>
      <p:sp>
        <p:nvSpPr>
          <p:cNvPr id="55" name="Round Diagonal Corner Rectangle 54"/>
          <p:cNvSpPr/>
          <p:nvPr/>
        </p:nvSpPr>
        <p:spPr>
          <a:xfrm>
            <a:off x="6416166" y="2933019"/>
            <a:ext cx="1737473" cy="2326570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Klimata banka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Ilgtspējīgs finansējums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Programma </a:t>
            </a:r>
            <a:r>
              <a:rPr lang="lv-LV" sz="1300" i="1" dirty="0" err="1">
                <a:solidFill>
                  <a:srgbClr val="004DA2"/>
                </a:solidFill>
                <a:latin typeface="EC Square Sans Pro" panose="020B0506040000020004" pitchFamily="34" charset="0"/>
              </a:rPr>
              <a:t>InvestEU</a:t>
            </a:r>
            <a:endParaRPr lang="lv-LV" sz="1300" i="1" dirty="0">
              <a:solidFill>
                <a:srgbClr val="004D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6" name="Round Diagonal Corner Rectangle 55"/>
          <p:cNvSpPr/>
          <p:nvPr/>
        </p:nvSpPr>
        <p:spPr>
          <a:xfrm>
            <a:off x="8233032" y="2933019"/>
            <a:ext cx="1784035" cy="2326570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Rūpniecības stratēģija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rgbClr val="004DA2"/>
                </a:solidFill>
                <a:latin typeface="EC Square Sans Pro" panose="020B0506040000020004" pitchFamily="34" charset="0"/>
              </a:rPr>
              <a:t>MVU stratēģija</a:t>
            </a:r>
          </a:p>
        </p:txBody>
      </p:sp>
    </p:spTree>
    <p:extLst>
      <p:ext uri="{BB962C8B-B14F-4D97-AF65-F5344CB8AC3E}">
        <p14:creationId xmlns:p14="http://schemas.microsoft.com/office/powerpoint/2010/main" val="20115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2587709" y="2211744"/>
            <a:ext cx="1804944" cy="774292"/>
          </a:xfrm>
          <a:prstGeom prst="round2DiagRect">
            <a:avLst/>
          </a:prstGeom>
          <a:solidFill>
            <a:srgbClr val="9E5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DIGITĀLĀ NOZARE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2587709" y="5264088"/>
            <a:ext cx="7458322" cy="344393"/>
          </a:xfrm>
          <a:prstGeom prst="round2DiagRect">
            <a:avLst/>
          </a:prstGeom>
          <a:noFill/>
          <a:ln w="19050">
            <a:solidFill>
              <a:srgbClr val="00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25" b="1">
                <a:solidFill>
                  <a:srgbClr val="004DA2"/>
                </a:solidFill>
                <a:latin typeface="EC Square Sans Pro" panose="020B0506040000020004" pitchFamily="34" charset="0"/>
              </a:rPr>
              <a:t>Iekšējais tirgus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87712" y="2178434"/>
            <a:ext cx="7458323" cy="0"/>
          </a:xfrm>
          <a:prstGeom prst="line">
            <a:avLst/>
          </a:prstGeom>
          <a:ln w="19050">
            <a:solidFill>
              <a:srgbClr val="00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4453115" y="2211744"/>
            <a:ext cx="1804944" cy="774293"/>
          </a:xfrm>
          <a:prstGeom prst="round2DiagRect">
            <a:avLst/>
          </a:prstGeom>
          <a:solidFill>
            <a:srgbClr val="9E5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CILVĒKI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6356265" y="2211745"/>
            <a:ext cx="1791143" cy="774294"/>
          </a:xfrm>
          <a:prstGeom prst="round2DiagRect">
            <a:avLst/>
          </a:prstGeom>
          <a:solidFill>
            <a:srgbClr val="9E5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63" b="1" dirty="0" smtClean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lv-LV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V</a:t>
            </a:r>
            <a:r>
              <a:rPr lang="hu-HU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IENL</a:t>
            </a:r>
            <a:r>
              <a:rPr lang="lv-LV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Ī</a:t>
            </a:r>
            <a:r>
              <a:rPr lang="hu-HU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DZ</a:t>
            </a:r>
            <a:r>
              <a:rPr lang="lv-LV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Ī</a:t>
            </a:r>
            <a:r>
              <a:rPr lang="hu-HU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GI</a:t>
            </a:r>
            <a:r>
              <a:rPr lang="lv-LV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hu-HU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KONKUREN</a:t>
            </a:r>
            <a:r>
              <a:rPr lang="hu-HU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CES</a:t>
            </a:r>
            <a:r>
              <a:rPr lang="lv-LV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hu-HU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APST</a:t>
            </a:r>
            <a:r>
              <a:rPr lang="lv-LV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Ā</a:t>
            </a:r>
            <a:r>
              <a:rPr lang="hu-HU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K</a:t>
            </a:r>
            <a:r>
              <a:rPr lang="lv-LV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Ļ</a:t>
            </a:r>
            <a:r>
              <a:rPr lang="hu-HU" sz="1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</a:t>
            </a:r>
            <a:endParaRPr lang="lv-LV" sz="1400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endParaRPr lang="lv-LV" sz="1463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8252726" y="2211745"/>
            <a:ext cx="1793306" cy="774292"/>
          </a:xfrm>
          <a:prstGeom prst="round2DiagRect">
            <a:avLst/>
          </a:prstGeom>
          <a:solidFill>
            <a:srgbClr val="9E5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RŪPNIECĪBA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2587712" y="1066473"/>
            <a:ext cx="7458323" cy="1078652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50" b="1" dirty="0">
                <a:latin typeface="EC Square Sans Pro" panose="020B0506040000020004" pitchFamily="34" charset="0"/>
              </a:rPr>
              <a:t>3. Digitālajam laikmetam gatava Eiropa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2587709" y="3047323"/>
            <a:ext cx="1804944" cy="2039650"/>
          </a:xfrm>
          <a:prstGeom prst="round2DiagRect">
            <a:avLst/>
          </a:prstGeom>
          <a:solidFill>
            <a:srgbClr val="9E5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Mākslīgais intelekts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Digitālo pakalpojumu akts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Eiropas datu stratēģija 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Standartu noteikšana</a:t>
            </a:r>
          </a:p>
        </p:txBody>
      </p:sp>
      <p:sp>
        <p:nvSpPr>
          <p:cNvPr id="21" name="Round Diagonal Corner Rectangle 20"/>
          <p:cNvSpPr/>
          <p:nvPr/>
        </p:nvSpPr>
        <p:spPr>
          <a:xfrm>
            <a:off x="4453115" y="3047323"/>
            <a:ext cx="1804944" cy="2039650"/>
          </a:xfrm>
          <a:prstGeom prst="round2DiagRect">
            <a:avLst/>
          </a:prstGeom>
          <a:solidFill>
            <a:srgbClr val="9E5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Digitālās izglītības rīcības plāns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Interneta platformu darbinieku darba apstākļi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Cilvēciska un ētiska pieeja 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6352920" y="3047323"/>
            <a:ext cx="1804944" cy="2039650"/>
          </a:xfrm>
          <a:prstGeom prst="round2DiagRect">
            <a:avLst/>
          </a:prstGeom>
          <a:solidFill>
            <a:srgbClr val="9E5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Nodokļu uzlikšana digitālajā ekonomikā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Publiskais iepirkums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Konkurence</a:t>
            </a:r>
          </a:p>
        </p:txBody>
      </p:sp>
      <p:sp>
        <p:nvSpPr>
          <p:cNvPr id="23" name="Round Diagonal Corner Rectangle 22"/>
          <p:cNvSpPr/>
          <p:nvPr/>
        </p:nvSpPr>
        <p:spPr>
          <a:xfrm>
            <a:off x="8252725" y="3045865"/>
            <a:ext cx="1793306" cy="2078361"/>
          </a:xfrm>
          <a:prstGeom prst="round2DiagRect">
            <a:avLst/>
          </a:prstGeom>
          <a:solidFill>
            <a:srgbClr val="9E5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Pētniecība un inovācija 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Rūpniecības stratēģija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MVU stratēģija 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Aizsardzības un kosmosa nozare</a:t>
            </a:r>
          </a:p>
        </p:txBody>
      </p:sp>
    </p:spTree>
    <p:extLst>
      <p:ext uri="{BB962C8B-B14F-4D97-AF65-F5344CB8AC3E}">
        <p14:creationId xmlns:p14="http://schemas.microsoft.com/office/powerpoint/2010/main" val="26184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2609749" y="2323564"/>
            <a:ext cx="1727006" cy="516310"/>
          </a:xfrm>
          <a:prstGeom prst="round2DiagRect">
            <a:avLst/>
          </a:prstGeom>
          <a:solidFill>
            <a:srgbClr val="F78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DROŠĪBAS</a:t>
            </a:r>
            <a:r>
              <a:rPr lang="lv-LV" sz="1463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SAVIENĪBA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2531814" y="5065816"/>
            <a:ext cx="7437165" cy="344393"/>
          </a:xfrm>
          <a:prstGeom prst="round2DiagRect">
            <a:avLst/>
          </a:prstGeom>
          <a:noFill/>
          <a:ln w="19050">
            <a:solidFill>
              <a:srgbClr val="00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25" b="1">
                <a:solidFill>
                  <a:srgbClr val="004DA2"/>
                </a:solidFill>
                <a:latin typeface="EC Square Sans Pro" panose="020B0506040000020004" pitchFamily="34" charset="0"/>
              </a:rPr>
              <a:t>DZĪVOT KOPĀ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09753" y="2224515"/>
            <a:ext cx="7359227" cy="1"/>
          </a:xfrm>
          <a:prstGeom prst="line">
            <a:avLst/>
          </a:prstGeom>
          <a:ln w="19050">
            <a:solidFill>
              <a:srgbClr val="00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Diagonal Corner Rectangle 15"/>
          <p:cNvSpPr/>
          <p:nvPr/>
        </p:nvSpPr>
        <p:spPr>
          <a:xfrm>
            <a:off x="4486073" y="2323565"/>
            <a:ext cx="1727006" cy="516310"/>
          </a:xfrm>
          <a:prstGeom prst="round2DiagRect">
            <a:avLst/>
          </a:prstGeom>
          <a:solidFill>
            <a:srgbClr val="F78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LĪDZTIESĪBA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6362398" y="2303158"/>
            <a:ext cx="1720113" cy="516310"/>
          </a:xfrm>
          <a:prstGeom prst="round2DiagRect">
            <a:avLst/>
          </a:prstGeom>
          <a:solidFill>
            <a:srgbClr val="F78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EKONOMIKA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8231830" y="2303158"/>
            <a:ext cx="1737149" cy="516310"/>
          </a:xfrm>
          <a:prstGeom prst="round2DiagRect">
            <a:avLst/>
          </a:prstGeom>
          <a:solidFill>
            <a:srgbClr val="F78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300" b="1">
                <a:solidFill>
                  <a:schemeClr val="bg1"/>
                </a:solidFill>
                <a:latin typeface="EC Square Sans Pro" panose="020B0506040000020004" pitchFamily="34" charset="0"/>
              </a:rPr>
              <a:t>MIGRĀCIJA</a:t>
            </a: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lv-LV" sz="1300" b="1">
                <a:solidFill>
                  <a:schemeClr val="bg1"/>
                </a:solidFill>
                <a:latin typeface="EC Square Sans Pro" panose="020B0506040000020004" pitchFamily="34" charset="0"/>
              </a:rPr>
              <a:t>UN</a:t>
            </a: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lv-LV" sz="1300" b="1">
                <a:solidFill>
                  <a:schemeClr val="bg1"/>
                </a:solidFill>
                <a:latin typeface="EC Square Sans Pro" panose="020B0506040000020004" pitchFamily="34" charset="0"/>
              </a:rPr>
              <a:t>PATVĒRUMS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2609753" y="1110433"/>
            <a:ext cx="7359227" cy="978886"/>
          </a:xfrm>
          <a:prstGeom prst="triangle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25" b="1">
                <a:latin typeface="EC Square Sans Pro" panose="020B0506040000020004" pitchFamily="34" charset="0"/>
              </a:rPr>
              <a:t>4. Mūsu eiropeiskā dzīvesziņa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2531811" y="2933020"/>
            <a:ext cx="1804944" cy="2039650"/>
          </a:xfrm>
          <a:prstGeom prst="round2DiagRect">
            <a:avLst/>
          </a:prstGeom>
          <a:solidFill>
            <a:srgbClr val="F78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ES drošības savienības stratēģija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Hibrīddraudi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Kiberdrošība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Cīņa pret terorismu</a:t>
            </a:r>
          </a:p>
        </p:txBody>
      </p:sp>
      <p:sp>
        <p:nvSpPr>
          <p:cNvPr id="21" name="Round Diagonal Corner Rectangle 20"/>
          <p:cNvSpPr/>
          <p:nvPr/>
        </p:nvSpPr>
        <p:spPr>
          <a:xfrm>
            <a:off x="4408135" y="2933021"/>
            <a:ext cx="1804944" cy="2039650"/>
          </a:xfrm>
          <a:prstGeom prst="round2DiagRect">
            <a:avLst/>
          </a:prstGeom>
          <a:solidFill>
            <a:srgbClr val="F78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Nediskriminēšana un dažādība 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Kultūra un jaunieši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Izglītība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Integrācija un iekļaušana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6291026" y="2898123"/>
            <a:ext cx="1804944" cy="2039650"/>
          </a:xfrm>
          <a:prstGeom prst="round2DiagRect">
            <a:avLst/>
          </a:prstGeom>
          <a:solidFill>
            <a:srgbClr val="F78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Prasmes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Darbaspēka mobilitāte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Likumīga migrācija</a:t>
            </a:r>
          </a:p>
        </p:txBody>
      </p:sp>
      <p:sp>
        <p:nvSpPr>
          <p:cNvPr id="23" name="Round Diagonal Corner Rectangle 22"/>
          <p:cNvSpPr/>
          <p:nvPr/>
        </p:nvSpPr>
        <p:spPr>
          <a:xfrm>
            <a:off x="8164033" y="2898122"/>
            <a:ext cx="1804944" cy="2032511"/>
          </a:xfrm>
          <a:prstGeom prst="round2DiagRect">
            <a:avLst/>
          </a:prstGeom>
          <a:solidFill>
            <a:srgbClr val="F78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Jauns Migrācijas un patvēruma pakts 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Iekšējā un ārējā dimensija</a:t>
            </a:r>
          </a:p>
        </p:txBody>
      </p:sp>
    </p:spTree>
    <p:extLst>
      <p:ext uri="{BB962C8B-B14F-4D97-AF65-F5344CB8AC3E}">
        <p14:creationId xmlns:p14="http://schemas.microsoft.com/office/powerpoint/2010/main" val="28508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550861" y="2323564"/>
            <a:ext cx="1804944" cy="516310"/>
          </a:xfrm>
          <a:prstGeom prst="round2DiagRect">
            <a:avLst/>
          </a:prstGeom>
          <a:solidFill>
            <a:srgbClr val="EA6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STRATĒĢISKA PIEEJA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2577125" y="5266989"/>
            <a:ext cx="7443733" cy="344393"/>
          </a:xfrm>
          <a:prstGeom prst="round2DiagRect">
            <a:avLst/>
          </a:prstGeom>
          <a:noFill/>
          <a:ln w="19050">
            <a:solidFill>
              <a:srgbClr val="00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25" b="1">
                <a:solidFill>
                  <a:srgbClr val="004DA2"/>
                </a:solidFill>
                <a:latin typeface="EC Square Sans Pro" panose="020B0506040000020004" pitchFamily="34" charset="0"/>
              </a:rPr>
              <a:t>Uz noteikumiem balstīta globālā kārtība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03390" y="2224515"/>
            <a:ext cx="7391204" cy="1"/>
          </a:xfrm>
          <a:prstGeom prst="line">
            <a:avLst/>
          </a:prstGeom>
          <a:ln w="19050">
            <a:solidFill>
              <a:srgbClr val="00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 Diagonal Corner Rectangle 7"/>
          <p:cNvSpPr/>
          <p:nvPr/>
        </p:nvSpPr>
        <p:spPr>
          <a:xfrm>
            <a:off x="4433752" y="2323565"/>
            <a:ext cx="1795060" cy="516310"/>
          </a:xfrm>
          <a:prstGeom prst="round2DiagRect">
            <a:avLst/>
          </a:prstGeom>
          <a:solidFill>
            <a:srgbClr val="EA6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STARPTAUTISKĀS</a:t>
            </a:r>
            <a:r>
              <a:rPr lang="lv-LV" sz="1463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PARTNERĪBAS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6374821" y="2303158"/>
            <a:ext cx="1736897" cy="516310"/>
          </a:xfrm>
          <a:prstGeom prst="round2DiagRect">
            <a:avLst/>
          </a:prstGeom>
          <a:solidFill>
            <a:srgbClr val="EA6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KRĪŽU</a:t>
            </a:r>
            <a:r>
              <a:rPr lang="lv-LV" sz="1463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PĀRVALDĪBA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8189649" y="2303158"/>
            <a:ext cx="1804944" cy="516310"/>
          </a:xfrm>
          <a:prstGeom prst="round2DiagRect">
            <a:avLst/>
          </a:prstGeom>
          <a:solidFill>
            <a:srgbClr val="EA6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300" b="1">
                <a:solidFill>
                  <a:schemeClr val="bg1"/>
                </a:solidFill>
                <a:latin typeface="EC Square Sans Pro" panose="020B0506040000020004" pitchFamily="34" charset="0"/>
              </a:rPr>
              <a:t>KAIMIŅATTIECĪBAS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2603390" y="1110433"/>
            <a:ext cx="7391204" cy="97888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50" b="1">
                <a:latin typeface="EC Square Sans Pro" panose="020B0506040000020004" pitchFamily="34" charset="0"/>
              </a:rPr>
              <a:t>5. Spēcīgāka Eiropa pasaulē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2550861" y="2933019"/>
            <a:ext cx="1804944" cy="2198772"/>
          </a:xfrm>
          <a:prstGeom prst="round2DiagRect">
            <a:avLst/>
          </a:prstGeom>
          <a:solidFill>
            <a:srgbClr val="EA6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Spēcīgāka un vienotāka balss pasaulē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Ātrāka un efektīvāka lēmumu pieņemšana 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Iekšpolitikas un ārpolitikas labāka sasaiste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4423868" y="2933020"/>
            <a:ext cx="1804944" cy="2198771"/>
          </a:xfrm>
          <a:prstGeom prst="round2DiagRect">
            <a:avLst/>
          </a:prstGeom>
          <a:solidFill>
            <a:srgbClr val="EA6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Visaptveroša stratēģija Āfrikai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Ārējās investīcijas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Spēcīga, atvērta un taisnīga tirdzniecības programma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6306759" y="2898124"/>
            <a:ext cx="1804944" cy="2233668"/>
          </a:xfrm>
          <a:prstGeom prst="round2DiagRect">
            <a:avLst/>
          </a:prstGeom>
          <a:solidFill>
            <a:srgbClr val="EA6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Ārkārtas reaģēšana 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Starptautisko humanitāro tiesību veicināšana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8189649" y="2912614"/>
            <a:ext cx="1804944" cy="2219178"/>
          </a:xfrm>
          <a:prstGeom prst="round2DiagRect">
            <a:avLst/>
          </a:prstGeom>
          <a:solidFill>
            <a:srgbClr val="EA6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Rietumbalkāni 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Austrumu partnerība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Pievienošanās procesa / paplašināšanās metodes pilnveidošana 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>
                <a:solidFill>
                  <a:schemeClr val="bg1"/>
                </a:solidFill>
                <a:latin typeface="EC Square Sans Pro" panose="020B0506040000020004" pitchFamily="34" charset="0"/>
              </a:rPr>
              <a:t>Dienvidu kaimiņreģions</a:t>
            </a:r>
          </a:p>
        </p:txBody>
      </p:sp>
    </p:spTree>
    <p:extLst>
      <p:ext uri="{BB962C8B-B14F-4D97-AF65-F5344CB8AC3E}">
        <p14:creationId xmlns:p14="http://schemas.microsoft.com/office/powerpoint/2010/main" val="4750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/>
        </p:nvSpPr>
        <p:spPr>
          <a:xfrm>
            <a:off x="2604477" y="2342648"/>
            <a:ext cx="1804944" cy="688910"/>
          </a:xfrm>
          <a:prstGeom prst="round2DiagRect">
            <a:avLst/>
          </a:prstGeom>
          <a:solidFill>
            <a:srgbClr val="006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CILVĒKI</a:t>
            </a:r>
          </a:p>
        </p:txBody>
      </p:sp>
      <p:sp>
        <p:nvSpPr>
          <p:cNvPr id="37" name="Round Diagonal Corner Rectangle 36"/>
          <p:cNvSpPr/>
          <p:nvPr/>
        </p:nvSpPr>
        <p:spPr>
          <a:xfrm>
            <a:off x="2604478" y="5620676"/>
            <a:ext cx="7453617" cy="361724"/>
          </a:xfrm>
          <a:prstGeom prst="round2DiagRect">
            <a:avLst/>
          </a:prstGeom>
          <a:noFill/>
          <a:ln w="19050">
            <a:solidFill>
              <a:srgbClr val="00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25" b="1" dirty="0">
                <a:solidFill>
                  <a:srgbClr val="004DA2"/>
                </a:solidFill>
                <a:latin typeface="EC Square Sans Pro" panose="020B0506040000020004" pitchFamily="34" charset="0"/>
              </a:rPr>
              <a:t>Tiesiskums un </a:t>
            </a:r>
            <a:r>
              <a:rPr lang="lv-LV" sz="1625" b="1" dirty="0" err="1">
                <a:solidFill>
                  <a:srgbClr val="004DA2"/>
                </a:solidFill>
                <a:latin typeface="EC Square Sans Pro" panose="020B0506040000020004" pitchFamily="34" charset="0"/>
              </a:rPr>
              <a:t>pamattiesības</a:t>
            </a:r>
            <a:endParaRPr lang="lv-LV" sz="1625" b="1" dirty="0">
              <a:solidFill>
                <a:srgbClr val="004DA2"/>
              </a:solidFill>
              <a:latin typeface="EC Square Sans Pro" panose="020B05060400000200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604478" y="2222394"/>
            <a:ext cx="7453617" cy="0"/>
          </a:xfrm>
          <a:prstGeom prst="line">
            <a:avLst/>
          </a:prstGeom>
          <a:ln w="19050">
            <a:solidFill>
              <a:srgbClr val="00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 Diagonal Corner Rectangle 43"/>
          <p:cNvSpPr/>
          <p:nvPr/>
        </p:nvSpPr>
        <p:spPr>
          <a:xfrm>
            <a:off x="4487368" y="2323565"/>
            <a:ext cx="1804944" cy="727432"/>
          </a:xfrm>
          <a:prstGeom prst="round2DiagRect">
            <a:avLst/>
          </a:prstGeom>
          <a:solidFill>
            <a:srgbClr val="006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LĪDZDALĪBA</a:t>
            </a:r>
          </a:p>
        </p:txBody>
      </p:sp>
      <p:sp>
        <p:nvSpPr>
          <p:cNvPr id="46" name="Round Diagonal Corner Rectangle 45"/>
          <p:cNvSpPr/>
          <p:nvPr/>
        </p:nvSpPr>
        <p:spPr>
          <a:xfrm>
            <a:off x="6438321" y="2303157"/>
            <a:ext cx="1736897" cy="747840"/>
          </a:xfrm>
          <a:prstGeom prst="round2DiagRect">
            <a:avLst/>
          </a:prstGeom>
          <a:solidFill>
            <a:srgbClr val="006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UZ FAKTIEM BALSTĪTA</a:t>
            </a:r>
            <a:r>
              <a:rPr lang="lv-LV" sz="1463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lv-LV" sz="1463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POLITIKA</a:t>
            </a:r>
            <a:r>
              <a:rPr lang="lv-LV" sz="1463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</a:p>
        </p:txBody>
      </p:sp>
      <p:sp>
        <p:nvSpPr>
          <p:cNvPr id="47" name="Round Diagonal Corner Rectangle 46"/>
          <p:cNvSpPr/>
          <p:nvPr/>
        </p:nvSpPr>
        <p:spPr>
          <a:xfrm>
            <a:off x="8253152" y="2303158"/>
            <a:ext cx="1804944" cy="728400"/>
          </a:xfrm>
          <a:prstGeom prst="round2DiagRect">
            <a:avLst/>
          </a:prstGeom>
          <a:solidFill>
            <a:srgbClr val="006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63" b="1">
                <a:solidFill>
                  <a:schemeClr val="bg1"/>
                </a:solidFill>
                <a:latin typeface="EC Square Sans Pro" panose="020B0506040000020004" pitchFamily="34" charset="0"/>
              </a:rPr>
              <a:t>DEMOKRĀTIJA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604478" y="1110433"/>
            <a:ext cx="7453617" cy="978886"/>
          </a:xfrm>
          <a:prstGeom prst="triangle">
            <a:avLst/>
          </a:prstGeom>
          <a:solidFill>
            <a:srgbClr val="00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25" b="1">
                <a:latin typeface="EC Square Sans Pro" panose="020B0506040000020004" pitchFamily="34" charset="0"/>
              </a:rPr>
              <a:t>6. Jauns impulss Eiropas demokrātijai</a:t>
            </a:r>
          </a:p>
        </p:txBody>
      </p:sp>
      <p:sp>
        <p:nvSpPr>
          <p:cNvPr id="49" name="Round Diagonal Corner Rectangle 48"/>
          <p:cNvSpPr/>
          <p:nvPr/>
        </p:nvSpPr>
        <p:spPr>
          <a:xfrm>
            <a:off x="2604477" y="3164635"/>
            <a:ext cx="1804944" cy="2387615"/>
          </a:xfrm>
          <a:prstGeom prst="round2DiagRect">
            <a:avLst/>
          </a:prstGeom>
          <a:solidFill>
            <a:srgbClr val="006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Demogrāfiskās problēmas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Ilgtermiņa redzējums par lauku apvidiem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Bērni 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Darbaspēka novecošana 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Intelektuālā darbaspēka emigrācija</a:t>
            </a:r>
          </a:p>
        </p:txBody>
      </p:sp>
      <p:sp>
        <p:nvSpPr>
          <p:cNvPr id="50" name="Round Diagonal Corner Rectangle 49"/>
          <p:cNvSpPr/>
          <p:nvPr/>
        </p:nvSpPr>
        <p:spPr>
          <a:xfrm>
            <a:off x="4487368" y="3184072"/>
            <a:ext cx="1804944" cy="2368177"/>
          </a:xfrm>
          <a:prstGeom prst="round2DiagRect">
            <a:avLst/>
          </a:prstGeom>
          <a:solidFill>
            <a:srgbClr val="006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Konference par Eiropas nākotni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Pilsoņdialogi</a:t>
            </a: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Eiropas pilsoņu iniciatīva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endParaRPr lang="en-IE" sz="13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1" name="Round Diagonal Corner Rectangle 50"/>
          <p:cNvSpPr/>
          <p:nvPr/>
        </p:nvSpPr>
        <p:spPr>
          <a:xfrm>
            <a:off x="6370259" y="3184073"/>
            <a:ext cx="1804944" cy="2368176"/>
          </a:xfrm>
          <a:prstGeom prst="round2DiagRect">
            <a:avLst/>
          </a:prstGeom>
          <a:solidFill>
            <a:srgbClr val="006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Nākotnes plānošana / nākotnes prasībām atbilstoša politika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Labāks regulējums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Princips “viens pieņemts — viens atcelts”</a:t>
            </a:r>
          </a:p>
        </p:txBody>
      </p:sp>
      <p:sp>
        <p:nvSpPr>
          <p:cNvPr id="52" name="Round Diagonal Corner Rectangle 51"/>
          <p:cNvSpPr/>
          <p:nvPr/>
        </p:nvSpPr>
        <p:spPr>
          <a:xfrm>
            <a:off x="8253149" y="3164636"/>
            <a:ext cx="1804944" cy="2322964"/>
          </a:xfrm>
          <a:prstGeom prst="round2DiagRect">
            <a:avLst/>
          </a:prstGeom>
          <a:solidFill>
            <a:srgbClr val="006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Īpašas attiecības ar Eiropas Parlamentu: iniciatīvas tiesības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Vadošo kandidātu sistēma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Demokrātijas rīcības plāns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bg1"/>
                </a:solidFill>
                <a:latin typeface="EC Square Sans Pro" panose="020B0506040000020004" pitchFamily="34" charset="0"/>
              </a:rPr>
              <a:t>Dezinformācija</a:t>
            </a:r>
          </a:p>
          <a:p>
            <a:pPr marL="232243" indent="-232243">
              <a:buFont typeface="Arial" panose="020B0604020202020204" pitchFamily="34" charset="0"/>
              <a:buChar char="•"/>
            </a:pPr>
            <a:endParaRPr lang="en-IE" sz="13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27299"/>
            <a:ext cx="10689771" cy="647322"/>
          </a:xfrm>
        </p:spPr>
        <p:txBody>
          <a:bodyPr/>
          <a:lstStyle/>
          <a:p>
            <a:r>
              <a:rPr lang="lv-LV" b="1" dirty="0"/>
              <a:t>Sešu prioritāšu pārvēršana reālā rīcībā — Komisijas 2020. gada darba programma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3927" y="1899315"/>
            <a:ext cx="62391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200" b="1">
                <a:solidFill>
                  <a:srgbClr val="004DA2"/>
                </a:solidFill>
                <a:latin typeface="EC Square Sans Pro Medium" panose="020B0500000000020004" pitchFamily="34" charset="0"/>
              </a:rPr>
              <a:t>Komisijas 2020. gada darba programma — zīmīgi skaitļi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3927" y="2654907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8000">
                <a:solidFill>
                  <a:srgbClr val="004DA2"/>
                </a:solidFill>
                <a:latin typeface="EC Square Sans Pro" panose="020B0506040000020004" pitchFamily="34" charset="0"/>
              </a:rPr>
              <a:t>43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3927" y="3802589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>
                <a:solidFill>
                  <a:srgbClr val="004DA2"/>
                </a:solidFill>
                <a:latin typeface="EC Square Sans Pro Medium" panose="020B0500000000020004" pitchFamily="34" charset="0"/>
              </a:rPr>
              <a:t>jauni politikas </a:t>
            </a:r>
          </a:p>
          <a:p>
            <a:r>
              <a:rPr lang="lv-LV">
                <a:solidFill>
                  <a:srgbClr val="004DA2"/>
                </a:solidFill>
                <a:latin typeface="EC Square Sans Pro Medium" panose="020B0500000000020004" pitchFamily="34" charset="0"/>
              </a:rPr>
              <a:t>mērķi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757" y="2611189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8000">
                <a:solidFill>
                  <a:srgbClr val="004DA2"/>
                </a:solidFill>
                <a:latin typeface="EC Square Sans Pro" panose="020B0506040000020004" pitchFamily="34" charset="0"/>
              </a:rPr>
              <a:t>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7757" y="3758871"/>
            <a:ext cx="1562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>
                <a:solidFill>
                  <a:srgbClr val="004DA2"/>
                </a:solidFill>
                <a:latin typeface="EC Square Sans Pro Medium" panose="020B0500000000020004" pitchFamily="34" charset="0"/>
              </a:rPr>
              <a:t>priekšlikumi par </a:t>
            </a:r>
          </a:p>
          <a:p>
            <a:r>
              <a:rPr lang="lv-LV">
                <a:solidFill>
                  <a:srgbClr val="004DA2"/>
                </a:solidFill>
                <a:latin typeface="EC Square Sans Pro Medium" panose="020B0500000000020004" pitchFamily="34" charset="0"/>
              </a:rPr>
              <a:t>atsaukšanu </a:t>
            </a:r>
          </a:p>
          <a:p>
            <a:r>
              <a:rPr lang="lv-LV">
                <a:solidFill>
                  <a:srgbClr val="004DA2"/>
                </a:solidFill>
                <a:latin typeface="EC Square Sans Pro Medium" panose="020B0500000000020004" pitchFamily="34" charset="0"/>
              </a:rPr>
              <a:t>un atcelšanu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1587" y="2625170"/>
            <a:ext cx="1896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8000" dirty="0">
                <a:solidFill>
                  <a:srgbClr val="004DA2"/>
                </a:solidFill>
                <a:latin typeface="EC Square Sans Pro" panose="020B0506040000020004" pitchFamily="34" charset="0"/>
              </a:rPr>
              <a:t>126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0127" y="3771279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>
                <a:solidFill>
                  <a:srgbClr val="004DA2"/>
                </a:solidFill>
                <a:latin typeface="EC Square Sans Pro Medium" panose="020B0500000000020004" pitchFamily="34" charset="0"/>
              </a:rPr>
              <a:t>priekšlikumi, </a:t>
            </a:r>
            <a:br>
              <a:rPr lang="lv-LV">
                <a:solidFill>
                  <a:srgbClr val="004DA2"/>
                </a:solidFill>
                <a:latin typeface="EC Square Sans Pro Medium" panose="020B0500000000020004" pitchFamily="34" charset="0"/>
              </a:rPr>
            </a:br>
            <a:r>
              <a:rPr lang="lv-LV">
                <a:solidFill>
                  <a:srgbClr val="004DA2"/>
                </a:solidFill>
                <a:latin typeface="EC Square Sans Pro Medium" panose="020B0500000000020004" pitchFamily="34" charset="0"/>
              </a:rPr>
              <a:t>kas vēl jāpieņem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7992" y="2601196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8000">
                <a:solidFill>
                  <a:srgbClr val="004DA2"/>
                </a:solidFill>
                <a:latin typeface="EC Square Sans Pro" panose="020B0506040000020004" pitchFamily="34" charset="0"/>
              </a:rPr>
              <a:t>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7992" y="3748878"/>
            <a:ext cx="1586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>
                <a:solidFill>
                  <a:srgbClr val="004DA2"/>
                </a:solidFill>
                <a:latin typeface="EC Square Sans Pro Medium" panose="020B0500000000020004" pitchFamily="34" charset="0"/>
              </a:rPr>
              <a:t>regulējuma </a:t>
            </a:r>
            <a:br>
              <a:rPr lang="lv-LV">
                <a:solidFill>
                  <a:srgbClr val="004DA2"/>
                </a:solidFill>
                <a:latin typeface="EC Square Sans Pro Medium" panose="020B0500000000020004" pitchFamily="34" charset="0"/>
              </a:rPr>
            </a:br>
            <a:r>
              <a:rPr lang="lv-LV">
                <a:solidFill>
                  <a:srgbClr val="004DA2"/>
                </a:solidFill>
                <a:latin typeface="EC Square Sans Pro Medium" panose="020B0500000000020004" pitchFamily="34" charset="0"/>
              </a:rPr>
              <a:t>vienkāršošanas</a:t>
            </a:r>
          </a:p>
          <a:p>
            <a:r>
              <a:rPr lang="lv-LV">
                <a:solidFill>
                  <a:srgbClr val="004DA2"/>
                </a:solidFill>
                <a:latin typeface="EC Square Sans Pro Medium" panose="020B0500000000020004" pitchFamily="34" charset="0"/>
              </a:rPr>
              <a:t>iniciatīvas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01" y="3187035"/>
            <a:ext cx="304525" cy="304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686" y="3155110"/>
            <a:ext cx="304525" cy="304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385" y="3150758"/>
            <a:ext cx="304525" cy="304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561" y="3164278"/>
            <a:ext cx="304525" cy="3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1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9400" y="6210678"/>
            <a:ext cx="9590988" cy="647322"/>
          </a:xfrm>
        </p:spPr>
        <p:txBody>
          <a:bodyPr/>
          <a:lstStyle/>
          <a:p>
            <a:r>
              <a:rPr lang="lv-LV">
                <a:solidFill>
                  <a:schemeClr val="bg1"/>
                </a:solidFill>
              </a:rPr>
              <a:t>Atvērts un iekļaujošs darba modelis</a:t>
            </a:r>
          </a:p>
        </p:txBody>
      </p:sp>
    </p:spTree>
    <p:extLst>
      <p:ext uri="{BB962C8B-B14F-4D97-AF65-F5344CB8AC3E}">
        <p14:creationId xmlns:p14="http://schemas.microsoft.com/office/powerpoint/2010/main" val="21879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b="1"/>
              <a:t>Kolēģija – viena komanda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344"/>
            <a:ext cx="10515600" cy="4470400"/>
          </a:xfrm>
        </p:spPr>
        <p:txBody>
          <a:bodyPr>
            <a:normAutofit/>
          </a:bodyPr>
          <a:lstStyle/>
          <a:p>
            <a:r>
              <a:rPr lang="lv-LV" sz="4000"/>
              <a:t>Valdības veseluma pieeja</a:t>
            </a:r>
          </a:p>
          <a:p>
            <a:r>
              <a:rPr lang="lv-LV" sz="4000"/>
              <a:t>3 priekšsēdētājas izpildvietnieki </a:t>
            </a:r>
          </a:p>
          <a:p>
            <a:r>
              <a:rPr lang="lv-LV" sz="4000"/>
              <a:t>5 priekšsēdētājas vietnieki</a:t>
            </a:r>
          </a:p>
          <a:p>
            <a:r>
              <a:rPr lang="lv-LV" sz="4000"/>
              <a:t>Augstais pārstāvis / priekšsēdētājas vietnieks, kas palīdz koordinēt visu komisāru darba ārējo dimensiju </a:t>
            </a:r>
          </a:p>
          <a:p>
            <a:endParaRPr lang="en-I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1769" y="1061705"/>
            <a:ext cx="11353800" cy="0"/>
          </a:xfrm>
          <a:prstGeom prst="line">
            <a:avLst/>
          </a:prstGeom>
          <a:ln w="38100">
            <a:solidFill>
              <a:srgbClr val="2AB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7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val 270"/>
          <p:cNvSpPr/>
          <p:nvPr/>
        </p:nvSpPr>
        <p:spPr>
          <a:xfrm>
            <a:off x="2691078" y="320553"/>
            <a:ext cx="6252686" cy="6252686"/>
          </a:xfrm>
          <a:prstGeom prst="ellipse">
            <a:avLst/>
          </a:prstGeom>
          <a:gradFill>
            <a:gsLst>
              <a:gs pos="27000">
                <a:srgbClr val="1976BA"/>
              </a:gs>
              <a:gs pos="100000">
                <a:srgbClr val="80BEA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8"/>
          </a:p>
        </p:txBody>
      </p:sp>
      <p:sp>
        <p:nvSpPr>
          <p:cNvPr id="272" name="Oval 271"/>
          <p:cNvSpPr/>
          <p:nvPr/>
        </p:nvSpPr>
        <p:spPr>
          <a:xfrm>
            <a:off x="3072057" y="701531"/>
            <a:ext cx="5490724" cy="5510492"/>
          </a:xfrm>
          <a:prstGeom prst="ellips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8"/>
          </a:p>
        </p:txBody>
      </p:sp>
      <p:sp>
        <p:nvSpPr>
          <p:cNvPr id="273" name="Oval 272"/>
          <p:cNvSpPr/>
          <p:nvPr/>
        </p:nvSpPr>
        <p:spPr>
          <a:xfrm>
            <a:off x="3550447" y="1175532"/>
            <a:ext cx="4590803" cy="4590803"/>
          </a:xfrm>
          <a:prstGeom prst="ellipse">
            <a:avLst/>
          </a:prstGeom>
          <a:solidFill>
            <a:srgbClr val="FFFF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56"/>
          </a:p>
        </p:txBody>
      </p:sp>
      <p:sp>
        <p:nvSpPr>
          <p:cNvPr id="274" name="Round Diagonal Corner Rectangle 273"/>
          <p:cNvSpPr/>
          <p:nvPr/>
        </p:nvSpPr>
        <p:spPr>
          <a:xfrm>
            <a:off x="6878257" y="1111356"/>
            <a:ext cx="2026536" cy="680308"/>
          </a:xfrm>
          <a:prstGeom prst="round2DiagRect">
            <a:avLst/>
          </a:prstGeom>
          <a:solidFill>
            <a:srgbClr val="44BA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031" tIns="68031" rIns="34015" bIns="17008" rtlCol="0" anchor="b"/>
          <a:lstStyle/>
          <a:p>
            <a:pPr algn="r"/>
            <a:r>
              <a:rPr lang="lv-LV" sz="661" dirty="0">
                <a:latin typeface="EC Square Sans Pro Medium" panose="020B0500000000020004" pitchFamily="34" charset="0"/>
              </a:rPr>
              <a:t>Margrēte </a:t>
            </a:r>
            <a:r>
              <a:rPr lang="lv-LV" sz="661" dirty="0" err="1">
                <a:latin typeface="EC Square Sans Pro Medium" panose="020B0500000000020004" pitchFamily="34" charset="0"/>
              </a:rPr>
              <a:t>Vestagere</a:t>
            </a:r>
            <a:r>
              <a:rPr lang="lv-LV" sz="661" dirty="0">
                <a:latin typeface="EC Square Sans Pro Medium" panose="020B0500000000020004" pitchFamily="34" charset="0"/>
              </a:rPr>
              <a:t>,</a:t>
            </a:r>
          </a:p>
          <a:p>
            <a:pPr algn="r"/>
            <a:r>
              <a:rPr lang="lv-LV" sz="661" dirty="0">
                <a:latin typeface="EC Square Sans Pro Medium" panose="020B0500000000020004" pitchFamily="34" charset="0"/>
              </a:rPr>
              <a:t>priekšsēdētājas </a:t>
            </a:r>
            <a:r>
              <a:rPr lang="lv-LV" sz="661" dirty="0" err="1">
                <a:latin typeface="EC Square Sans Pro Medium" panose="020B0500000000020004" pitchFamily="34" charset="0"/>
              </a:rPr>
              <a:t>izpildvietniece</a:t>
            </a:r>
            <a:endParaRPr lang="lv-LV" sz="661" dirty="0">
              <a:latin typeface="EC Square Sans Pro Medium" panose="020B0500000000020004" pitchFamily="34" charset="0"/>
            </a:endParaRPr>
          </a:p>
          <a:p>
            <a:pPr algn="r"/>
            <a:endParaRPr lang="en-IE" sz="189" dirty="0">
              <a:latin typeface="EC Square Sans Pro Medium" panose="020B0500000000020004" pitchFamily="34" charset="0"/>
            </a:endParaRPr>
          </a:p>
          <a:p>
            <a:pPr algn="r"/>
            <a:r>
              <a:rPr lang="lv-LV" sz="756" dirty="0">
                <a:latin typeface="EC Square Sans Pro Medium" panose="020B0500000000020004" pitchFamily="34" charset="0"/>
              </a:rPr>
              <a:t>Digitālajam laikmetam </a:t>
            </a:r>
          </a:p>
          <a:p>
            <a:pPr algn="r"/>
            <a:r>
              <a:rPr lang="lv-LV" sz="756" dirty="0">
                <a:latin typeface="EC Square Sans Pro Medium" panose="020B0500000000020004" pitchFamily="34" charset="0"/>
              </a:rPr>
              <a:t>gatava Eiropa</a:t>
            </a:r>
          </a:p>
        </p:txBody>
      </p:sp>
      <p:sp>
        <p:nvSpPr>
          <p:cNvPr id="275" name="Round Diagonal Corner Rectangle 274"/>
          <p:cNvSpPr/>
          <p:nvPr/>
        </p:nvSpPr>
        <p:spPr>
          <a:xfrm>
            <a:off x="8792409" y="3387974"/>
            <a:ext cx="1782458" cy="646292"/>
          </a:xfrm>
          <a:prstGeom prst="round2DiagRect">
            <a:avLst/>
          </a:prstGeom>
          <a:solidFill>
            <a:srgbClr val="44BA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31" tIns="68031" rIns="34015" bIns="17008" rtlCol="0" anchor="b"/>
          <a:lstStyle/>
          <a:p>
            <a:pPr algn="r"/>
            <a:endParaRPr lang="en-IE" sz="661" dirty="0">
              <a:latin typeface="EC Square Sans Pro Medium" panose="020B0500000000020004" pitchFamily="34" charset="0"/>
            </a:endParaRPr>
          </a:p>
          <a:p>
            <a:pPr algn="r"/>
            <a:r>
              <a:rPr lang="lv-LV" sz="661" dirty="0" err="1">
                <a:latin typeface="EC Square Sans Pro Medium" panose="020B0500000000020004" pitchFamily="34" charset="0"/>
              </a:rPr>
              <a:t>Margaritis</a:t>
            </a:r>
            <a:r>
              <a:rPr lang="lv-LV" sz="661" dirty="0">
                <a:latin typeface="EC Square Sans Pro Medium" panose="020B0500000000020004" pitchFamily="34" charset="0"/>
              </a:rPr>
              <a:t> </a:t>
            </a:r>
            <a:r>
              <a:rPr lang="lv-LV" sz="661" dirty="0" err="1">
                <a:latin typeface="EC Square Sans Pro Medium" panose="020B0500000000020004" pitchFamily="34" charset="0"/>
              </a:rPr>
              <a:t>Shins</a:t>
            </a:r>
            <a:r>
              <a:rPr lang="lv-LV" sz="661" dirty="0">
                <a:latin typeface="EC Square Sans Pro Medium" panose="020B0500000000020004" pitchFamily="34" charset="0"/>
              </a:rPr>
              <a:t>, </a:t>
            </a:r>
          </a:p>
          <a:p>
            <a:pPr algn="r"/>
            <a:r>
              <a:rPr lang="lv-LV" sz="661" dirty="0">
                <a:latin typeface="EC Square Sans Pro Medium" panose="020B0500000000020004" pitchFamily="34" charset="0"/>
              </a:rPr>
              <a:t>priekšsēdētājas vietnieks</a:t>
            </a:r>
          </a:p>
          <a:p>
            <a:pPr algn="r"/>
            <a:endParaRPr lang="en-IE" sz="189" dirty="0">
              <a:latin typeface="EC Square Sans Pro Medium" panose="020B0500000000020004" pitchFamily="34" charset="0"/>
            </a:endParaRPr>
          </a:p>
          <a:p>
            <a:pPr algn="r"/>
            <a:r>
              <a:rPr lang="lv-LV" sz="756" dirty="0">
                <a:latin typeface="EC Square Sans Pro Medium" panose="020B0500000000020004" pitchFamily="34" charset="0"/>
              </a:rPr>
              <a:t>Mūsu </a:t>
            </a:r>
          </a:p>
          <a:p>
            <a:pPr algn="r"/>
            <a:r>
              <a:rPr lang="lv-LV" sz="756" dirty="0">
                <a:latin typeface="EC Square Sans Pro Medium" panose="020B0500000000020004" pitchFamily="34" charset="0"/>
              </a:rPr>
              <a:t>eiropeiskā </a:t>
            </a:r>
          </a:p>
          <a:p>
            <a:pPr algn="r"/>
            <a:r>
              <a:rPr lang="lv-LV" sz="756" dirty="0">
                <a:latin typeface="EC Square Sans Pro Medium" panose="020B0500000000020004" pitchFamily="34" charset="0"/>
              </a:rPr>
              <a:t>dzīvesziņa</a:t>
            </a:r>
          </a:p>
        </p:txBody>
      </p:sp>
      <p:sp>
        <p:nvSpPr>
          <p:cNvPr id="276" name="Round Diagonal Corner Rectangle 275"/>
          <p:cNvSpPr/>
          <p:nvPr/>
        </p:nvSpPr>
        <p:spPr>
          <a:xfrm>
            <a:off x="1193800" y="3387974"/>
            <a:ext cx="1804270" cy="680308"/>
          </a:xfrm>
          <a:prstGeom prst="round2DiagRect">
            <a:avLst/>
          </a:prstGeom>
          <a:solidFill>
            <a:srgbClr val="44BA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31" tIns="68031" rIns="34015" bIns="17008" rtlCol="0" anchor="b"/>
          <a:lstStyle/>
          <a:p>
            <a:pPr algn="r"/>
            <a:r>
              <a:rPr lang="lv-LV" sz="661">
                <a:latin typeface="EC Square Sans Pro Medium" panose="020B0500000000020004" pitchFamily="34" charset="0"/>
              </a:rPr>
              <a:t>Žuzeps Borels,</a:t>
            </a:r>
          </a:p>
          <a:p>
            <a:pPr algn="r"/>
            <a:r>
              <a:rPr lang="lv-LV" sz="661">
                <a:latin typeface="EC Square Sans Pro Medium" panose="020B0500000000020004" pitchFamily="34" charset="0"/>
              </a:rPr>
              <a:t>Augstais pārstāvis /</a:t>
            </a:r>
            <a:br>
              <a:rPr lang="lv-LV" sz="661">
                <a:latin typeface="EC Square Sans Pro Medium" panose="020B0500000000020004" pitchFamily="34" charset="0"/>
              </a:rPr>
            </a:br>
            <a:r>
              <a:rPr lang="lv-LV" sz="661">
                <a:latin typeface="EC Square Sans Pro Medium" panose="020B0500000000020004" pitchFamily="34" charset="0"/>
              </a:rPr>
              <a:t>priekšsēdētājas vietnieks</a:t>
            </a:r>
          </a:p>
          <a:p>
            <a:pPr algn="r"/>
            <a:endParaRPr lang="en-IE" sz="189" dirty="0">
              <a:latin typeface="EC Square Sans Pro Medium" panose="020B0500000000020004" pitchFamily="34" charset="0"/>
            </a:endParaRPr>
          </a:p>
          <a:p>
            <a:pPr algn="r"/>
            <a:r>
              <a:rPr lang="lv-LV" sz="756">
                <a:latin typeface="EC Square Sans Pro Medium" panose="020B0500000000020004" pitchFamily="34" charset="0"/>
              </a:rPr>
              <a:t>Spēcīgāka Eiropa</a:t>
            </a:r>
          </a:p>
          <a:p>
            <a:pPr algn="r"/>
            <a:r>
              <a:rPr lang="lv-LV" sz="756">
                <a:latin typeface="EC Square Sans Pro Medium" panose="020B0500000000020004" pitchFamily="34" charset="0"/>
              </a:rPr>
              <a:t>pasaulē</a:t>
            </a:r>
          </a:p>
        </p:txBody>
      </p:sp>
      <p:sp>
        <p:nvSpPr>
          <p:cNvPr id="277" name="Round Diagonal Corner Rectangle 276"/>
          <p:cNvSpPr/>
          <p:nvPr/>
        </p:nvSpPr>
        <p:spPr>
          <a:xfrm>
            <a:off x="3079187" y="1116981"/>
            <a:ext cx="1855476" cy="680308"/>
          </a:xfrm>
          <a:prstGeom prst="round2DiagRect">
            <a:avLst/>
          </a:prstGeom>
          <a:solidFill>
            <a:srgbClr val="44BA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15" tIns="68031" rIns="34015" bIns="17008" rtlCol="0" anchor="b"/>
          <a:lstStyle/>
          <a:p>
            <a:pPr algn="r"/>
            <a:r>
              <a:rPr lang="lv-LV" sz="661" dirty="0">
                <a:latin typeface="EC Square Sans Pro Medium" panose="020B0500000000020004" pitchFamily="34" charset="0"/>
              </a:rPr>
              <a:t>Valdis Dombrovskis,</a:t>
            </a:r>
          </a:p>
          <a:p>
            <a:pPr algn="r"/>
            <a:r>
              <a:rPr lang="lv-LV" sz="661" dirty="0">
                <a:latin typeface="EC Square Sans Pro Medium" panose="020B0500000000020004" pitchFamily="34" charset="0"/>
              </a:rPr>
              <a:t>priekšsēdētājas </a:t>
            </a:r>
            <a:r>
              <a:rPr lang="lv-LV" sz="661" dirty="0" err="1">
                <a:latin typeface="EC Square Sans Pro Medium" panose="020B0500000000020004" pitchFamily="34" charset="0"/>
              </a:rPr>
              <a:t>izpildvietnieks</a:t>
            </a:r>
            <a:endParaRPr lang="lv-LV" sz="661" dirty="0">
              <a:latin typeface="EC Square Sans Pro Medium" panose="020B0500000000020004" pitchFamily="34" charset="0"/>
            </a:endParaRPr>
          </a:p>
          <a:p>
            <a:pPr algn="r"/>
            <a:endParaRPr lang="en-IE" sz="189" dirty="0">
              <a:latin typeface="EC Square Sans Pro Medium" panose="020B0500000000020004" pitchFamily="34" charset="0"/>
            </a:endParaRPr>
          </a:p>
          <a:p>
            <a:pPr algn="r"/>
            <a:r>
              <a:rPr lang="lv-LV" sz="756" dirty="0">
                <a:latin typeface="EC Square Sans Pro Medium" panose="020B0500000000020004" pitchFamily="34" charset="0"/>
              </a:rPr>
              <a:t>Ekonomika </a:t>
            </a:r>
          </a:p>
          <a:p>
            <a:pPr algn="r"/>
            <a:r>
              <a:rPr lang="lv-LV" sz="756" dirty="0">
                <a:latin typeface="EC Square Sans Pro Medium" panose="020B0500000000020004" pitchFamily="34" charset="0"/>
              </a:rPr>
              <a:t>cilvēku labā</a:t>
            </a:r>
          </a:p>
        </p:txBody>
      </p:sp>
      <p:sp>
        <p:nvSpPr>
          <p:cNvPr id="278" name="Round Diagonal Corner Rectangle 277"/>
          <p:cNvSpPr/>
          <p:nvPr/>
        </p:nvSpPr>
        <p:spPr>
          <a:xfrm>
            <a:off x="5214534" y="5698433"/>
            <a:ext cx="1791971" cy="680308"/>
          </a:xfrm>
          <a:prstGeom prst="round2DiagRect">
            <a:avLst/>
          </a:prstGeom>
          <a:solidFill>
            <a:srgbClr val="44BA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31" tIns="68031" rIns="34015" bIns="17008" rtlCol="0" anchor="b"/>
          <a:lstStyle/>
          <a:p>
            <a:pPr algn="r"/>
            <a:r>
              <a:rPr lang="lv-LV" sz="661" dirty="0">
                <a:latin typeface="EC Square Sans Pro Medium" panose="020B0500000000020004" pitchFamily="34" charset="0"/>
              </a:rPr>
              <a:t>Vera </a:t>
            </a:r>
            <a:r>
              <a:rPr lang="lv-LV" sz="661" dirty="0" err="1">
                <a:latin typeface="EC Square Sans Pro Medium" panose="020B0500000000020004" pitchFamily="34" charset="0"/>
              </a:rPr>
              <a:t>Jourova</a:t>
            </a:r>
            <a:r>
              <a:rPr lang="lv-LV" sz="661" dirty="0">
                <a:latin typeface="EC Square Sans Pro Medium" panose="020B0500000000020004" pitchFamily="34" charset="0"/>
              </a:rPr>
              <a:t>,</a:t>
            </a:r>
          </a:p>
          <a:p>
            <a:pPr algn="r"/>
            <a:r>
              <a:rPr lang="lv-LV" sz="661" dirty="0">
                <a:latin typeface="EC Square Sans Pro Medium" panose="020B0500000000020004" pitchFamily="34" charset="0"/>
              </a:rPr>
              <a:t>priekšsēdētājas vietniece</a:t>
            </a:r>
          </a:p>
          <a:p>
            <a:pPr algn="r"/>
            <a:endParaRPr lang="en-IE" sz="661" dirty="0">
              <a:latin typeface="EC Square Sans Pro Medium" panose="020B0500000000020004" pitchFamily="34" charset="0"/>
            </a:endParaRPr>
          </a:p>
          <a:p>
            <a:pPr algn="r"/>
            <a:r>
              <a:rPr lang="lv-LV" sz="756" dirty="0">
                <a:latin typeface="EC Square Sans Pro Medium" panose="020B0500000000020004" pitchFamily="34" charset="0"/>
              </a:rPr>
              <a:t>Vērtības un </a:t>
            </a:r>
          </a:p>
          <a:p>
            <a:pPr algn="r"/>
            <a:r>
              <a:rPr lang="lv-LV" sz="756" dirty="0" err="1">
                <a:latin typeface="EC Square Sans Pro Medium" panose="020B0500000000020004" pitchFamily="34" charset="0"/>
              </a:rPr>
              <a:t>pārredzamība</a:t>
            </a:r>
            <a:endParaRPr lang="lv-LV" sz="756" dirty="0">
              <a:latin typeface="EC Square Sans Pro Medium" panose="020B0500000000020004" pitchFamily="34" charset="0"/>
            </a:endParaRPr>
          </a:p>
        </p:txBody>
      </p:sp>
      <p:sp>
        <p:nvSpPr>
          <p:cNvPr id="279" name="Round Diagonal Corner Rectangle 278"/>
          <p:cNvSpPr/>
          <p:nvPr/>
        </p:nvSpPr>
        <p:spPr>
          <a:xfrm>
            <a:off x="4197226" y="1908605"/>
            <a:ext cx="1293216" cy="680308"/>
          </a:xfrm>
          <a:prstGeom prst="round2DiagRect">
            <a:avLst/>
          </a:prstGeom>
          <a:noFill/>
          <a:ln w="12700">
            <a:solidFill>
              <a:srgbClr val="DFF1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15" tIns="34015" rIns="34015" bIns="17008" rtlCol="0" anchor="b"/>
          <a:lstStyle/>
          <a:p>
            <a:pPr algn="r"/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Fils </a:t>
            </a:r>
            <a:r>
              <a:rPr lang="lv-LV" sz="661" dirty="0" err="1">
                <a:solidFill>
                  <a:srgbClr val="1D2B71"/>
                </a:solidFill>
                <a:latin typeface="EC Square Sans Pro Medium" panose="020B0500000000020004" pitchFamily="34" charset="0"/>
              </a:rPr>
              <a:t>Hogans</a:t>
            </a:r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,</a:t>
            </a:r>
          </a:p>
          <a:p>
            <a:pPr algn="r"/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komisārs</a:t>
            </a:r>
          </a:p>
          <a:p>
            <a:pPr algn="r"/>
            <a:endParaRPr lang="en-IE" sz="661" dirty="0">
              <a:latin typeface="EC Square Sans Pro Medium" panose="020B0500000000020004" pitchFamily="34" charset="0"/>
            </a:endParaRPr>
          </a:p>
          <a:p>
            <a:pPr algn="r"/>
            <a:r>
              <a:rPr lang="lv-LV" sz="756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Tirdzniecība</a:t>
            </a:r>
          </a:p>
        </p:txBody>
      </p:sp>
      <p:sp>
        <p:nvSpPr>
          <p:cNvPr id="280" name="Round Diagonal Corner Rectangle 279"/>
          <p:cNvSpPr/>
          <p:nvPr/>
        </p:nvSpPr>
        <p:spPr>
          <a:xfrm>
            <a:off x="5558897" y="1915360"/>
            <a:ext cx="1488537" cy="680308"/>
          </a:xfrm>
          <a:prstGeom prst="round2DiagRect">
            <a:avLst/>
          </a:prstGeom>
          <a:noFill/>
          <a:ln w="12700">
            <a:solidFill>
              <a:srgbClr val="DFF1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Marija Gabriela,  </a:t>
            </a:r>
          </a:p>
          <a:p>
            <a:pPr algn="r"/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komisāre</a:t>
            </a:r>
          </a:p>
          <a:p>
            <a:pPr algn="r">
              <a:lnSpc>
                <a:spcPts val="850"/>
              </a:lnSpc>
            </a:pPr>
            <a:r>
              <a:rPr lang="lv-LV" sz="756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Inovācija, </a:t>
            </a:r>
          </a:p>
          <a:p>
            <a:pPr algn="r">
              <a:lnSpc>
                <a:spcPts val="850"/>
              </a:lnSpc>
            </a:pPr>
            <a:r>
              <a:rPr lang="lv-LV" sz="756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pētniecība, kultūra, </a:t>
            </a:r>
          </a:p>
          <a:p>
            <a:pPr algn="r">
              <a:lnSpc>
                <a:spcPts val="850"/>
              </a:lnSpc>
            </a:pPr>
            <a:r>
              <a:rPr lang="lv-LV" sz="756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izglītība un </a:t>
            </a:r>
          </a:p>
          <a:p>
            <a:pPr algn="r">
              <a:lnSpc>
                <a:spcPts val="850"/>
              </a:lnSpc>
            </a:pPr>
            <a:r>
              <a:rPr lang="lv-LV" sz="756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jaunatne</a:t>
            </a:r>
          </a:p>
        </p:txBody>
      </p:sp>
      <p:sp>
        <p:nvSpPr>
          <p:cNvPr id="281" name="Round Diagonal Corner Rectangle 280"/>
          <p:cNvSpPr/>
          <p:nvPr/>
        </p:nvSpPr>
        <p:spPr>
          <a:xfrm>
            <a:off x="6631780" y="4844668"/>
            <a:ext cx="1360615" cy="680308"/>
          </a:xfrm>
          <a:prstGeom prst="round2DiagRect">
            <a:avLst/>
          </a:prstGeom>
          <a:noFill/>
          <a:ln w="12700">
            <a:solidFill>
              <a:srgbClr val="DFF1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15" tIns="34015" rIns="34015" bIns="0" rtlCol="0" anchor="b"/>
          <a:lstStyle/>
          <a:p>
            <a:pPr algn="r"/>
            <a:endParaRPr lang="en-IE" sz="756" dirty="0">
              <a:solidFill>
                <a:srgbClr val="1D2B71"/>
              </a:solidFill>
              <a:latin typeface="EC Square Sans Pro Medium" panose="020B0500000000020004" pitchFamily="34" charset="0"/>
            </a:endParaRPr>
          </a:p>
          <a:p>
            <a:pPr algn="r"/>
            <a:r>
              <a:rPr lang="lv-LV" sz="661">
                <a:solidFill>
                  <a:srgbClr val="1D2B71"/>
                </a:solidFill>
                <a:latin typeface="EC Square Sans Pro Medium" panose="020B0500000000020004" pitchFamily="34" charset="0"/>
              </a:rPr>
              <a:t>Virgīnijs</a:t>
            </a:r>
          </a:p>
          <a:p>
            <a:pPr algn="r"/>
            <a:r>
              <a:rPr lang="lv-LV" sz="661">
                <a:solidFill>
                  <a:srgbClr val="1D2B71"/>
                </a:solidFill>
                <a:latin typeface="EC Square Sans Pro Medium" panose="020B0500000000020004" pitchFamily="34" charset="0"/>
              </a:rPr>
              <a:t>Sinkēvičs, </a:t>
            </a:r>
          </a:p>
          <a:p>
            <a:pPr algn="r"/>
            <a:r>
              <a:rPr lang="lv-LV" sz="661">
                <a:solidFill>
                  <a:srgbClr val="1D2B71"/>
                </a:solidFill>
                <a:latin typeface="EC Square Sans Pro Medium" panose="020B0500000000020004" pitchFamily="34" charset="0"/>
              </a:rPr>
              <a:t>komisārs</a:t>
            </a:r>
          </a:p>
          <a:p>
            <a:pPr algn="r">
              <a:lnSpc>
                <a:spcPts val="850"/>
              </a:lnSpc>
            </a:pPr>
            <a:r>
              <a:rPr lang="lv-LV" sz="756">
                <a:solidFill>
                  <a:srgbClr val="1D2B71"/>
                </a:solidFill>
                <a:latin typeface="EC Square Sans Pro Medium" panose="020B0500000000020004" pitchFamily="34" charset="0"/>
              </a:rPr>
              <a:t>Vide, </a:t>
            </a:r>
          </a:p>
          <a:p>
            <a:pPr algn="r">
              <a:lnSpc>
                <a:spcPts val="850"/>
              </a:lnSpc>
            </a:pPr>
            <a:r>
              <a:rPr lang="lv-LV" sz="756">
                <a:solidFill>
                  <a:srgbClr val="1D2B71"/>
                </a:solidFill>
                <a:latin typeface="EC Square Sans Pro Medium" panose="020B0500000000020004" pitchFamily="34" charset="0"/>
              </a:rPr>
              <a:t>okeāni un </a:t>
            </a:r>
            <a:br>
              <a:rPr lang="lv-LV" sz="756">
                <a:solidFill>
                  <a:srgbClr val="1D2B71"/>
                </a:solidFill>
                <a:latin typeface="EC Square Sans Pro Medium" panose="020B0500000000020004" pitchFamily="34" charset="0"/>
              </a:rPr>
            </a:br>
            <a:r>
              <a:rPr lang="lv-LV" sz="756">
                <a:solidFill>
                  <a:srgbClr val="1D2B71"/>
                </a:solidFill>
                <a:latin typeface="EC Square Sans Pro Medium" panose="020B0500000000020004" pitchFamily="34" charset="0"/>
              </a:rPr>
              <a:t>zivsaimniecība</a:t>
            </a:r>
          </a:p>
        </p:txBody>
      </p:sp>
      <p:sp>
        <p:nvSpPr>
          <p:cNvPr id="282" name="Round Diagonal Corner Rectangle 281"/>
          <p:cNvSpPr/>
          <p:nvPr/>
        </p:nvSpPr>
        <p:spPr>
          <a:xfrm>
            <a:off x="4520986" y="2647139"/>
            <a:ext cx="1360615" cy="680308"/>
          </a:xfrm>
          <a:prstGeom prst="round2DiagRect">
            <a:avLst/>
          </a:prstGeom>
          <a:noFill/>
          <a:ln w="12700">
            <a:solidFill>
              <a:srgbClr val="DFF1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15" tIns="34015" rIns="34015" bIns="17008" rtlCol="0" anchor="b"/>
          <a:lstStyle/>
          <a:p>
            <a:pPr algn="r"/>
            <a:r>
              <a:rPr lang="lv-LV" sz="661">
                <a:solidFill>
                  <a:srgbClr val="1D2B71"/>
                </a:solidFill>
                <a:latin typeface="EC Square Sans Pro Medium" panose="020B0500000000020004" pitchFamily="34" charset="0"/>
              </a:rPr>
              <a:t>Paolo Džentiloni, </a:t>
            </a:r>
          </a:p>
          <a:p>
            <a:pPr algn="r"/>
            <a:r>
              <a:rPr lang="lv-LV" sz="661">
                <a:solidFill>
                  <a:srgbClr val="1D2B71"/>
                </a:solidFill>
                <a:latin typeface="EC Square Sans Pro Medium" panose="020B0500000000020004" pitchFamily="34" charset="0"/>
              </a:rPr>
              <a:t>komisārs</a:t>
            </a:r>
          </a:p>
          <a:p>
            <a:pPr algn="r"/>
            <a:endParaRPr lang="en-IE" sz="661" dirty="0">
              <a:solidFill>
                <a:srgbClr val="1D2B71"/>
              </a:solidFill>
              <a:latin typeface="EC Square Sans Pro Medium" panose="020B0500000000020004" pitchFamily="34" charset="0"/>
            </a:endParaRPr>
          </a:p>
          <a:p>
            <a:pPr algn="r"/>
            <a:r>
              <a:rPr lang="lv-LV" sz="756">
                <a:solidFill>
                  <a:srgbClr val="1D2B71"/>
                </a:solidFill>
                <a:latin typeface="EC Square Sans Pro Medium" panose="020B0500000000020004" pitchFamily="34" charset="0"/>
              </a:rPr>
              <a:t>Ekonomika</a:t>
            </a:r>
          </a:p>
        </p:txBody>
      </p:sp>
      <p:sp>
        <p:nvSpPr>
          <p:cNvPr id="283" name="Round Diagonal Corner Rectangle 282"/>
          <p:cNvSpPr/>
          <p:nvPr/>
        </p:nvSpPr>
        <p:spPr>
          <a:xfrm>
            <a:off x="5935524" y="2647139"/>
            <a:ext cx="1443355" cy="680308"/>
          </a:xfrm>
          <a:prstGeom prst="round2DiagRect">
            <a:avLst/>
          </a:prstGeom>
          <a:noFill/>
          <a:ln w="12700">
            <a:solidFill>
              <a:srgbClr val="DFF1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15" tIns="34015" rIns="34015" bIns="17008" rtlCol="0" anchor="b"/>
          <a:lstStyle/>
          <a:p>
            <a:pPr algn="r"/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Janušs</a:t>
            </a:r>
          </a:p>
          <a:p>
            <a:pPr algn="r"/>
            <a:r>
              <a:rPr lang="lv-LV" sz="661" dirty="0" err="1">
                <a:solidFill>
                  <a:srgbClr val="1D2B71"/>
                </a:solidFill>
                <a:latin typeface="EC Square Sans Pro Medium" panose="020B0500000000020004" pitchFamily="34" charset="0"/>
              </a:rPr>
              <a:t>Vojcehovskis</a:t>
            </a:r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,  </a:t>
            </a:r>
          </a:p>
          <a:p>
            <a:pPr algn="r"/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komisārs</a:t>
            </a:r>
          </a:p>
          <a:p>
            <a:pPr algn="r"/>
            <a:endParaRPr lang="en-IE" sz="661" dirty="0">
              <a:solidFill>
                <a:srgbClr val="1D2B71"/>
              </a:solidFill>
              <a:latin typeface="EC Square Sans Pro Medium" panose="020B0500000000020004" pitchFamily="34" charset="0"/>
            </a:endParaRPr>
          </a:p>
          <a:p>
            <a:pPr algn="r"/>
            <a:r>
              <a:rPr lang="lv-LV" sz="756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Lauksaimniecība </a:t>
            </a:r>
          </a:p>
        </p:txBody>
      </p:sp>
      <p:sp>
        <p:nvSpPr>
          <p:cNvPr id="284" name="Round Diagonal Corner Rectangle 283"/>
          <p:cNvSpPr/>
          <p:nvPr/>
        </p:nvSpPr>
        <p:spPr>
          <a:xfrm>
            <a:off x="3099574" y="2647139"/>
            <a:ext cx="1421412" cy="680308"/>
          </a:xfrm>
          <a:prstGeom prst="round2DiagRect">
            <a:avLst/>
          </a:prstGeom>
          <a:noFill/>
          <a:ln w="12700">
            <a:solidFill>
              <a:srgbClr val="DFF1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15" tIns="34015" rIns="34015" bIns="17008" rtlCol="0" anchor="b"/>
          <a:lstStyle/>
          <a:p>
            <a:pPr algn="r"/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Nikolā Šmits,  </a:t>
            </a:r>
          </a:p>
          <a:p>
            <a:pPr algn="r"/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komisārs</a:t>
            </a:r>
          </a:p>
          <a:p>
            <a:pPr algn="r"/>
            <a:endParaRPr lang="en-IE" sz="661" dirty="0">
              <a:solidFill>
                <a:srgbClr val="1D2B71"/>
              </a:solidFill>
              <a:latin typeface="EC Square Sans Pro Medium" panose="020B0500000000020004" pitchFamily="34" charset="0"/>
            </a:endParaRPr>
          </a:p>
          <a:p>
            <a:pPr algn="r"/>
            <a:r>
              <a:rPr lang="lv-LV" sz="756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Darbs un </a:t>
            </a:r>
            <a:br>
              <a:rPr lang="lv-LV" sz="756" dirty="0">
                <a:solidFill>
                  <a:srgbClr val="1D2B71"/>
                </a:solidFill>
                <a:latin typeface="EC Square Sans Pro Medium" panose="020B0500000000020004" pitchFamily="34" charset="0"/>
              </a:rPr>
            </a:br>
            <a:r>
              <a:rPr lang="lv-LV" sz="756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sociālās tiesības</a:t>
            </a:r>
          </a:p>
        </p:txBody>
      </p:sp>
      <p:sp>
        <p:nvSpPr>
          <p:cNvPr id="285" name="Round Diagonal Corner Rectangle 284"/>
          <p:cNvSpPr/>
          <p:nvPr/>
        </p:nvSpPr>
        <p:spPr>
          <a:xfrm>
            <a:off x="7083967" y="1851971"/>
            <a:ext cx="1418442" cy="646292"/>
          </a:xfrm>
          <a:prstGeom prst="round2DiagRect">
            <a:avLst/>
          </a:prstGeom>
          <a:solidFill>
            <a:srgbClr val="80BEA7"/>
          </a:solidFill>
          <a:ln w="19050">
            <a:solidFill>
              <a:srgbClr val="3B9F6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15" tIns="34015" rIns="34015" bIns="17008" rtlCol="0" anchor="b"/>
          <a:lstStyle/>
          <a:p>
            <a:pPr lvl="0" algn="r"/>
            <a:endParaRPr lang="en-IE" sz="661" dirty="0">
              <a:solidFill>
                <a:prstClr val="white"/>
              </a:solidFill>
              <a:latin typeface="EC Square Sans Pro Medium" panose="020B0500000000020004" pitchFamily="34" charset="0"/>
            </a:endParaRPr>
          </a:p>
          <a:p>
            <a:pPr algn="r"/>
            <a:r>
              <a:rPr lang="lv-LV" sz="661">
                <a:latin typeface="EC Square Sans Pro Medium" panose="020B0500000000020004" pitchFamily="34" charset="0"/>
              </a:rPr>
              <a:t>Johanness Hāns, </a:t>
            </a:r>
          </a:p>
          <a:p>
            <a:pPr algn="r"/>
            <a:r>
              <a:rPr lang="lv-LV" sz="661">
                <a:latin typeface="EC Square Sans Pro Medium" panose="020B0500000000020004" pitchFamily="34" charset="0"/>
              </a:rPr>
              <a:t>komisārs</a:t>
            </a:r>
          </a:p>
          <a:p>
            <a:pPr algn="r"/>
            <a:endParaRPr lang="en-IE" sz="189" dirty="0">
              <a:latin typeface="EC Square Sans Pro Medium" panose="020B0500000000020004" pitchFamily="34" charset="0"/>
            </a:endParaRPr>
          </a:p>
          <a:p>
            <a:pPr lvl="0" algn="r"/>
            <a:r>
              <a:rPr lang="lv-LV" sz="756">
                <a:solidFill>
                  <a:prstClr val="white"/>
                </a:solidFill>
                <a:latin typeface="EC Square Sans Pro Medium" panose="020B0500000000020004" pitchFamily="34" charset="0"/>
              </a:rPr>
              <a:t>Budžets un </a:t>
            </a:r>
          </a:p>
          <a:p>
            <a:pPr lvl="0" algn="r"/>
            <a:r>
              <a:rPr lang="lv-LV" sz="756">
                <a:solidFill>
                  <a:prstClr val="white"/>
                </a:solidFill>
                <a:latin typeface="EC Square Sans Pro Medium" panose="020B0500000000020004" pitchFamily="34" charset="0"/>
              </a:rPr>
              <a:t>administrācija</a:t>
            </a:r>
          </a:p>
        </p:txBody>
      </p:sp>
      <p:pic>
        <p:nvPicPr>
          <p:cNvPr id="286" name="Picture 2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81" y="1199688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60" y="1202018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288" name="Picture 2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86" y="1982169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289" name="Picture 2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32" y="1995871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21" y="2737432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10" y="3478266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95" y="2737432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34" y="2737432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294" name="Picture 2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93" y="4927130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grpSp>
        <p:nvGrpSpPr>
          <p:cNvPr id="295" name="Group 294"/>
          <p:cNvGrpSpPr/>
          <p:nvPr/>
        </p:nvGrpSpPr>
        <p:grpSpPr>
          <a:xfrm>
            <a:off x="2931883" y="5561946"/>
            <a:ext cx="1760174" cy="680308"/>
            <a:chOff x="3706858" y="5640706"/>
            <a:chExt cx="1652906" cy="720000"/>
          </a:xfrm>
        </p:grpSpPr>
        <p:sp>
          <p:nvSpPr>
            <p:cNvPr id="296" name="Round Diagonal Corner Rectangle 295"/>
            <p:cNvSpPr/>
            <p:nvPr/>
          </p:nvSpPr>
          <p:spPr>
            <a:xfrm>
              <a:off x="3706858" y="5640706"/>
              <a:ext cx="1652906" cy="720000"/>
            </a:xfrm>
            <a:prstGeom prst="round2DiagRect">
              <a:avLst/>
            </a:prstGeom>
            <a:solidFill>
              <a:srgbClr val="44BA7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4015" bIns="17008" rtlCol="0" anchor="b"/>
            <a:lstStyle/>
            <a:p>
              <a:pPr algn="r"/>
              <a:r>
                <a:rPr lang="lv-LV" sz="661" dirty="0" err="1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Marošs</a:t>
              </a:r>
              <a:r>
                <a:rPr lang="lv-LV" sz="661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 </a:t>
              </a:r>
              <a:r>
                <a:rPr lang="lv-LV" sz="661" dirty="0" err="1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Šefčovičs</a:t>
              </a:r>
              <a:r>
                <a:rPr lang="lv-LV" sz="661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,</a:t>
              </a:r>
            </a:p>
            <a:p>
              <a:pPr algn="r"/>
              <a:r>
                <a:rPr lang="lv-LV" sz="661" dirty="0">
                  <a:latin typeface="EC Square Sans Pro Medium" panose="020B0500000000020004" pitchFamily="34" charset="0"/>
                </a:rPr>
                <a:t>priekšsēdētājas vietnieks</a:t>
              </a:r>
            </a:p>
            <a:p>
              <a:pPr algn="r"/>
              <a:r>
                <a:rPr lang="lv-LV" sz="756" dirty="0">
                  <a:latin typeface="EC Square Sans Pro Medium" panose="020B0500000000020004" pitchFamily="34" charset="0"/>
                </a:rPr>
                <a:t>Iestāžu attiecības </a:t>
              </a:r>
            </a:p>
            <a:p>
              <a:pPr algn="r"/>
              <a:r>
                <a:rPr lang="lv-LV" sz="756" dirty="0">
                  <a:latin typeface="EC Square Sans Pro Medium" panose="020B0500000000020004" pitchFamily="34" charset="0"/>
                </a:rPr>
                <a:t>un nākotnes </a:t>
              </a:r>
              <a:br>
                <a:rPr lang="lv-LV" sz="756" dirty="0">
                  <a:latin typeface="EC Square Sans Pro Medium" panose="020B0500000000020004" pitchFamily="34" charset="0"/>
                </a:rPr>
              </a:br>
              <a:r>
                <a:rPr lang="lv-LV" sz="756" dirty="0">
                  <a:latin typeface="EC Square Sans Pro Medium" panose="020B0500000000020004" pitchFamily="34" charset="0"/>
                </a:rPr>
                <a:t>plānošana</a:t>
              </a:r>
            </a:p>
          </p:txBody>
        </p:sp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61" y="5748780"/>
              <a:ext cx="479137" cy="54000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/>
          </p:spPr>
        </p:pic>
      </p:grpSp>
      <p:pic>
        <p:nvPicPr>
          <p:cNvPr id="298" name="Picture 29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07" y="5796566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93" y="3451413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300" name="Picture 2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13" y="1926038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301" name="Round Diagonal Corner Rectangle 300"/>
          <p:cNvSpPr/>
          <p:nvPr/>
        </p:nvSpPr>
        <p:spPr>
          <a:xfrm>
            <a:off x="5196509" y="377250"/>
            <a:ext cx="1418442" cy="680308"/>
          </a:xfrm>
          <a:prstGeom prst="round2DiagRect">
            <a:avLst/>
          </a:prstGeom>
          <a:solidFill>
            <a:srgbClr val="44BA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31" tIns="68031" rIns="34015" bIns="17008" rtlCol="0" anchor="ctr"/>
          <a:lstStyle/>
          <a:p>
            <a:pPr algn="r"/>
            <a:r>
              <a:rPr lang="lv-LV" sz="661">
                <a:latin typeface="EC Square Sans Pro Medium" panose="020B0500000000020004" pitchFamily="34" charset="0"/>
              </a:rPr>
              <a:t>Urzula </a:t>
            </a:r>
          </a:p>
          <a:p>
            <a:pPr algn="r"/>
            <a:r>
              <a:rPr lang="lv-LV" sz="661">
                <a:latin typeface="EC Square Sans Pro Medium" panose="020B0500000000020004" pitchFamily="34" charset="0"/>
              </a:rPr>
              <a:t>fon der Leiena,</a:t>
            </a:r>
          </a:p>
          <a:p>
            <a:pPr algn="r"/>
            <a:endParaRPr lang="en-IE" sz="189" dirty="0">
              <a:latin typeface="EC Square Sans Pro Medium" panose="020B0500000000020004" pitchFamily="34" charset="0"/>
            </a:endParaRPr>
          </a:p>
          <a:p>
            <a:pPr algn="r"/>
            <a:r>
              <a:rPr lang="lv-LV" sz="756">
                <a:latin typeface="EC Square Sans Pro Medium" panose="020B0500000000020004" pitchFamily="34" charset="0"/>
              </a:rPr>
              <a:t>priekšsēdētāja</a:t>
            </a:r>
          </a:p>
        </p:txBody>
      </p:sp>
      <p:sp>
        <p:nvSpPr>
          <p:cNvPr id="302" name="Round Diagonal Corner Rectangle 301"/>
          <p:cNvSpPr/>
          <p:nvPr/>
        </p:nvSpPr>
        <p:spPr>
          <a:xfrm>
            <a:off x="4968888" y="1116981"/>
            <a:ext cx="1864961" cy="680308"/>
          </a:xfrm>
          <a:prstGeom prst="round2DiagRect">
            <a:avLst/>
          </a:prstGeom>
          <a:solidFill>
            <a:srgbClr val="44BA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15" tIns="68031" rIns="34015" bIns="17008" rtlCol="0" anchor="b"/>
          <a:lstStyle/>
          <a:p>
            <a:pPr algn="r"/>
            <a:r>
              <a:rPr lang="lv-LV" sz="661" dirty="0">
                <a:latin typeface="EC Square Sans Pro Medium" panose="020B0500000000020004" pitchFamily="34" charset="0"/>
              </a:rPr>
              <a:t>Franss </a:t>
            </a:r>
            <a:r>
              <a:rPr lang="lv-LV" sz="661" dirty="0" err="1">
                <a:latin typeface="EC Square Sans Pro Medium" panose="020B0500000000020004" pitchFamily="34" charset="0"/>
              </a:rPr>
              <a:t>Timmermanss</a:t>
            </a:r>
            <a:r>
              <a:rPr lang="lv-LV" sz="661" dirty="0">
                <a:latin typeface="EC Square Sans Pro Medium" panose="020B0500000000020004" pitchFamily="34" charset="0"/>
              </a:rPr>
              <a:t>,</a:t>
            </a:r>
          </a:p>
          <a:p>
            <a:pPr algn="r">
              <a:spcAft>
                <a:spcPts val="283"/>
              </a:spcAft>
            </a:pPr>
            <a:r>
              <a:rPr lang="lv-LV" sz="661" dirty="0">
                <a:latin typeface="EC Square Sans Pro Medium" panose="020B0500000000020004" pitchFamily="34" charset="0"/>
              </a:rPr>
              <a:t>priekšsēdētājas </a:t>
            </a:r>
            <a:r>
              <a:rPr lang="lv-LV" sz="661" dirty="0" err="1">
                <a:latin typeface="EC Square Sans Pro Medium" panose="020B0500000000020004" pitchFamily="34" charset="0"/>
              </a:rPr>
              <a:t>izpildvietnieks</a:t>
            </a:r>
            <a:endParaRPr lang="lv-LV" sz="661" dirty="0">
              <a:latin typeface="EC Square Sans Pro Medium" panose="020B0500000000020004" pitchFamily="34" charset="0"/>
            </a:endParaRPr>
          </a:p>
          <a:p>
            <a:pPr algn="r"/>
            <a:r>
              <a:rPr lang="lv-LV" sz="756" dirty="0">
                <a:latin typeface="EC Square Sans Pro Medium" panose="020B0500000000020004" pitchFamily="34" charset="0"/>
              </a:rPr>
              <a:t>Eiropas </a:t>
            </a:r>
            <a:br>
              <a:rPr lang="lv-LV" sz="756" dirty="0">
                <a:latin typeface="EC Square Sans Pro Medium" panose="020B0500000000020004" pitchFamily="34" charset="0"/>
              </a:rPr>
            </a:br>
            <a:r>
              <a:rPr lang="lv-LV" sz="756" dirty="0">
                <a:latin typeface="EC Square Sans Pro Medium" panose="020B0500000000020004" pitchFamily="34" charset="0"/>
              </a:rPr>
              <a:t>zaļais kurss</a:t>
            </a:r>
          </a:p>
        </p:txBody>
      </p:sp>
      <p:pic>
        <p:nvPicPr>
          <p:cNvPr id="303" name="Picture 30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64" y="1199688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304" name="Rectangle 303"/>
          <p:cNvSpPr/>
          <p:nvPr/>
        </p:nvSpPr>
        <p:spPr>
          <a:xfrm>
            <a:off x="7490273" y="381800"/>
            <a:ext cx="1574470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323">
                <a:solidFill>
                  <a:srgbClr val="1D2B71"/>
                </a:solidFill>
                <a:latin typeface="EC Square Sans Pro Medium" panose="020B0500000000020004" pitchFamily="34" charset="0"/>
              </a:rPr>
              <a:t>#EUstrivesForMore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8999376" y="387968"/>
            <a:ext cx="1404552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323">
                <a:solidFill>
                  <a:srgbClr val="1D2B71"/>
                </a:solidFill>
                <a:latin typeface="EC Square Sans Pro Medium" panose="020B0500000000020004" pitchFamily="34" charset="0"/>
              </a:rPr>
              <a:t>#vdLcommission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4270749" y="6456532"/>
            <a:ext cx="3198301" cy="1656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31" tIns="68031" rIns="68031" bIns="68031" rtlCol="0" anchor="ctr"/>
          <a:lstStyle/>
          <a:p>
            <a:pPr algn="ctr"/>
            <a:r>
              <a:rPr lang="lv-LV" sz="1228" b="1">
                <a:solidFill>
                  <a:srgbClr val="1976BA"/>
                </a:solidFill>
                <a:latin typeface="EC Square Sans Pro" panose="020B0506040000020004" pitchFamily="34" charset="0"/>
              </a:rPr>
              <a:t>Jauns impulss Eiropas demokrātijai</a:t>
            </a:r>
          </a:p>
        </p:txBody>
      </p:sp>
      <p:grpSp>
        <p:nvGrpSpPr>
          <p:cNvPr id="307" name="Group 306"/>
          <p:cNvGrpSpPr/>
          <p:nvPr/>
        </p:nvGrpSpPr>
        <p:grpSpPr>
          <a:xfrm>
            <a:off x="5165542" y="4844668"/>
            <a:ext cx="1360615" cy="680308"/>
            <a:chOff x="2712717" y="4920049"/>
            <a:chExt cx="1440000" cy="720000"/>
          </a:xfrm>
        </p:grpSpPr>
        <p:sp>
          <p:nvSpPr>
            <p:cNvPr id="308" name="Round Diagonal Corner Rectangle 307"/>
            <p:cNvSpPr/>
            <p:nvPr/>
          </p:nvSpPr>
          <p:spPr>
            <a:xfrm>
              <a:off x="2712717" y="4920049"/>
              <a:ext cx="1440000" cy="720000"/>
            </a:xfrm>
            <a:prstGeom prst="round2DiagRect">
              <a:avLst/>
            </a:prstGeom>
            <a:noFill/>
            <a:ln w="12700">
              <a:solidFill>
                <a:srgbClr val="DFF1E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015" tIns="34015" rIns="34015" bIns="17008" rtlCol="0" anchor="b"/>
            <a:lstStyle/>
            <a:p>
              <a:pPr algn="r"/>
              <a:endParaRPr lang="en-IE" sz="756" dirty="0">
                <a:solidFill>
                  <a:srgbClr val="1D2B71"/>
                </a:solidFill>
                <a:latin typeface="EC Square Sans Pro Medium" panose="020B0500000000020004" pitchFamily="34" charset="0"/>
              </a:endParaRPr>
            </a:p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Kadri Simsone,  </a:t>
              </a:r>
            </a:p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komisāre</a:t>
              </a:r>
            </a:p>
            <a:p>
              <a:pPr algn="r"/>
              <a:endParaRPr lang="en-IE" sz="661" dirty="0">
                <a:solidFill>
                  <a:srgbClr val="1D2B71"/>
                </a:solidFill>
                <a:latin typeface="EC Square Sans Pro Medium" panose="020B0500000000020004" pitchFamily="34" charset="0"/>
              </a:endParaRP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Enerģētika</a:t>
              </a:r>
            </a:p>
          </p:txBody>
        </p:sp>
        <p:pic>
          <p:nvPicPr>
            <p:cNvPr id="309" name="Picture 30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53" y="5007322"/>
              <a:ext cx="540000" cy="54000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/>
          </p:spPr>
        </p:pic>
      </p:grpSp>
      <p:grpSp>
        <p:nvGrpSpPr>
          <p:cNvPr id="310" name="Group 309"/>
          <p:cNvGrpSpPr/>
          <p:nvPr/>
        </p:nvGrpSpPr>
        <p:grpSpPr>
          <a:xfrm>
            <a:off x="3706171" y="4844668"/>
            <a:ext cx="1360615" cy="680308"/>
            <a:chOff x="4257235" y="4920049"/>
            <a:chExt cx="1440000" cy="720000"/>
          </a:xfrm>
        </p:grpSpPr>
        <p:sp>
          <p:nvSpPr>
            <p:cNvPr id="311" name="Round Diagonal Corner Rectangle 310"/>
            <p:cNvSpPr/>
            <p:nvPr/>
          </p:nvSpPr>
          <p:spPr>
            <a:xfrm>
              <a:off x="4257235" y="4920049"/>
              <a:ext cx="1440000" cy="720000"/>
            </a:xfrm>
            <a:prstGeom prst="round2DiagRect">
              <a:avLst/>
            </a:prstGeom>
            <a:noFill/>
            <a:ln w="12700">
              <a:solidFill>
                <a:srgbClr val="DFF1E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015" tIns="34015" rIns="34015" bIns="17008" rtlCol="0" anchor="b"/>
            <a:lstStyle/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Juta Urpilainena,  </a:t>
              </a:r>
            </a:p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komisāre</a:t>
              </a:r>
            </a:p>
            <a:p>
              <a:pPr algn="r"/>
              <a:endParaRPr lang="en-IE" sz="189" dirty="0">
                <a:solidFill>
                  <a:srgbClr val="1D2B71"/>
                </a:solidFill>
                <a:latin typeface="EC Square Sans Pro Medium" panose="020B0500000000020004" pitchFamily="34" charset="0"/>
              </a:endParaRP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Starptautiskās </a:t>
              </a: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partnerības</a:t>
              </a:r>
            </a:p>
          </p:txBody>
        </p:sp>
        <p:pic>
          <p:nvPicPr>
            <p:cNvPr id="312" name="Picture 31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019" y="5007322"/>
              <a:ext cx="540000" cy="54000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/>
          </p:spPr>
        </p:pic>
      </p:grpSp>
      <p:grpSp>
        <p:nvGrpSpPr>
          <p:cNvPr id="313" name="Group 312"/>
          <p:cNvGrpSpPr/>
          <p:nvPr/>
        </p:nvGrpSpPr>
        <p:grpSpPr>
          <a:xfrm>
            <a:off x="7404212" y="2647139"/>
            <a:ext cx="1388190" cy="680308"/>
            <a:chOff x="8308879" y="2433755"/>
            <a:chExt cx="1458848" cy="720000"/>
          </a:xfrm>
        </p:grpSpPr>
        <p:sp>
          <p:nvSpPr>
            <p:cNvPr id="314" name="Round Diagonal Corner Rectangle 313"/>
            <p:cNvSpPr/>
            <p:nvPr/>
          </p:nvSpPr>
          <p:spPr>
            <a:xfrm>
              <a:off x="8308879" y="2433755"/>
              <a:ext cx="1458848" cy="720000"/>
            </a:xfrm>
            <a:prstGeom prst="round2DiagRect">
              <a:avLst/>
            </a:prstGeom>
            <a:noFill/>
            <a:ln w="12700">
              <a:solidFill>
                <a:srgbClr val="DFF1E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015" tIns="34015" rIns="34015" bIns="17008" rtlCol="0" anchor="b"/>
            <a:lstStyle/>
            <a:p>
              <a:pPr algn="r"/>
              <a:r>
                <a:rPr lang="lv-LV" sz="661" dirty="0" err="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Tjerī</a:t>
              </a:r>
              <a:r>
                <a:rPr lang="lv-LV" sz="661" dirty="0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 </a:t>
              </a:r>
              <a:r>
                <a:rPr lang="lv-LV" sz="661" dirty="0" err="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Bretons</a:t>
              </a:r>
              <a:r>
                <a:rPr lang="lv-LV" sz="661" dirty="0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, </a:t>
              </a:r>
            </a:p>
            <a:p>
              <a:pPr algn="r"/>
              <a:r>
                <a:rPr lang="lv-LV" sz="661" dirty="0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komisārs</a:t>
              </a:r>
            </a:p>
            <a:p>
              <a:pPr algn="r"/>
              <a:endParaRPr lang="en-IE" sz="189" dirty="0">
                <a:solidFill>
                  <a:srgbClr val="1D2B71"/>
                </a:solidFill>
                <a:latin typeface="EC Square Sans Pro Medium" panose="020B0500000000020004" pitchFamily="34" charset="0"/>
              </a:endParaRPr>
            </a:p>
            <a:p>
              <a:pPr algn="r"/>
              <a:r>
                <a:rPr lang="lv-LV" sz="756" dirty="0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Iekšējais </a:t>
              </a:r>
            </a:p>
            <a:p>
              <a:pPr algn="r"/>
              <a:r>
                <a:rPr lang="lv-LV" sz="756" dirty="0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tirgus</a:t>
              </a:r>
            </a:p>
          </p:txBody>
        </p:sp>
        <p:pic>
          <p:nvPicPr>
            <p:cNvPr id="315" name="Picture 31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174" y="2523754"/>
              <a:ext cx="540000" cy="54000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/>
          </p:spPr>
        </p:pic>
      </p:grpSp>
      <p:sp>
        <p:nvSpPr>
          <p:cNvPr id="316" name="Round Diagonal Corner Rectangle 315"/>
          <p:cNvSpPr/>
          <p:nvPr/>
        </p:nvSpPr>
        <p:spPr>
          <a:xfrm>
            <a:off x="4520986" y="3387974"/>
            <a:ext cx="1414538" cy="680308"/>
          </a:xfrm>
          <a:prstGeom prst="round2DiagRect">
            <a:avLst/>
          </a:prstGeom>
          <a:noFill/>
          <a:ln w="12700">
            <a:solidFill>
              <a:srgbClr val="DFF1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15" tIns="34015" rIns="34015" bIns="17008" rtlCol="0" anchor="b"/>
          <a:lstStyle/>
          <a:p>
            <a:pPr algn="r"/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Stella </a:t>
            </a:r>
            <a:r>
              <a:rPr lang="lv-LV" sz="661" dirty="0" err="1">
                <a:solidFill>
                  <a:srgbClr val="1D2B71"/>
                </a:solidFill>
                <a:latin typeface="EC Square Sans Pro Medium" panose="020B0500000000020004" pitchFamily="34" charset="0"/>
              </a:rPr>
              <a:t>Kirjakidu</a:t>
            </a:r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, </a:t>
            </a:r>
          </a:p>
          <a:p>
            <a:pPr algn="r"/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komisāre</a:t>
            </a:r>
          </a:p>
          <a:p>
            <a:pPr algn="r"/>
            <a:endParaRPr lang="en-IE" sz="661" dirty="0">
              <a:solidFill>
                <a:srgbClr val="1D2B71"/>
              </a:solidFill>
              <a:latin typeface="EC Square Sans Pro Medium" panose="020B0500000000020004" pitchFamily="34" charset="0"/>
            </a:endParaRPr>
          </a:p>
          <a:p>
            <a:pPr algn="r"/>
            <a:r>
              <a:rPr lang="lv-LV" sz="756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Veselība un </a:t>
            </a:r>
          </a:p>
          <a:p>
            <a:pPr algn="r"/>
            <a:r>
              <a:rPr lang="lv-LV" sz="756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pārtikas drošums</a:t>
            </a:r>
          </a:p>
        </p:txBody>
      </p:sp>
      <p:sp>
        <p:nvSpPr>
          <p:cNvPr id="317" name="Round Diagonal Corner Rectangle 316"/>
          <p:cNvSpPr/>
          <p:nvPr/>
        </p:nvSpPr>
        <p:spPr>
          <a:xfrm>
            <a:off x="5935524" y="3387974"/>
            <a:ext cx="1360615" cy="680308"/>
          </a:xfrm>
          <a:prstGeom prst="round2DiagRect">
            <a:avLst/>
          </a:prstGeom>
          <a:noFill/>
          <a:ln w="12700">
            <a:solidFill>
              <a:srgbClr val="DFF1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15" tIns="34015" rIns="34015" bIns="17008" rtlCol="0" anchor="b"/>
          <a:lstStyle/>
          <a:p>
            <a:pPr algn="r"/>
            <a:endParaRPr lang="en-IE" sz="756" dirty="0">
              <a:solidFill>
                <a:srgbClr val="1D2B71"/>
              </a:solidFill>
              <a:latin typeface="EC Square Sans Pro Medium" panose="020B0500000000020004" pitchFamily="34" charset="0"/>
            </a:endParaRPr>
          </a:p>
          <a:p>
            <a:pPr algn="r"/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Didjē </a:t>
            </a:r>
            <a:r>
              <a:rPr lang="lv-LV" sz="661" dirty="0" err="1">
                <a:solidFill>
                  <a:srgbClr val="1D2B71"/>
                </a:solidFill>
                <a:latin typeface="EC Square Sans Pro Medium" panose="020B0500000000020004" pitchFamily="34" charset="0"/>
              </a:rPr>
              <a:t>Reinderss</a:t>
            </a:r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, </a:t>
            </a:r>
          </a:p>
          <a:p>
            <a:pPr algn="r"/>
            <a:r>
              <a:rPr lang="lv-LV" sz="661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komisārs</a:t>
            </a:r>
          </a:p>
          <a:p>
            <a:pPr algn="r"/>
            <a:endParaRPr lang="en-IE" sz="661" dirty="0">
              <a:solidFill>
                <a:srgbClr val="1D2B71"/>
              </a:solidFill>
              <a:latin typeface="EC Square Sans Pro Medium" panose="020B0500000000020004" pitchFamily="34" charset="0"/>
            </a:endParaRPr>
          </a:p>
          <a:p>
            <a:pPr algn="r"/>
            <a:r>
              <a:rPr lang="lv-LV" sz="756" dirty="0">
                <a:solidFill>
                  <a:srgbClr val="1D2B71"/>
                </a:solidFill>
                <a:latin typeface="EC Square Sans Pro Medium" panose="020B0500000000020004" pitchFamily="34" charset="0"/>
              </a:rPr>
              <a:t>Tiesiskums</a:t>
            </a:r>
          </a:p>
        </p:txBody>
      </p:sp>
      <p:grpSp>
        <p:nvGrpSpPr>
          <p:cNvPr id="318" name="Group 317"/>
          <p:cNvGrpSpPr/>
          <p:nvPr/>
        </p:nvGrpSpPr>
        <p:grpSpPr>
          <a:xfrm>
            <a:off x="3075705" y="3387974"/>
            <a:ext cx="1360615" cy="680308"/>
            <a:chOff x="6566621" y="2594307"/>
            <a:chExt cx="1440000" cy="720000"/>
          </a:xfrm>
        </p:grpSpPr>
        <p:sp>
          <p:nvSpPr>
            <p:cNvPr id="319" name="Round Diagonal Corner Rectangle 318"/>
            <p:cNvSpPr/>
            <p:nvPr/>
          </p:nvSpPr>
          <p:spPr>
            <a:xfrm>
              <a:off x="6566621" y="2594307"/>
              <a:ext cx="1440000" cy="720000"/>
            </a:xfrm>
            <a:prstGeom prst="round2DiagRect">
              <a:avLst/>
            </a:prstGeom>
            <a:noFill/>
            <a:ln w="12700">
              <a:solidFill>
                <a:srgbClr val="DFF1E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015" tIns="34015" rIns="34015" bIns="17008" rtlCol="0" anchor="b"/>
            <a:lstStyle/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Elīza Ferreira, </a:t>
              </a:r>
            </a:p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komisāre</a:t>
              </a:r>
            </a:p>
            <a:p>
              <a:pPr algn="r"/>
              <a:endParaRPr lang="en-IE" sz="189" dirty="0">
                <a:solidFill>
                  <a:srgbClr val="1D2B71"/>
                </a:solidFill>
                <a:latin typeface="EC Square Sans Pro Medium" panose="020B0500000000020004" pitchFamily="34" charset="0"/>
              </a:endParaRP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Kohēzija </a:t>
              </a: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un reformas</a:t>
              </a:r>
            </a:p>
          </p:txBody>
        </p:sp>
        <p:pic>
          <p:nvPicPr>
            <p:cNvPr id="320" name="Picture 31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343" y="2689867"/>
              <a:ext cx="540000" cy="54000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/>
          </p:spPr>
        </p:pic>
      </p:grpSp>
      <p:pic>
        <p:nvPicPr>
          <p:cNvPr id="321" name="Picture 3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95" y="3495724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322" name="Picture 3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34" y="3495724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grpSp>
        <p:nvGrpSpPr>
          <p:cNvPr id="323" name="Group 322"/>
          <p:cNvGrpSpPr/>
          <p:nvPr/>
        </p:nvGrpSpPr>
        <p:grpSpPr>
          <a:xfrm>
            <a:off x="7347617" y="3387974"/>
            <a:ext cx="1360615" cy="680308"/>
            <a:chOff x="2025515" y="4143068"/>
            <a:chExt cx="1440000" cy="720000"/>
          </a:xfrm>
        </p:grpSpPr>
        <p:sp>
          <p:nvSpPr>
            <p:cNvPr id="324" name="Round Diagonal Corner Rectangle 323"/>
            <p:cNvSpPr/>
            <p:nvPr/>
          </p:nvSpPr>
          <p:spPr>
            <a:xfrm>
              <a:off x="2025515" y="4143068"/>
              <a:ext cx="1440000" cy="720000"/>
            </a:xfrm>
            <a:prstGeom prst="round2DiagRect">
              <a:avLst/>
            </a:prstGeom>
            <a:noFill/>
            <a:ln w="12700">
              <a:solidFill>
                <a:srgbClr val="DFF1E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015" tIns="34015" rIns="34015" bIns="17008" rtlCol="0" anchor="b"/>
            <a:lstStyle/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Helena Dalli, </a:t>
              </a:r>
            </a:p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komisāre</a:t>
              </a:r>
            </a:p>
            <a:p>
              <a:pPr algn="r"/>
              <a:endParaRPr lang="en-IE" sz="661" dirty="0">
                <a:solidFill>
                  <a:srgbClr val="1D2B71"/>
                </a:solidFill>
                <a:latin typeface="EC Square Sans Pro Medium" panose="020B0500000000020004" pitchFamily="34" charset="0"/>
              </a:endParaRP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Līdztiesība</a:t>
              </a:r>
            </a:p>
          </p:txBody>
        </p:sp>
        <p:pic>
          <p:nvPicPr>
            <p:cNvPr id="325" name="Picture 32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832" y="4223608"/>
              <a:ext cx="540000" cy="54000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/>
          </p:spPr>
        </p:pic>
      </p:grpSp>
      <p:grpSp>
        <p:nvGrpSpPr>
          <p:cNvPr id="326" name="Group 325"/>
          <p:cNvGrpSpPr/>
          <p:nvPr/>
        </p:nvGrpSpPr>
        <p:grpSpPr>
          <a:xfrm>
            <a:off x="3056854" y="4110521"/>
            <a:ext cx="1360615" cy="680308"/>
            <a:chOff x="5072140" y="4143068"/>
            <a:chExt cx="1440000" cy="720000"/>
          </a:xfrm>
        </p:grpSpPr>
        <p:sp>
          <p:nvSpPr>
            <p:cNvPr id="327" name="Round Diagonal Corner Rectangle 326"/>
            <p:cNvSpPr/>
            <p:nvPr/>
          </p:nvSpPr>
          <p:spPr>
            <a:xfrm>
              <a:off x="5072140" y="4143068"/>
              <a:ext cx="1440000" cy="720000"/>
            </a:xfrm>
            <a:prstGeom prst="round2DiagRect">
              <a:avLst/>
            </a:prstGeom>
            <a:noFill/>
            <a:ln w="12700">
              <a:solidFill>
                <a:srgbClr val="DFF1E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015" tIns="34015" rIns="34015" bIns="17008" rtlCol="0" anchor="b"/>
            <a:lstStyle/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Ilva Jūhansone,  </a:t>
              </a:r>
            </a:p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komisāre</a:t>
              </a:r>
            </a:p>
            <a:p>
              <a:pPr algn="r"/>
              <a:endParaRPr lang="en-IE" sz="661" dirty="0">
                <a:solidFill>
                  <a:srgbClr val="1D2B71"/>
                </a:solidFill>
                <a:latin typeface="EC Square Sans Pro Medium" panose="020B0500000000020004" pitchFamily="34" charset="0"/>
              </a:endParaRP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Iekšlietas</a:t>
              </a:r>
            </a:p>
          </p:txBody>
        </p:sp>
        <p:pic>
          <p:nvPicPr>
            <p:cNvPr id="328" name="Picture 327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480" y="4223608"/>
              <a:ext cx="540000" cy="54000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/>
          </p:spPr>
        </p:pic>
      </p:grpSp>
      <p:grpSp>
        <p:nvGrpSpPr>
          <p:cNvPr id="329" name="Group 328"/>
          <p:cNvGrpSpPr/>
          <p:nvPr/>
        </p:nvGrpSpPr>
        <p:grpSpPr>
          <a:xfrm>
            <a:off x="4520986" y="4110521"/>
            <a:ext cx="1360615" cy="689423"/>
            <a:chOff x="6556418" y="4143068"/>
            <a:chExt cx="1440000" cy="729647"/>
          </a:xfrm>
        </p:grpSpPr>
        <p:sp>
          <p:nvSpPr>
            <p:cNvPr id="330" name="Round Diagonal Corner Rectangle 329"/>
            <p:cNvSpPr/>
            <p:nvPr/>
          </p:nvSpPr>
          <p:spPr>
            <a:xfrm>
              <a:off x="6556418" y="4143068"/>
              <a:ext cx="1440000" cy="729647"/>
            </a:xfrm>
            <a:prstGeom prst="round2DiagRect">
              <a:avLst/>
            </a:prstGeom>
            <a:noFill/>
            <a:ln w="12700">
              <a:solidFill>
                <a:srgbClr val="DFF1E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015" tIns="34015" rIns="34015" bIns="17008" rtlCol="0" anchor="b"/>
            <a:lstStyle/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Janezs Lenarčičs,  </a:t>
              </a:r>
            </a:p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komisārs</a:t>
              </a:r>
            </a:p>
            <a:p>
              <a:pPr algn="r"/>
              <a:endParaRPr lang="en-IE" sz="189" dirty="0">
                <a:solidFill>
                  <a:srgbClr val="1D2B71"/>
                </a:solidFill>
                <a:latin typeface="EC Square Sans Pro Medium" panose="020B0500000000020004" pitchFamily="34" charset="0"/>
              </a:endParaRP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Krīžu </a:t>
              </a: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pārvaldība</a:t>
              </a:r>
            </a:p>
          </p:txBody>
        </p:sp>
        <p:pic>
          <p:nvPicPr>
            <p:cNvPr id="331" name="Picture 33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343" y="4223608"/>
              <a:ext cx="540000" cy="54000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/>
          </p:spPr>
        </p:pic>
      </p:grpSp>
      <p:grpSp>
        <p:nvGrpSpPr>
          <p:cNvPr id="332" name="Group 331"/>
          <p:cNvGrpSpPr/>
          <p:nvPr/>
        </p:nvGrpSpPr>
        <p:grpSpPr>
          <a:xfrm>
            <a:off x="5935524" y="4110521"/>
            <a:ext cx="1360615" cy="680308"/>
            <a:chOff x="6566621" y="3378365"/>
            <a:chExt cx="1440000" cy="720000"/>
          </a:xfrm>
        </p:grpSpPr>
        <p:sp>
          <p:nvSpPr>
            <p:cNvPr id="333" name="Round Diagonal Corner Rectangle 332"/>
            <p:cNvSpPr/>
            <p:nvPr/>
          </p:nvSpPr>
          <p:spPr>
            <a:xfrm>
              <a:off x="6566621" y="3378365"/>
              <a:ext cx="1440000" cy="720000"/>
            </a:xfrm>
            <a:prstGeom prst="round2DiagRect">
              <a:avLst/>
            </a:prstGeom>
            <a:noFill/>
            <a:ln w="12700">
              <a:solidFill>
                <a:srgbClr val="DFF1E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015" tIns="34015" rIns="34015" bIns="17008" rtlCol="0" anchor="b"/>
            <a:lstStyle/>
            <a:p>
              <a:pPr algn="r"/>
              <a:endParaRPr lang="en-IE" sz="756" dirty="0">
                <a:solidFill>
                  <a:srgbClr val="1D2B71"/>
                </a:solidFill>
                <a:latin typeface="EC Square Sans Pro Medium" panose="020B0500000000020004" pitchFamily="34" charset="0"/>
              </a:endParaRPr>
            </a:p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Adina Veleana,</a:t>
              </a:r>
            </a:p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komisāre</a:t>
              </a:r>
            </a:p>
            <a:p>
              <a:pPr algn="r"/>
              <a:endParaRPr lang="en-IE" sz="661" dirty="0">
                <a:solidFill>
                  <a:srgbClr val="1D2B71"/>
                </a:solidFill>
                <a:latin typeface="EC Square Sans Pro Medium" panose="020B0500000000020004" pitchFamily="34" charset="0"/>
              </a:endParaRP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Transports</a:t>
              </a:r>
            </a:p>
          </p:txBody>
        </p:sp>
        <p:pic>
          <p:nvPicPr>
            <p:cNvPr id="334" name="Picture 333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343" y="3492401"/>
              <a:ext cx="540000" cy="54000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/>
          </p:spPr>
        </p:pic>
      </p:grpSp>
      <p:grpSp>
        <p:nvGrpSpPr>
          <p:cNvPr id="335" name="Group 334"/>
          <p:cNvGrpSpPr/>
          <p:nvPr/>
        </p:nvGrpSpPr>
        <p:grpSpPr>
          <a:xfrm>
            <a:off x="7337976" y="4110521"/>
            <a:ext cx="1360615" cy="680308"/>
            <a:chOff x="2045466" y="3378365"/>
            <a:chExt cx="1440000" cy="720000"/>
          </a:xfrm>
        </p:grpSpPr>
        <p:sp>
          <p:nvSpPr>
            <p:cNvPr id="336" name="Round Diagonal Corner Rectangle 335"/>
            <p:cNvSpPr/>
            <p:nvPr/>
          </p:nvSpPr>
          <p:spPr>
            <a:xfrm>
              <a:off x="2045466" y="3378365"/>
              <a:ext cx="1440000" cy="720000"/>
            </a:xfrm>
            <a:prstGeom prst="round2DiagRect">
              <a:avLst/>
            </a:prstGeom>
            <a:noFill/>
            <a:ln w="12700">
              <a:solidFill>
                <a:srgbClr val="DFF1E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015" tIns="34015" rIns="34015" bIns="17008" rtlCol="0" anchor="b"/>
            <a:lstStyle/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Olivērs Vārheji,  </a:t>
              </a:r>
            </a:p>
            <a:p>
              <a:pPr algn="r"/>
              <a:r>
                <a:rPr lang="lv-LV" sz="661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komisārs</a:t>
              </a:r>
            </a:p>
            <a:p>
              <a:pPr algn="r"/>
              <a:endParaRPr lang="en-IE" sz="189" dirty="0">
                <a:solidFill>
                  <a:srgbClr val="1D2B71"/>
                </a:solidFill>
                <a:latin typeface="EC Square Sans Pro Medium" panose="020B0500000000020004" pitchFamily="34" charset="0"/>
              </a:endParaRP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Kaimiņattiecības </a:t>
              </a: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un </a:t>
              </a:r>
            </a:p>
            <a:p>
              <a:pPr algn="r"/>
              <a:r>
                <a:rPr lang="lv-LV" sz="756">
                  <a:solidFill>
                    <a:srgbClr val="1D2B71"/>
                  </a:solidFill>
                  <a:latin typeface="EC Square Sans Pro Medium" panose="020B0500000000020004" pitchFamily="34" charset="0"/>
                </a:rPr>
                <a:t>paplašināšanās</a:t>
              </a:r>
            </a:p>
          </p:txBody>
        </p:sp>
        <p:pic>
          <p:nvPicPr>
            <p:cNvPr id="337" name="Picture 33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574" y="3492401"/>
              <a:ext cx="540000" cy="54000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/>
          </p:spPr>
        </p:pic>
      </p:grpSp>
      <p:sp>
        <p:nvSpPr>
          <p:cNvPr id="338" name="Round Diagonal Corner Rectangle 337"/>
          <p:cNvSpPr/>
          <p:nvPr/>
        </p:nvSpPr>
        <p:spPr>
          <a:xfrm>
            <a:off x="7414367" y="5561946"/>
            <a:ext cx="1880992" cy="680308"/>
          </a:xfrm>
          <a:prstGeom prst="round2DiagRect">
            <a:avLst/>
          </a:prstGeom>
          <a:solidFill>
            <a:srgbClr val="44BA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31" tIns="68031" rIns="34015" bIns="17008" rtlCol="0" anchor="b"/>
          <a:lstStyle/>
          <a:p>
            <a:pPr algn="r"/>
            <a:r>
              <a:rPr lang="lv-LV" sz="661" dirty="0" err="1">
                <a:latin typeface="EC Square Sans Pro Medium" panose="020B0500000000020004" pitchFamily="34" charset="0"/>
              </a:rPr>
              <a:t>Dubravka</a:t>
            </a:r>
            <a:r>
              <a:rPr lang="lv-LV" sz="661" dirty="0">
                <a:latin typeface="EC Square Sans Pro Medium" panose="020B0500000000020004" pitchFamily="34" charset="0"/>
              </a:rPr>
              <a:t> </a:t>
            </a:r>
            <a:r>
              <a:rPr lang="lv-LV" sz="661" dirty="0" err="1">
                <a:latin typeface="EC Square Sans Pro Medium" panose="020B0500000000020004" pitchFamily="34" charset="0"/>
              </a:rPr>
              <a:t>Šuica</a:t>
            </a:r>
            <a:r>
              <a:rPr lang="lv-LV" sz="661" dirty="0">
                <a:latin typeface="EC Square Sans Pro Medium" panose="020B0500000000020004" pitchFamily="34" charset="0"/>
              </a:rPr>
              <a:t>, </a:t>
            </a:r>
          </a:p>
          <a:p>
            <a:pPr algn="r"/>
            <a:r>
              <a:rPr lang="lv-LV" sz="661" dirty="0">
                <a:latin typeface="EC Square Sans Pro Medium" panose="020B0500000000020004" pitchFamily="34" charset="0"/>
              </a:rPr>
              <a:t>priekšsēdētājas vietniece</a:t>
            </a:r>
          </a:p>
          <a:p>
            <a:pPr algn="r"/>
            <a:endParaRPr lang="en-IE" sz="661" dirty="0">
              <a:latin typeface="EC Square Sans Pro Medium" panose="020B0500000000020004" pitchFamily="34" charset="0"/>
            </a:endParaRPr>
          </a:p>
          <a:p>
            <a:pPr algn="r"/>
            <a:endParaRPr lang="en-IE" sz="189" dirty="0">
              <a:latin typeface="EC Square Sans Pro Medium" panose="020B0500000000020004" pitchFamily="34" charset="0"/>
            </a:endParaRPr>
          </a:p>
          <a:p>
            <a:pPr algn="r"/>
            <a:r>
              <a:rPr lang="lv-LV" sz="756" dirty="0">
                <a:latin typeface="EC Square Sans Pro Medium" panose="020B0500000000020004" pitchFamily="34" charset="0"/>
              </a:rPr>
              <a:t>Demokrātija un </a:t>
            </a:r>
            <a:br>
              <a:rPr lang="lv-LV" sz="756" dirty="0">
                <a:latin typeface="EC Square Sans Pro Medium" panose="020B0500000000020004" pitchFamily="34" charset="0"/>
              </a:rPr>
            </a:br>
            <a:r>
              <a:rPr lang="lv-LV" sz="756" dirty="0">
                <a:latin typeface="EC Square Sans Pro Medium" panose="020B0500000000020004" pitchFamily="34" charset="0"/>
              </a:rPr>
              <a:t>demogrāfija</a:t>
            </a:r>
          </a:p>
        </p:txBody>
      </p:sp>
      <p:pic>
        <p:nvPicPr>
          <p:cNvPr id="339" name="Picture 33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2" y="5636786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340" name="Picture 33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39" y="434202"/>
            <a:ext cx="510231" cy="51023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910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299"/>
            <a:ext cx="9590988" cy="1443444"/>
          </a:xfrm>
        </p:spPr>
        <p:txBody>
          <a:bodyPr/>
          <a:lstStyle/>
          <a:p>
            <a:r>
              <a:rPr lang="lv-LV" sz="4400" b="1"/>
              <a:t>Iestāžu attiecības un labāka politikas veidošana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/>
              <a:t>Komisijas īpašo partnerattiecību ar Eiropas Parlamentu stiprināšana</a:t>
            </a:r>
          </a:p>
          <a:p>
            <a:r>
              <a:rPr lang="lv-LV" sz="3600"/>
              <a:t>Atklātas un uz sadarbību vērstas pieejas saglabāšana visā likumdošanas procesā</a:t>
            </a:r>
          </a:p>
          <a:p>
            <a:r>
              <a:rPr lang="lv-LV" sz="3600"/>
              <a:t>Principa “viens pieņemts — viens atcelts” piemērošana </a:t>
            </a:r>
          </a:p>
          <a:p>
            <a:r>
              <a:rPr lang="lv-LV" sz="3600"/>
              <a:t>Koncentrēšanās uz ES tiesību piemērošanu un izpildi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770743"/>
            <a:ext cx="11353800" cy="0"/>
          </a:xfrm>
          <a:prstGeom prst="line">
            <a:avLst/>
          </a:prstGeom>
          <a:ln w="38100">
            <a:solidFill>
              <a:srgbClr val="2AB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299"/>
            <a:ext cx="9590988" cy="1138644"/>
          </a:xfrm>
        </p:spPr>
        <p:txBody>
          <a:bodyPr/>
          <a:lstStyle/>
          <a:p>
            <a:r>
              <a:rPr lang="lv-LV" sz="4400" b="1"/>
              <a:t>Eiropas tuvināšana cilvēkiem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351338"/>
          </a:xfrm>
        </p:spPr>
        <p:txBody>
          <a:bodyPr>
            <a:normAutofit/>
          </a:bodyPr>
          <a:lstStyle/>
          <a:p>
            <a:r>
              <a:rPr lang="lv-LV" sz="4000"/>
              <a:t>Saiknes stiprināšana starp cilvēkiem un iestādēm, kas strādā viņu labā</a:t>
            </a:r>
          </a:p>
          <a:p>
            <a:r>
              <a:rPr lang="lv-LV" sz="4000"/>
              <a:t>Kontakta veidošana ar visiem eiropiešiem</a:t>
            </a:r>
          </a:p>
          <a:p>
            <a:r>
              <a:rPr lang="lv-LV" sz="4000"/>
              <a:t>Uzticības un paļāvības veidošana, ievērojot visaugstākos pārredzamības un ētikas standartus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50393"/>
            <a:ext cx="11353800" cy="0"/>
          </a:xfrm>
          <a:prstGeom prst="line">
            <a:avLst/>
          </a:prstGeom>
          <a:ln w="38100">
            <a:solidFill>
              <a:srgbClr val="2AB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2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299"/>
            <a:ext cx="10515600" cy="647322"/>
          </a:xfrm>
        </p:spPr>
        <p:txBody>
          <a:bodyPr/>
          <a:lstStyle/>
          <a:p>
            <a:r>
              <a:rPr lang="lv-LV" sz="4400" b="1" dirty="0"/>
              <a:t>Mūsu potenciāla maksimāla realizēšana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2155"/>
            <a:ext cx="10515600" cy="4351338"/>
          </a:xfrm>
        </p:spPr>
        <p:txBody>
          <a:bodyPr>
            <a:normAutofit/>
          </a:bodyPr>
          <a:lstStyle/>
          <a:p>
            <a:r>
              <a:rPr lang="lv-LV" sz="4000" dirty="0"/>
              <a:t>Dzimumu ziņā līdz šim vislīdzsvarotākā kolēģija</a:t>
            </a:r>
          </a:p>
          <a:p>
            <a:r>
              <a:rPr lang="lv-LV" sz="4000" dirty="0"/>
              <a:t>Komisāru komandu sabalansēšana dzimuma, pieredzes un ģeogrāfiskajā ziņā</a:t>
            </a:r>
          </a:p>
          <a:p>
            <a:r>
              <a:rPr lang="lv-LV" sz="4000" dirty="0"/>
              <a:t>Plašākas pārstāvības un viedokļu dažādības nodrošināšana publiskajā sfērā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79421"/>
            <a:ext cx="11353800" cy="0"/>
          </a:xfrm>
          <a:prstGeom prst="line">
            <a:avLst/>
          </a:prstGeom>
          <a:ln w="38100">
            <a:solidFill>
              <a:srgbClr val="2AB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7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372" y="372533"/>
            <a:ext cx="4242934" cy="580443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lv-LV" sz="3100" i="1">
                <a:solidFill>
                  <a:schemeClr val="bg1"/>
                </a:solidFill>
              </a:rPr>
              <a:t>“Eiropai jāuzņemas vadība, lai pārveidotu mūsu planētu par veselīgu zemi un jaunu digitālu pasauli.  Taču Eiropai tas izdosies tikai tad, </a:t>
            </a:r>
            <a:r>
              <a:rPr lang="lv-LV" sz="3100" b="1" i="1">
                <a:solidFill>
                  <a:schemeClr val="bg1"/>
                </a:solidFill>
              </a:rPr>
              <a:t>ja cilvēki būs vienoti</a:t>
            </a:r>
            <a:r>
              <a:rPr lang="lv-LV" sz="3100" i="1">
                <a:solidFill>
                  <a:schemeClr val="bg1"/>
                </a:solidFill>
              </a:rPr>
              <a:t> un ja gādāsim, lai mūsu unikālā sociālā tirgus ekonomika būtu atbilstoša šodienas jaunajiem mērķiem.” </a:t>
            </a:r>
          </a:p>
        </p:txBody>
      </p:sp>
    </p:spTree>
    <p:extLst>
      <p:ext uri="{BB962C8B-B14F-4D97-AF65-F5344CB8AC3E}">
        <p14:creationId xmlns:p14="http://schemas.microsoft.com/office/powerpoint/2010/main" val="8716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/>
          </p:nvPr>
        </p:nvGraphicFramePr>
        <p:xfrm>
          <a:off x="3575550" y="1581568"/>
          <a:ext cx="4563507" cy="111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 22"/>
          <p:cNvGraphicFramePr/>
          <p:nvPr>
            <p:extLst/>
          </p:nvPr>
        </p:nvGraphicFramePr>
        <p:xfrm>
          <a:off x="2717334" y="1827862"/>
          <a:ext cx="6903767" cy="403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57159" y="809459"/>
            <a:ext cx="7792678" cy="525949"/>
          </a:xfrm>
        </p:spPr>
        <p:txBody>
          <a:bodyPr>
            <a:noAutofit/>
          </a:bodyPr>
          <a:lstStyle/>
          <a:p>
            <a:r>
              <a:rPr lang="lv-LV" sz="4400" b="1"/>
              <a:t>Seši Eiropas pamatmērķi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5861" y="1567633"/>
            <a:ext cx="10538718" cy="28004"/>
          </a:xfrm>
          <a:prstGeom prst="line">
            <a:avLst/>
          </a:prstGeom>
          <a:ln w="38100">
            <a:solidFill>
              <a:srgbClr val="2AB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0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5ED4606A7FFF774D9D375C593EE6F5BF" ma:contentTypeVersion="2" ma:contentTypeDescription="Create a new document in this library." ma:contentTypeScope="" ma:versionID="24b5f154bd529016c2dc8a74600b6d82">
  <xsd:schema xmlns:xsd="http://www.w3.org/2001/XMLSchema" xmlns:xs="http://www.w3.org/2001/XMLSchema" xmlns:p="http://schemas.microsoft.com/office/2006/metadata/properties" xmlns:ns2="http://schemas.microsoft.com/sharepoint/v3/fields" xmlns:ns3="37db6033-c29a-4465-83c2-aad5ca10471a" targetNamespace="http://schemas.microsoft.com/office/2006/metadata/properties" ma:root="true" ma:fieldsID="efece5f650c3aa7a6f116e14cc15cd7d" ns2:_="" ns3:_="">
    <xsd:import namespace="http://schemas.microsoft.com/sharepoint/v3/fields"/>
    <xsd:import namespace="37db6033-c29a-4465-83c2-aad5ca10471a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b6033-c29a-4465-83c2-aad5ca10471a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 ma:index="16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Reference xmlns="37db6033-c29a-4465-83c2-aad5ca10471a" xsi:nil="true"/>
    <_Status xmlns="http://schemas.microsoft.com/sharepoint/v3/fields">Not Started</_Status>
    <EC_Collab_DocumentLanguage xmlns="37db6033-c29a-4465-83c2-aad5ca10471a">LV</EC_Collab_DocumentLanguage>
    <EC_Collab_Status xmlns="37db6033-c29a-4465-83c2-aad5ca10471a">Published</EC_Collab_Status>
  </documentManagement>
</p:properties>
</file>

<file path=customXml/itemProps1.xml><?xml version="1.0" encoding="utf-8"?>
<ds:datastoreItem xmlns:ds="http://schemas.openxmlformats.org/officeDocument/2006/customXml" ds:itemID="{1B6A165B-E085-4AF6-BCE1-273AD14949C2}"/>
</file>

<file path=customXml/itemProps2.xml><?xml version="1.0" encoding="utf-8"?>
<ds:datastoreItem xmlns:ds="http://schemas.openxmlformats.org/officeDocument/2006/customXml" ds:itemID="{560945F2-90FE-483A-8F09-4989B67110AF}"/>
</file>

<file path=customXml/itemProps3.xml><?xml version="1.0" encoding="utf-8"?>
<ds:datastoreItem xmlns:ds="http://schemas.openxmlformats.org/officeDocument/2006/customXml" ds:itemID="{CE89FAA9-60B7-4A80-91D3-BDB31958634D}"/>
</file>

<file path=docProps/app.xml><?xml version="1.0" encoding="utf-8"?>
<Properties xmlns="http://schemas.openxmlformats.org/officeDocument/2006/extended-properties" xmlns:vt="http://schemas.openxmlformats.org/officeDocument/2006/docPropsVTypes">
  <TotalTime>6662</TotalTime>
  <Words>872</Words>
  <Application>Microsoft Office PowerPoint</Application>
  <PresentationFormat>Widescreen</PresentationFormat>
  <Paragraphs>308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EC Square Sans Pro</vt:lpstr>
      <vt:lpstr>EC Square Sans Pro Medium</vt:lpstr>
      <vt:lpstr>Office Theme</vt:lpstr>
      <vt:lpstr>Savienība, kas tiecas uz augstākiem mērķiem</vt:lpstr>
      <vt:lpstr>Atvērts un iekļaujošs darba modelis</vt:lpstr>
      <vt:lpstr>Kolēģija – viena komanda</vt:lpstr>
      <vt:lpstr>PowerPoint Presentation</vt:lpstr>
      <vt:lpstr>Iestāžu attiecības un labāka politikas veidošana </vt:lpstr>
      <vt:lpstr>Eiropas tuvināšana cilvēkiem</vt:lpstr>
      <vt:lpstr>Mūsu potenciāla maksimāla realizēšana</vt:lpstr>
      <vt:lpstr>PowerPoint Presentation</vt:lpstr>
      <vt:lpstr>Seši Eiropas pamatmērķi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Sešu prioritāšu pārvēršana reālā rīcībā — Komisijas 2020. gada darba programma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Yvonne (COMM)</dc:creator>
  <cp:keywords/>
  <dc:description/>
  <cp:lastModifiedBy>BALOGH Bela (DGT)</cp:lastModifiedBy>
  <cp:revision>73</cp:revision>
  <cp:lastPrinted>2019-09-05T14:41:15Z</cp:lastPrinted>
  <dcterms:created xsi:type="dcterms:W3CDTF">2019-09-04T08:52:57Z</dcterms:created>
  <dcterms:modified xsi:type="dcterms:W3CDTF">2020-02-26T10:00:24Z</dcterms:modified>
  <cp:category>Presentation on EC's political priorities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0x010100258AA79CEB83498886A3A08681123250005ED4606A7FFF774D9D375C593EE6F5BF</vt:lpwstr>
  </property>
</Properties>
</file>