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sldIdLst>
    <p:sldId id="276" r:id="rId2"/>
    <p:sldId id="319" r:id="rId3"/>
    <p:sldId id="320" r:id="rId4"/>
    <p:sldId id="321" r:id="rId5"/>
    <p:sldId id="323" r:id="rId6"/>
    <p:sldId id="299" r:id="rId7"/>
    <p:sldId id="282" r:id="rId8"/>
    <p:sldId id="291" r:id="rId9"/>
    <p:sldId id="285" r:id="rId10"/>
    <p:sldId id="278" r:id="rId11"/>
    <p:sldId id="306" r:id="rId12"/>
    <p:sldId id="325" r:id="rId13"/>
    <p:sldId id="305" r:id="rId14"/>
    <p:sldId id="304" r:id="rId15"/>
  </p:sldIdLst>
  <p:sldSz cx="12192000" cy="6858000"/>
  <p:notesSz cx="6858000" cy="9144000"/>
  <p:embeddedFontLst>
    <p:embeddedFont>
      <p:font typeface="Calibri" panose="020F0502020204030204" pitchFamily="34" charset="0"/>
      <p:regular r:id="rId16"/>
      <p:bold r:id="rId17"/>
      <p:italic r:id="rId18"/>
      <p:boldItalic r:id="rId19"/>
    </p:embeddedFont>
    <p:embeddedFont>
      <p:font typeface="Calibri Light" panose="020F0302020204030204" pitchFamily="34" charset="0"/>
      <p:regular r:id="rId20"/>
      <p:italic r:id="rId21"/>
    </p:embeddedFont>
    <p:embeddedFont>
      <p:font typeface="Verdana" panose="020B0604030504040204" pitchFamily="34" charset="0"/>
      <p:regular r:id="rId22"/>
      <p:bold r:id="rId23"/>
      <p:italic r:id="rId24"/>
      <p:boldItalic r:id="rId25"/>
    </p:embeddedFont>
  </p:embeddedFontLst>
  <p:defaultText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AIMA Kirtovska (COMM-RIGA)" initials="LK(" lastIdx="1" clrIdx="0">
    <p:extLst>
      <p:ext uri="{19B8F6BF-5375-455C-9EA6-DF929625EA0E}">
        <p15:presenceInfo xmlns:p15="http://schemas.microsoft.com/office/powerpoint/2012/main" userId="S-1-5-21-1606980848-2025429265-839522115-140664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1489"/>
    <a:srgbClr val="0000FF"/>
    <a:srgbClr val="FF00FF"/>
    <a:srgbClr val="00FF00"/>
    <a:srgbClr val="00FFFF"/>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231" autoAdjust="0"/>
    <p:restoredTop sz="94660"/>
  </p:normalViewPr>
  <p:slideViewPr>
    <p:cSldViewPr snapToGrid="0">
      <p:cViewPr varScale="1">
        <p:scale>
          <a:sx n="82" d="100"/>
          <a:sy n="82" d="100"/>
        </p:scale>
        <p:origin x="70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font" Target="fonts/font10.fntdata"/><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9.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8.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27" Type="http://schemas.openxmlformats.org/officeDocument/2006/relationships/presProps" Target="presProps.xml"/><Relationship Id="rId30"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image" Target="../media/image10.png"/><Relationship Id="rId4" Type="http://schemas.openxmlformats.org/officeDocument/2006/relationships/image" Target="../media/image13.png"/></Relationships>
</file>

<file path=ppt/diagrams/_rels/drawing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image" Target="../media/image10.png"/><Relationship Id="rId4" Type="http://schemas.openxmlformats.org/officeDocument/2006/relationships/image" Target="../media/image13.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C2145AC-23F7-4A8D-88E3-C06CA74ECDC6}" type="doc">
      <dgm:prSet loTypeId="urn:microsoft.com/office/officeart/2005/8/layout/hList7" loCatId="list" qsTypeId="urn:microsoft.com/office/officeart/2005/8/quickstyle/simple1" qsCatId="simple" csTypeId="urn:microsoft.com/office/officeart/2005/8/colors/accent1_2" csCatId="accent1" phldr="1"/>
      <dgm:spPr/>
      <dgm:t>
        <a:bodyPr/>
        <a:lstStyle/>
        <a:p>
          <a:endParaRPr lang="en-US"/>
        </a:p>
      </dgm:t>
    </dgm:pt>
    <dgm:pt modelId="{F9939D95-039D-4C6C-8C2A-757F3D9C71DA}">
      <dgm:prSet/>
      <dgm:spPr>
        <a:solidFill>
          <a:srgbClr val="FFFF00"/>
        </a:solidFill>
      </dgm:spPr>
      <dgm:t>
        <a:bodyPr/>
        <a:lstStyle/>
        <a:p>
          <a:pPr rtl="0"/>
          <a:r>
            <a:rPr lang="lv-LV" dirty="0">
              <a:solidFill>
                <a:schemeClr val="tx1"/>
              </a:solidFill>
            </a:rPr>
            <a:t>19 239 pieteikumi no jaunajiem uzņēmējiem</a:t>
          </a:r>
        </a:p>
      </dgm:t>
    </dgm:pt>
    <dgm:pt modelId="{CD5E6639-B752-4ED1-BDA7-9CB0537C3CCD}" type="parTrans" cxnId="{44B14091-74D6-495E-B700-610FF3858F1F}">
      <dgm:prSet/>
      <dgm:spPr/>
      <dgm:t>
        <a:bodyPr/>
        <a:lstStyle/>
        <a:p>
          <a:endParaRPr lang="en-US"/>
        </a:p>
      </dgm:t>
    </dgm:pt>
    <dgm:pt modelId="{A1AFFFF4-511E-413B-8461-3E8639A3B679}" type="sibTrans" cxnId="{44B14091-74D6-495E-B700-610FF3858F1F}">
      <dgm:prSet/>
      <dgm:spPr/>
      <dgm:t>
        <a:bodyPr/>
        <a:lstStyle/>
        <a:p>
          <a:endParaRPr lang="en-US"/>
        </a:p>
      </dgm:t>
    </dgm:pt>
    <dgm:pt modelId="{3D006F9D-42C7-40D5-A27E-22486AB2CD19}">
      <dgm:prSet/>
      <dgm:spPr>
        <a:solidFill>
          <a:srgbClr val="FFFF00"/>
        </a:solidFill>
      </dgm:spPr>
      <dgm:t>
        <a:bodyPr/>
        <a:lstStyle/>
        <a:p>
          <a:pPr rtl="0"/>
          <a:r>
            <a:rPr lang="lv-LV" dirty="0">
              <a:solidFill>
                <a:schemeClr val="tx1"/>
              </a:solidFill>
            </a:rPr>
            <a:t>11 865 pieteikumi no uzņēmumiem</a:t>
          </a:r>
        </a:p>
      </dgm:t>
    </dgm:pt>
    <dgm:pt modelId="{4831B196-8894-4B9D-AA01-30BF532DC3D7}" type="parTrans" cxnId="{615EC512-D763-41B5-BDD9-FAD6D59F4909}">
      <dgm:prSet/>
      <dgm:spPr/>
      <dgm:t>
        <a:bodyPr/>
        <a:lstStyle/>
        <a:p>
          <a:endParaRPr lang="en-US"/>
        </a:p>
      </dgm:t>
    </dgm:pt>
    <dgm:pt modelId="{8CE3D6DF-ED48-4882-9C26-6E6299052968}" type="sibTrans" cxnId="{615EC512-D763-41B5-BDD9-FAD6D59F4909}">
      <dgm:prSet/>
      <dgm:spPr/>
      <dgm:t>
        <a:bodyPr/>
        <a:lstStyle/>
        <a:p>
          <a:endParaRPr lang="en-US"/>
        </a:p>
      </dgm:t>
    </dgm:pt>
    <dgm:pt modelId="{401DB0C3-CE4B-47DC-AB44-3C2BD2C21950}">
      <dgm:prSet/>
      <dgm:spPr>
        <a:solidFill>
          <a:srgbClr val="FFFF00"/>
        </a:solidFill>
      </dgm:spPr>
      <dgm:t>
        <a:bodyPr/>
        <a:lstStyle/>
        <a:p>
          <a:pPr rtl="0"/>
          <a:r>
            <a:rPr lang="lv-LV" dirty="0">
              <a:solidFill>
                <a:schemeClr val="tx1"/>
              </a:solidFill>
            </a:rPr>
            <a:t>45 valstis iesaistītas</a:t>
          </a:r>
        </a:p>
      </dgm:t>
    </dgm:pt>
    <dgm:pt modelId="{3622C9DA-DD3D-4F0B-BF28-63BFB7BCE78F}" type="parTrans" cxnId="{E597A61A-F69A-44B4-8245-E8688E772D02}">
      <dgm:prSet/>
      <dgm:spPr/>
      <dgm:t>
        <a:bodyPr/>
        <a:lstStyle/>
        <a:p>
          <a:endParaRPr lang="en-US"/>
        </a:p>
      </dgm:t>
    </dgm:pt>
    <dgm:pt modelId="{9BE84D7E-5D0D-40D3-829B-80747302A0BF}" type="sibTrans" cxnId="{E597A61A-F69A-44B4-8245-E8688E772D02}">
      <dgm:prSet/>
      <dgm:spPr/>
      <dgm:t>
        <a:bodyPr/>
        <a:lstStyle/>
        <a:p>
          <a:endParaRPr lang="en-US"/>
        </a:p>
      </dgm:t>
    </dgm:pt>
    <dgm:pt modelId="{93598032-7DF4-4FD0-ACA3-9C5DEB1576B3}">
      <dgm:prSet/>
      <dgm:spPr>
        <a:solidFill>
          <a:srgbClr val="FFFF00"/>
        </a:solidFill>
      </dgm:spPr>
      <dgm:t>
        <a:bodyPr/>
        <a:lstStyle/>
        <a:p>
          <a:pPr rtl="0"/>
          <a:r>
            <a:rPr lang="lv-LV" dirty="0">
              <a:solidFill>
                <a:schemeClr val="tx1"/>
              </a:solidFill>
            </a:rPr>
            <a:t>10 346 biznesa apmaiņas</a:t>
          </a:r>
        </a:p>
      </dgm:t>
    </dgm:pt>
    <dgm:pt modelId="{092DBCCD-271F-48B5-8A5E-0CA13B363014}" type="parTrans" cxnId="{64103E04-CAA5-4A0F-B1B0-C754A4399109}">
      <dgm:prSet/>
      <dgm:spPr/>
      <dgm:t>
        <a:bodyPr/>
        <a:lstStyle/>
        <a:p>
          <a:endParaRPr lang="en-US"/>
        </a:p>
      </dgm:t>
    </dgm:pt>
    <dgm:pt modelId="{A6624A6C-2A26-45AC-AEB6-762ECB59C10F}" type="sibTrans" cxnId="{64103E04-CAA5-4A0F-B1B0-C754A4399109}">
      <dgm:prSet/>
      <dgm:spPr/>
      <dgm:t>
        <a:bodyPr/>
        <a:lstStyle/>
        <a:p>
          <a:endParaRPr lang="en-US"/>
        </a:p>
      </dgm:t>
    </dgm:pt>
    <dgm:pt modelId="{D0EF688C-8F35-4CA6-AAE0-B2A39E3E10EF}" type="pres">
      <dgm:prSet presAssocID="{7C2145AC-23F7-4A8D-88E3-C06CA74ECDC6}" presName="Name0" presStyleCnt="0">
        <dgm:presLayoutVars>
          <dgm:dir/>
          <dgm:resizeHandles val="exact"/>
        </dgm:presLayoutVars>
      </dgm:prSet>
      <dgm:spPr/>
    </dgm:pt>
    <dgm:pt modelId="{92E2336B-6A38-4381-9FD9-EEFF030C8FE4}" type="pres">
      <dgm:prSet presAssocID="{7C2145AC-23F7-4A8D-88E3-C06CA74ECDC6}" presName="fgShape" presStyleLbl="fgShp" presStyleIdx="0" presStyleCnt="1"/>
      <dgm:spPr>
        <a:solidFill>
          <a:srgbClr val="0000FF"/>
        </a:solidFill>
        <a:ln>
          <a:solidFill>
            <a:srgbClr val="0000FF"/>
          </a:solidFill>
        </a:ln>
      </dgm:spPr>
    </dgm:pt>
    <dgm:pt modelId="{0BD696D0-6C2D-40B7-A016-ADD99FFCD235}" type="pres">
      <dgm:prSet presAssocID="{7C2145AC-23F7-4A8D-88E3-C06CA74ECDC6}" presName="linComp" presStyleCnt="0"/>
      <dgm:spPr/>
    </dgm:pt>
    <dgm:pt modelId="{444A7D3E-890B-4A45-86FB-BA8B18D5B4A8}" type="pres">
      <dgm:prSet presAssocID="{93598032-7DF4-4FD0-ACA3-9C5DEB1576B3}" presName="compNode" presStyleCnt="0"/>
      <dgm:spPr/>
    </dgm:pt>
    <dgm:pt modelId="{72399872-F160-4B7A-912E-1B6898B63381}" type="pres">
      <dgm:prSet presAssocID="{93598032-7DF4-4FD0-ACA3-9C5DEB1576B3}" presName="bkgdShape" presStyleLbl="node1" presStyleIdx="0" presStyleCnt="4"/>
      <dgm:spPr/>
    </dgm:pt>
    <dgm:pt modelId="{79BAF79C-FEA8-4544-8878-ED15256A25D9}" type="pres">
      <dgm:prSet presAssocID="{93598032-7DF4-4FD0-ACA3-9C5DEB1576B3}" presName="nodeTx" presStyleLbl="node1" presStyleIdx="0" presStyleCnt="4">
        <dgm:presLayoutVars>
          <dgm:bulletEnabled val="1"/>
        </dgm:presLayoutVars>
      </dgm:prSet>
      <dgm:spPr/>
    </dgm:pt>
    <dgm:pt modelId="{5DAE0728-52F1-43F7-AB53-EA661A50CEF8}" type="pres">
      <dgm:prSet presAssocID="{93598032-7DF4-4FD0-ACA3-9C5DEB1576B3}" presName="invisiNode" presStyleLbl="node1" presStyleIdx="0" presStyleCnt="4"/>
      <dgm:spPr/>
    </dgm:pt>
    <dgm:pt modelId="{7105515B-9832-4560-AA52-F635358C9A32}" type="pres">
      <dgm:prSet presAssocID="{93598032-7DF4-4FD0-ACA3-9C5DEB1576B3}" presName="imagNode" presStyleLbl="fgImgPlace1" presStyleIdx="0" presStyleCnt="4" custScaleX="122640" custScaleY="87452"/>
      <dgm:spPr>
        <a:blipFill rotWithShape="1">
          <a:blip xmlns:r="http://schemas.openxmlformats.org/officeDocument/2006/relationships" r:embed="rId1"/>
          <a:stretch>
            <a:fillRect/>
          </a:stretch>
        </a:blipFill>
      </dgm:spPr>
    </dgm:pt>
    <dgm:pt modelId="{53A4D5BC-8616-47BF-A05D-C2EAA9DFFCDC}" type="pres">
      <dgm:prSet presAssocID="{A6624A6C-2A26-45AC-AEB6-762ECB59C10F}" presName="sibTrans" presStyleLbl="sibTrans2D1" presStyleIdx="0" presStyleCnt="0"/>
      <dgm:spPr/>
    </dgm:pt>
    <dgm:pt modelId="{E3B6D19F-3930-4A38-8BBB-239543F2B7D1}" type="pres">
      <dgm:prSet presAssocID="{F9939D95-039D-4C6C-8C2A-757F3D9C71DA}" presName="compNode" presStyleCnt="0"/>
      <dgm:spPr/>
    </dgm:pt>
    <dgm:pt modelId="{6EF9BE2B-897E-4D27-BAA8-D5A7BEF49F07}" type="pres">
      <dgm:prSet presAssocID="{F9939D95-039D-4C6C-8C2A-757F3D9C71DA}" presName="bkgdShape" presStyleLbl="node1" presStyleIdx="1" presStyleCnt="4" custLinFactNeighborX="-6662" custLinFactNeighborY="-79"/>
      <dgm:spPr/>
    </dgm:pt>
    <dgm:pt modelId="{E4D58A27-F166-42FA-8D8E-8FD0A7310991}" type="pres">
      <dgm:prSet presAssocID="{F9939D95-039D-4C6C-8C2A-757F3D9C71DA}" presName="nodeTx" presStyleLbl="node1" presStyleIdx="1" presStyleCnt="4">
        <dgm:presLayoutVars>
          <dgm:bulletEnabled val="1"/>
        </dgm:presLayoutVars>
      </dgm:prSet>
      <dgm:spPr/>
    </dgm:pt>
    <dgm:pt modelId="{2B2F8622-CD5D-43EF-9D28-E5C6F8B86CB6}" type="pres">
      <dgm:prSet presAssocID="{F9939D95-039D-4C6C-8C2A-757F3D9C71DA}" presName="invisiNode" presStyleLbl="node1" presStyleIdx="1" presStyleCnt="4"/>
      <dgm:spPr/>
    </dgm:pt>
    <dgm:pt modelId="{2879A7D8-E305-45DC-9E94-91921DB8262A}" type="pres">
      <dgm:prSet presAssocID="{F9939D95-039D-4C6C-8C2A-757F3D9C71DA}" presName="imagNode" presStyleLbl="fgImgPlace1" presStyleIdx="1" presStyleCnt="4" custScaleX="113706" custScaleY="91445"/>
      <dgm:spPr>
        <a:blipFill rotWithShape="1">
          <a:blip xmlns:r="http://schemas.openxmlformats.org/officeDocument/2006/relationships" r:embed="rId2"/>
          <a:stretch>
            <a:fillRect/>
          </a:stretch>
        </a:blipFill>
      </dgm:spPr>
    </dgm:pt>
    <dgm:pt modelId="{2F17CC8A-0298-485B-978C-543881D1B280}" type="pres">
      <dgm:prSet presAssocID="{A1AFFFF4-511E-413B-8461-3E8639A3B679}" presName="sibTrans" presStyleLbl="sibTrans2D1" presStyleIdx="0" presStyleCnt="0"/>
      <dgm:spPr/>
    </dgm:pt>
    <dgm:pt modelId="{4BA0EF42-3DC5-4D86-879B-1FC4D656E6ED}" type="pres">
      <dgm:prSet presAssocID="{3D006F9D-42C7-40D5-A27E-22486AB2CD19}" presName="compNode" presStyleCnt="0"/>
      <dgm:spPr/>
    </dgm:pt>
    <dgm:pt modelId="{919F36D2-9E19-4120-9A03-E585AB7D2398}" type="pres">
      <dgm:prSet presAssocID="{3D006F9D-42C7-40D5-A27E-22486AB2CD19}" presName="bkgdShape" presStyleLbl="node1" presStyleIdx="2" presStyleCnt="4"/>
      <dgm:spPr/>
    </dgm:pt>
    <dgm:pt modelId="{6D9BE7B7-11BA-4150-934A-479A4DC85DFD}" type="pres">
      <dgm:prSet presAssocID="{3D006F9D-42C7-40D5-A27E-22486AB2CD19}" presName="nodeTx" presStyleLbl="node1" presStyleIdx="2" presStyleCnt="4">
        <dgm:presLayoutVars>
          <dgm:bulletEnabled val="1"/>
        </dgm:presLayoutVars>
      </dgm:prSet>
      <dgm:spPr/>
    </dgm:pt>
    <dgm:pt modelId="{3B144EE6-2132-4382-9A63-D5EF9A5AAAAF}" type="pres">
      <dgm:prSet presAssocID="{3D006F9D-42C7-40D5-A27E-22486AB2CD19}" presName="invisiNode" presStyleLbl="node1" presStyleIdx="2" presStyleCnt="4"/>
      <dgm:spPr/>
    </dgm:pt>
    <dgm:pt modelId="{E630249F-BA0A-44D8-A8B6-C2ACA9D107CE}" type="pres">
      <dgm:prSet presAssocID="{3D006F9D-42C7-40D5-A27E-22486AB2CD19}" presName="imagNode" presStyleLbl="fgImgPlace1" presStyleIdx="2" presStyleCnt="4"/>
      <dgm:spPr>
        <a:blipFill rotWithShape="1">
          <a:blip xmlns:r="http://schemas.openxmlformats.org/officeDocument/2006/relationships" r:embed="rId3"/>
          <a:stretch>
            <a:fillRect/>
          </a:stretch>
        </a:blipFill>
      </dgm:spPr>
    </dgm:pt>
    <dgm:pt modelId="{5CB05AF6-0861-47D7-843C-E810ED176758}" type="pres">
      <dgm:prSet presAssocID="{8CE3D6DF-ED48-4882-9C26-6E6299052968}" presName="sibTrans" presStyleLbl="sibTrans2D1" presStyleIdx="0" presStyleCnt="0"/>
      <dgm:spPr/>
    </dgm:pt>
    <dgm:pt modelId="{520D85CD-66C1-48E8-B635-A8A6137C7B48}" type="pres">
      <dgm:prSet presAssocID="{401DB0C3-CE4B-47DC-AB44-3C2BD2C21950}" presName="compNode" presStyleCnt="0"/>
      <dgm:spPr/>
    </dgm:pt>
    <dgm:pt modelId="{79F4E860-711C-49A9-BEF2-A5DEF786D1BF}" type="pres">
      <dgm:prSet presAssocID="{401DB0C3-CE4B-47DC-AB44-3C2BD2C21950}" presName="bkgdShape" presStyleLbl="node1" presStyleIdx="3" presStyleCnt="4"/>
      <dgm:spPr/>
    </dgm:pt>
    <dgm:pt modelId="{267A04B4-3FA1-4457-AD36-3853797A0EC2}" type="pres">
      <dgm:prSet presAssocID="{401DB0C3-CE4B-47DC-AB44-3C2BD2C21950}" presName="nodeTx" presStyleLbl="node1" presStyleIdx="3" presStyleCnt="4">
        <dgm:presLayoutVars>
          <dgm:bulletEnabled val="1"/>
        </dgm:presLayoutVars>
      </dgm:prSet>
      <dgm:spPr/>
    </dgm:pt>
    <dgm:pt modelId="{B8C8C2DF-BD93-410B-9DA7-9BF2B915CCFB}" type="pres">
      <dgm:prSet presAssocID="{401DB0C3-CE4B-47DC-AB44-3C2BD2C21950}" presName="invisiNode" presStyleLbl="node1" presStyleIdx="3" presStyleCnt="4"/>
      <dgm:spPr/>
    </dgm:pt>
    <dgm:pt modelId="{25586D67-E457-42FD-B025-A6363FD4CBD6}" type="pres">
      <dgm:prSet presAssocID="{401DB0C3-CE4B-47DC-AB44-3C2BD2C21950}" presName="imagNode" presStyleLbl="fgImgPlace1" presStyleIdx="3" presStyleCnt="4"/>
      <dgm:spPr>
        <a:blipFill rotWithShape="1">
          <a:blip xmlns:r="http://schemas.openxmlformats.org/officeDocument/2006/relationships" r:embed="rId4"/>
          <a:stretch>
            <a:fillRect/>
          </a:stretch>
        </a:blipFill>
      </dgm:spPr>
    </dgm:pt>
  </dgm:ptLst>
  <dgm:cxnLst>
    <dgm:cxn modelId="{64103E04-CAA5-4A0F-B1B0-C754A4399109}" srcId="{7C2145AC-23F7-4A8D-88E3-C06CA74ECDC6}" destId="{93598032-7DF4-4FD0-ACA3-9C5DEB1576B3}" srcOrd="0" destOrd="0" parTransId="{092DBCCD-271F-48B5-8A5E-0CA13B363014}" sibTransId="{A6624A6C-2A26-45AC-AEB6-762ECB59C10F}"/>
    <dgm:cxn modelId="{615EC512-D763-41B5-BDD9-FAD6D59F4909}" srcId="{7C2145AC-23F7-4A8D-88E3-C06CA74ECDC6}" destId="{3D006F9D-42C7-40D5-A27E-22486AB2CD19}" srcOrd="2" destOrd="0" parTransId="{4831B196-8894-4B9D-AA01-30BF532DC3D7}" sibTransId="{8CE3D6DF-ED48-4882-9C26-6E6299052968}"/>
    <dgm:cxn modelId="{5AB2A413-13E0-406D-B3BB-C6E1A922246B}" type="presOf" srcId="{8CE3D6DF-ED48-4882-9C26-6E6299052968}" destId="{5CB05AF6-0861-47D7-843C-E810ED176758}" srcOrd="0" destOrd="0" presId="urn:microsoft.com/office/officeart/2005/8/layout/hList7"/>
    <dgm:cxn modelId="{E597A61A-F69A-44B4-8245-E8688E772D02}" srcId="{7C2145AC-23F7-4A8D-88E3-C06CA74ECDC6}" destId="{401DB0C3-CE4B-47DC-AB44-3C2BD2C21950}" srcOrd="3" destOrd="0" parTransId="{3622C9DA-DD3D-4F0B-BF28-63BFB7BCE78F}" sibTransId="{9BE84D7E-5D0D-40D3-829B-80747302A0BF}"/>
    <dgm:cxn modelId="{84593351-3E68-4054-94A7-6967FBC92980}" type="presOf" srcId="{3D006F9D-42C7-40D5-A27E-22486AB2CD19}" destId="{919F36D2-9E19-4120-9A03-E585AB7D2398}" srcOrd="0" destOrd="0" presId="urn:microsoft.com/office/officeart/2005/8/layout/hList7"/>
    <dgm:cxn modelId="{01B94871-B44D-4A40-8214-E6010691836C}" type="presOf" srcId="{7C2145AC-23F7-4A8D-88E3-C06CA74ECDC6}" destId="{D0EF688C-8F35-4CA6-AAE0-B2A39E3E10EF}" srcOrd="0" destOrd="0" presId="urn:microsoft.com/office/officeart/2005/8/layout/hList7"/>
    <dgm:cxn modelId="{D7ABC552-2D74-43AD-8BBD-28303BFD23B2}" type="presOf" srcId="{93598032-7DF4-4FD0-ACA3-9C5DEB1576B3}" destId="{72399872-F160-4B7A-912E-1B6898B63381}" srcOrd="0" destOrd="0" presId="urn:microsoft.com/office/officeart/2005/8/layout/hList7"/>
    <dgm:cxn modelId="{086AA478-7564-4FD0-A91F-E695627D2658}" type="presOf" srcId="{3D006F9D-42C7-40D5-A27E-22486AB2CD19}" destId="{6D9BE7B7-11BA-4150-934A-479A4DC85DFD}" srcOrd="1" destOrd="0" presId="urn:microsoft.com/office/officeart/2005/8/layout/hList7"/>
    <dgm:cxn modelId="{E4883682-577D-4C5F-8C77-38715B6C0EB1}" type="presOf" srcId="{401DB0C3-CE4B-47DC-AB44-3C2BD2C21950}" destId="{79F4E860-711C-49A9-BEF2-A5DEF786D1BF}" srcOrd="0" destOrd="0" presId="urn:microsoft.com/office/officeart/2005/8/layout/hList7"/>
    <dgm:cxn modelId="{44B14091-74D6-495E-B700-610FF3858F1F}" srcId="{7C2145AC-23F7-4A8D-88E3-C06CA74ECDC6}" destId="{F9939D95-039D-4C6C-8C2A-757F3D9C71DA}" srcOrd="1" destOrd="0" parTransId="{CD5E6639-B752-4ED1-BDA7-9CB0537C3CCD}" sibTransId="{A1AFFFF4-511E-413B-8461-3E8639A3B679}"/>
    <dgm:cxn modelId="{08EEB0A6-B7F2-48D4-BAD8-5884954D73A2}" type="presOf" srcId="{F9939D95-039D-4C6C-8C2A-757F3D9C71DA}" destId="{E4D58A27-F166-42FA-8D8E-8FD0A7310991}" srcOrd="1" destOrd="0" presId="urn:microsoft.com/office/officeart/2005/8/layout/hList7"/>
    <dgm:cxn modelId="{3FEF2EB6-5736-4577-91B2-603D0FB2DCEC}" type="presOf" srcId="{F9939D95-039D-4C6C-8C2A-757F3D9C71DA}" destId="{6EF9BE2B-897E-4D27-BAA8-D5A7BEF49F07}" srcOrd="0" destOrd="0" presId="urn:microsoft.com/office/officeart/2005/8/layout/hList7"/>
    <dgm:cxn modelId="{A1550FC3-D7D2-477A-AAF8-1C85A0853D78}" type="presOf" srcId="{401DB0C3-CE4B-47DC-AB44-3C2BD2C21950}" destId="{267A04B4-3FA1-4457-AD36-3853797A0EC2}" srcOrd="1" destOrd="0" presId="urn:microsoft.com/office/officeart/2005/8/layout/hList7"/>
    <dgm:cxn modelId="{7DA996C8-213D-429F-B567-FD78D0269CD4}" type="presOf" srcId="{A6624A6C-2A26-45AC-AEB6-762ECB59C10F}" destId="{53A4D5BC-8616-47BF-A05D-C2EAA9DFFCDC}" srcOrd="0" destOrd="0" presId="urn:microsoft.com/office/officeart/2005/8/layout/hList7"/>
    <dgm:cxn modelId="{AD37AEE3-0810-46F8-8207-5B52F33B974D}" type="presOf" srcId="{93598032-7DF4-4FD0-ACA3-9C5DEB1576B3}" destId="{79BAF79C-FEA8-4544-8878-ED15256A25D9}" srcOrd="1" destOrd="0" presId="urn:microsoft.com/office/officeart/2005/8/layout/hList7"/>
    <dgm:cxn modelId="{EC8EE9E7-8E60-4276-AD02-6EA49B94C61F}" type="presOf" srcId="{A1AFFFF4-511E-413B-8461-3E8639A3B679}" destId="{2F17CC8A-0298-485B-978C-543881D1B280}" srcOrd="0" destOrd="0" presId="urn:microsoft.com/office/officeart/2005/8/layout/hList7"/>
    <dgm:cxn modelId="{32443F76-A0D6-43B2-B7A9-6E742C5E2E1B}" type="presParOf" srcId="{D0EF688C-8F35-4CA6-AAE0-B2A39E3E10EF}" destId="{92E2336B-6A38-4381-9FD9-EEFF030C8FE4}" srcOrd="0" destOrd="0" presId="urn:microsoft.com/office/officeart/2005/8/layout/hList7"/>
    <dgm:cxn modelId="{E21A86A6-8DB9-4813-94C1-6AF9A5AF66EE}" type="presParOf" srcId="{D0EF688C-8F35-4CA6-AAE0-B2A39E3E10EF}" destId="{0BD696D0-6C2D-40B7-A016-ADD99FFCD235}" srcOrd="1" destOrd="0" presId="urn:microsoft.com/office/officeart/2005/8/layout/hList7"/>
    <dgm:cxn modelId="{02B89E62-1CE9-4416-87B4-233D0476D2D2}" type="presParOf" srcId="{0BD696D0-6C2D-40B7-A016-ADD99FFCD235}" destId="{444A7D3E-890B-4A45-86FB-BA8B18D5B4A8}" srcOrd="0" destOrd="0" presId="urn:microsoft.com/office/officeart/2005/8/layout/hList7"/>
    <dgm:cxn modelId="{B43B6F5A-B6D2-4AB3-9C9E-0303BC1DEEF5}" type="presParOf" srcId="{444A7D3E-890B-4A45-86FB-BA8B18D5B4A8}" destId="{72399872-F160-4B7A-912E-1B6898B63381}" srcOrd="0" destOrd="0" presId="urn:microsoft.com/office/officeart/2005/8/layout/hList7"/>
    <dgm:cxn modelId="{CE84CD1F-996F-4B3D-86FA-05B3BFBF851D}" type="presParOf" srcId="{444A7D3E-890B-4A45-86FB-BA8B18D5B4A8}" destId="{79BAF79C-FEA8-4544-8878-ED15256A25D9}" srcOrd="1" destOrd="0" presId="urn:microsoft.com/office/officeart/2005/8/layout/hList7"/>
    <dgm:cxn modelId="{89F5F188-12C3-429F-A28F-D90A31FBF06B}" type="presParOf" srcId="{444A7D3E-890B-4A45-86FB-BA8B18D5B4A8}" destId="{5DAE0728-52F1-43F7-AB53-EA661A50CEF8}" srcOrd="2" destOrd="0" presId="urn:microsoft.com/office/officeart/2005/8/layout/hList7"/>
    <dgm:cxn modelId="{844992DC-FC78-48C2-9B5D-DB647971FB30}" type="presParOf" srcId="{444A7D3E-890B-4A45-86FB-BA8B18D5B4A8}" destId="{7105515B-9832-4560-AA52-F635358C9A32}" srcOrd="3" destOrd="0" presId="urn:microsoft.com/office/officeart/2005/8/layout/hList7"/>
    <dgm:cxn modelId="{1268D7AF-2FFE-457C-9BA1-DDF80560F232}" type="presParOf" srcId="{0BD696D0-6C2D-40B7-A016-ADD99FFCD235}" destId="{53A4D5BC-8616-47BF-A05D-C2EAA9DFFCDC}" srcOrd="1" destOrd="0" presId="urn:microsoft.com/office/officeart/2005/8/layout/hList7"/>
    <dgm:cxn modelId="{E8F1DE63-446C-4D72-8FB6-D408A3C5D723}" type="presParOf" srcId="{0BD696D0-6C2D-40B7-A016-ADD99FFCD235}" destId="{E3B6D19F-3930-4A38-8BBB-239543F2B7D1}" srcOrd="2" destOrd="0" presId="urn:microsoft.com/office/officeart/2005/8/layout/hList7"/>
    <dgm:cxn modelId="{364E0A90-4BE0-41BE-BC53-214CA66EC11B}" type="presParOf" srcId="{E3B6D19F-3930-4A38-8BBB-239543F2B7D1}" destId="{6EF9BE2B-897E-4D27-BAA8-D5A7BEF49F07}" srcOrd="0" destOrd="0" presId="urn:microsoft.com/office/officeart/2005/8/layout/hList7"/>
    <dgm:cxn modelId="{A42BA7A7-5F7B-42B5-BDBB-2A2FD124DF92}" type="presParOf" srcId="{E3B6D19F-3930-4A38-8BBB-239543F2B7D1}" destId="{E4D58A27-F166-42FA-8D8E-8FD0A7310991}" srcOrd="1" destOrd="0" presId="urn:microsoft.com/office/officeart/2005/8/layout/hList7"/>
    <dgm:cxn modelId="{AEE96DA7-7FE4-40CB-9A6B-A08CB9320457}" type="presParOf" srcId="{E3B6D19F-3930-4A38-8BBB-239543F2B7D1}" destId="{2B2F8622-CD5D-43EF-9D28-E5C6F8B86CB6}" srcOrd="2" destOrd="0" presId="urn:microsoft.com/office/officeart/2005/8/layout/hList7"/>
    <dgm:cxn modelId="{9E747F34-D838-4E3D-9CB5-2349BD58A0DE}" type="presParOf" srcId="{E3B6D19F-3930-4A38-8BBB-239543F2B7D1}" destId="{2879A7D8-E305-45DC-9E94-91921DB8262A}" srcOrd="3" destOrd="0" presId="urn:microsoft.com/office/officeart/2005/8/layout/hList7"/>
    <dgm:cxn modelId="{EC496EA1-F791-4DF0-8F0E-DD0706D9F330}" type="presParOf" srcId="{0BD696D0-6C2D-40B7-A016-ADD99FFCD235}" destId="{2F17CC8A-0298-485B-978C-543881D1B280}" srcOrd="3" destOrd="0" presId="urn:microsoft.com/office/officeart/2005/8/layout/hList7"/>
    <dgm:cxn modelId="{CA87FFA3-A8F6-43B3-A98F-46C082C18BAF}" type="presParOf" srcId="{0BD696D0-6C2D-40B7-A016-ADD99FFCD235}" destId="{4BA0EF42-3DC5-4D86-879B-1FC4D656E6ED}" srcOrd="4" destOrd="0" presId="urn:microsoft.com/office/officeart/2005/8/layout/hList7"/>
    <dgm:cxn modelId="{175AA828-1F48-4488-A0F3-6004CE41DE52}" type="presParOf" srcId="{4BA0EF42-3DC5-4D86-879B-1FC4D656E6ED}" destId="{919F36D2-9E19-4120-9A03-E585AB7D2398}" srcOrd="0" destOrd="0" presId="urn:microsoft.com/office/officeart/2005/8/layout/hList7"/>
    <dgm:cxn modelId="{87157747-5A03-4B37-8601-517FD26071BB}" type="presParOf" srcId="{4BA0EF42-3DC5-4D86-879B-1FC4D656E6ED}" destId="{6D9BE7B7-11BA-4150-934A-479A4DC85DFD}" srcOrd="1" destOrd="0" presId="urn:microsoft.com/office/officeart/2005/8/layout/hList7"/>
    <dgm:cxn modelId="{0606B4B8-19E9-4760-AA92-DCE358319913}" type="presParOf" srcId="{4BA0EF42-3DC5-4D86-879B-1FC4D656E6ED}" destId="{3B144EE6-2132-4382-9A63-D5EF9A5AAAAF}" srcOrd="2" destOrd="0" presId="urn:microsoft.com/office/officeart/2005/8/layout/hList7"/>
    <dgm:cxn modelId="{CD82FB0E-C0EF-4857-95C9-9150B783C60A}" type="presParOf" srcId="{4BA0EF42-3DC5-4D86-879B-1FC4D656E6ED}" destId="{E630249F-BA0A-44D8-A8B6-C2ACA9D107CE}" srcOrd="3" destOrd="0" presId="urn:microsoft.com/office/officeart/2005/8/layout/hList7"/>
    <dgm:cxn modelId="{F15A0D9A-EC37-440B-B846-61384E08058F}" type="presParOf" srcId="{0BD696D0-6C2D-40B7-A016-ADD99FFCD235}" destId="{5CB05AF6-0861-47D7-843C-E810ED176758}" srcOrd="5" destOrd="0" presId="urn:microsoft.com/office/officeart/2005/8/layout/hList7"/>
    <dgm:cxn modelId="{4D03922A-9DCE-43EC-9602-D40492CEBB91}" type="presParOf" srcId="{0BD696D0-6C2D-40B7-A016-ADD99FFCD235}" destId="{520D85CD-66C1-48E8-B635-A8A6137C7B48}" srcOrd="6" destOrd="0" presId="urn:microsoft.com/office/officeart/2005/8/layout/hList7"/>
    <dgm:cxn modelId="{E6B1CCA3-56EF-4A27-8032-1518763C8EF0}" type="presParOf" srcId="{520D85CD-66C1-48E8-B635-A8A6137C7B48}" destId="{79F4E860-711C-49A9-BEF2-A5DEF786D1BF}" srcOrd="0" destOrd="0" presId="urn:microsoft.com/office/officeart/2005/8/layout/hList7"/>
    <dgm:cxn modelId="{93AA7E67-09C4-4A11-B792-5492B9786B4A}" type="presParOf" srcId="{520D85CD-66C1-48E8-B635-A8A6137C7B48}" destId="{267A04B4-3FA1-4457-AD36-3853797A0EC2}" srcOrd="1" destOrd="0" presId="urn:microsoft.com/office/officeart/2005/8/layout/hList7"/>
    <dgm:cxn modelId="{743894B2-AA90-4B2C-AEF1-EBFE1CE4472C}" type="presParOf" srcId="{520D85CD-66C1-48E8-B635-A8A6137C7B48}" destId="{B8C8C2DF-BD93-410B-9DA7-9BF2B915CCFB}" srcOrd="2" destOrd="0" presId="urn:microsoft.com/office/officeart/2005/8/layout/hList7"/>
    <dgm:cxn modelId="{FF8EFA2C-FB40-4B51-80C3-4FE686CD265B}" type="presParOf" srcId="{520D85CD-66C1-48E8-B635-A8A6137C7B48}" destId="{25586D67-E457-42FD-B025-A6363FD4CBD6}" srcOrd="3" destOrd="0" presId="urn:microsoft.com/office/officeart/2005/8/layout/hList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399872-F160-4B7A-912E-1B6898B63381}">
      <dsp:nvSpPr>
        <dsp:cNvPr id="0" name=""/>
        <dsp:cNvSpPr/>
      </dsp:nvSpPr>
      <dsp:spPr>
        <a:xfrm>
          <a:off x="1358" y="0"/>
          <a:ext cx="1424206" cy="1198872"/>
        </a:xfrm>
        <a:prstGeom prst="roundRect">
          <a:avLst>
            <a:gd name="adj" fmla="val 10000"/>
          </a:avLst>
        </a:prstGeom>
        <a:solidFill>
          <a:srgbClr val="FFFF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444500" rtl="0">
            <a:lnSpc>
              <a:spcPct val="90000"/>
            </a:lnSpc>
            <a:spcBef>
              <a:spcPct val="0"/>
            </a:spcBef>
            <a:spcAft>
              <a:spcPct val="35000"/>
            </a:spcAft>
            <a:buNone/>
          </a:pPr>
          <a:r>
            <a:rPr lang="lv-LV" sz="1000" kern="1200" dirty="0">
              <a:solidFill>
                <a:schemeClr val="tx1"/>
              </a:solidFill>
            </a:rPr>
            <a:t>10 346 biznesa apmaiņas</a:t>
          </a:r>
        </a:p>
      </dsp:txBody>
      <dsp:txXfrm>
        <a:off x="1358" y="479548"/>
        <a:ext cx="1424206" cy="479548"/>
      </dsp:txXfrm>
    </dsp:sp>
    <dsp:sp modelId="{7105515B-9832-4560-AA52-F635358C9A32}">
      <dsp:nvSpPr>
        <dsp:cNvPr id="0" name=""/>
        <dsp:cNvSpPr/>
      </dsp:nvSpPr>
      <dsp:spPr>
        <a:xfrm>
          <a:off x="468657" y="96979"/>
          <a:ext cx="489608" cy="349129"/>
        </a:xfrm>
        <a:prstGeom prst="ellipse">
          <a:avLst/>
        </a:prstGeom>
        <a:blipFill rotWithShape="1">
          <a:blip xmlns:r="http://schemas.openxmlformats.org/officeDocument/2006/relationships" r:embed="rId1"/>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EF9BE2B-897E-4D27-BAA8-D5A7BEF49F07}">
      <dsp:nvSpPr>
        <dsp:cNvPr id="0" name=""/>
        <dsp:cNvSpPr/>
      </dsp:nvSpPr>
      <dsp:spPr>
        <a:xfrm>
          <a:off x="1373410" y="0"/>
          <a:ext cx="1424206" cy="1198872"/>
        </a:xfrm>
        <a:prstGeom prst="roundRect">
          <a:avLst>
            <a:gd name="adj" fmla="val 10000"/>
          </a:avLst>
        </a:prstGeom>
        <a:solidFill>
          <a:srgbClr val="FFFF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444500" rtl="0">
            <a:lnSpc>
              <a:spcPct val="90000"/>
            </a:lnSpc>
            <a:spcBef>
              <a:spcPct val="0"/>
            </a:spcBef>
            <a:spcAft>
              <a:spcPct val="35000"/>
            </a:spcAft>
            <a:buNone/>
          </a:pPr>
          <a:r>
            <a:rPr lang="lv-LV" sz="1000" kern="1200" dirty="0">
              <a:solidFill>
                <a:schemeClr val="tx1"/>
              </a:solidFill>
            </a:rPr>
            <a:t>19 239 pieteikumi no jaunajiem uzņēmējiem</a:t>
          </a:r>
        </a:p>
      </dsp:txBody>
      <dsp:txXfrm>
        <a:off x="1373410" y="479548"/>
        <a:ext cx="1424206" cy="479548"/>
      </dsp:txXfrm>
    </dsp:sp>
    <dsp:sp modelId="{2879A7D8-E305-45DC-9E94-91921DB8262A}">
      <dsp:nvSpPr>
        <dsp:cNvPr id="0" name=""/>
        <dsp:cNvSpPr/>
      </dsp:nvSpPr>
      <dsp:spPr>
        <a:xfrm>
          <a:off x="1953423" y="89009"/>
          <a:ext cx="453942" cy="365070"/>
        </a:xfrm>
        <a:prstGeom prst="ellipse">
          <a:avLst/>
        </a:prstGeom>
        <a:blipFill rotWithShape="1">
          <a:blip xmlns:r="http://schemas.openxmlformats.org/officeDocument/2006/relationships" r:embed="rId2"/>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19F36D2-9E19-4120-9A03-E585AB7D2398}">
      <dsp:nvSpPr>
        <dsp:cNvPr id="0" name=""/>
        <dsp:cNvSpPr/>
      </dsp:nvSpPr>
      <dsp:spPr>
        <a:xfrm>
          <a:off x="2935224" y="0"/>
          <a:ext cx="1424206" cy="1198872"/>
        </a:xfrm>
        <a:prstGeom prst="roundRect">
          <a:avLst>
            <a:gd name="adj" fmla="val 10000"/>
          </a:avLst>
        </a:prstGeom>
        <a:solidFill>
          <a:srgbClr val="FFFF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444500" rtl="0">
            <a:lnSpc>
              <a:spcPct val="90000"/>
            </a:lnSpc>
            <a:spcBef>
              <a:spcPct val="0"/>
            </a:spcBef>
            <a:spcAft>
              <a:spcPct val="35000"/>
            </a:spcAft>
            <a:buNone/>
          </a:pPr>
          <a:r>
            <a:rPr lang="lv-LV" sz="1000" kern="1200" dirty="0">
              <a:solidFill>
                <a:schemeClr val="tx1"/>
              </a:solidFill>
            </a:rPr>
            <a:t>11 865 pieteikumi no uzņēmumiem</a:t>
          </a:r>
        </a:p>
      </dsp:txBody>
      <dsp:txXfrm>
        <a:off x="2935224" y="479548"/>
        <a:ext cx="1424206" cy="479548"/>
      </dsp:txXfrm>
    </dsp:sp>
    <dsp:sp modelId="{E630249F-BA0A-44D8-A8B6-C2ACA9D107CE}">
      <dsp:nvSpPr>
        <dsp:cNvPr id="0" name=""/>
        <dsp:cNvSpPr/>
      </dsp:nvSpPr>
      <dsp:spPr>
        <a:xfrm>
          <a:off x="3447715" y="71932"/>
          <a:ext cx="399224" cy="399224"/>
        </a:xfrm>
        <a:prstGeom prst="ellipse">
          <a:avLst/>
        </a:prstGeom>
        <a:blipFill rotWithShape="1">
          <a:blip xmlns:r="http://schemas.openxmlformats.org/officeDocument/2006/relationships" r:embed="rId3"/>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9F4E860-711C-49A9-BEF2-A5DEF786D1BF}">
      <dsp:nvSpPr>
        <dsp:cNvPr id="0" name=""/>
        <dsp:cNvSpPr/>
      </dsp:nvSpPr>
      <dsp:spPr>
        <a:xfrm>
          <a:off x="4402156" y="0"/>
          <a:ext cx="1424206" cy="1198872"/>
        </a:xfrm>
        <a:prstGeom prst="roundRect">
          <a:avLst>
            <a:gd name="adj" fmla="val 10000"/>
          </a:avLst>
        </a:prstGeom>
        <a:solidFill>
          <a:srgbClr val="FFFF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444500" rtl="0">
            <a:lnSpc>
              <a:spcPct val="90000"/>
            </a:lnSpc>
            <a:spcBef>
              <a:spcPct val="0"/>
            </a:spcBef>
            <a:spcAft>
              <a:spcPct val="35000"/>
            </a:spcAft>
            <a:buNone/>
          </a:pPr>
          <a:r>
            <a:rPr lang="lv-LV" sz="1000" kern="1200" dirty="0">
              <a:solidFill>
                <a:schemeClr val="tx1"/>
              </a:solidFill>
            </a:rPr>
            <a:t>45 valstis iesaistītas</a:t>
          </a:r>
        </a:p>
      </dsp:txBody>
      <dsp:txXfrm>
        <a:off x="4402156" y="479548"/>
        <a:ext cx="1424206" cy="479548"/>
      </dsp:txXfrm>
    </dsp:sp>
    <dsp:sp modelId="{25586D67-E457-42FD-B025-A6363FD4CBD6}">
      <dsp:nvSpPr>
        <dsp:cNvPr id="0" name=""/>
        <dsp:cNvSpPr/>
      </dsp:nvSpPr>
      <dsp:spPr>
        <a:xfrm>
          <a:off x="4914647" y="71932"/>
          <a:ext cx="399224" cy="399224"/>
        </a:xfrm>
        <a:prstGeom prst="ellipse">
          <a:avLst/>
        </a:prstGeom>
        <a:blipFill rotWithShape="1">
          <a:blip xmlns:r="http://schemas.openxmlformats.org/officeDocument/2006/relationships" r:embed="rId4"/>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2E2336B-6A38-4381-9FD9-EEFF030C8FE4}">
      <dsp:nvSpPr>
        <dsp:cNvPr id="0" name=""/>
        <dsp:cNvSpPr/>
      </dsp:nvSpPr>
      <dsp:spPr>
        <a:xfrm>
          <a:off x="233108" y="959097"/>
          <a:ext cx="5361504" cy="179830"/>
        </a:xfrm>
        <a:prstGeom prst="leftRightArrow">
          <a:avLst/>
        </a:prstGeom>
        <a:solidFill>
          <a:srgbClr val="0000FF"/>
        </a:solidFill>
        <a:ln w="12700" cap="flat" cmpd="sng" algn="ctr">
          <a:solidFill>
            <a:srgbClr val="0000FF"/>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lv-LV"/>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lv-LV"/>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BB3718DD-E27F-4D49-B9F9-1896A120712C}" type="datetimeFigureOut">
              <a:rPr lang="lv-LV" smtClean="0"/>
              <a:t>05.04.2022</a:t>
            </a:fld>
            <a:endParaRPr lang="lv-LV"/>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lv-LV"/>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3F879502-9D6F-4EAC-8983-8EF6C3AE03C7}" type="slidenum">
              <a:rPr lang="lv-LV" smtClean="0"/>
              <a:t>‹#›</a:t>
            </a:fld>
            <a:endParaRPr lang="lv-LV"/>
          </a:p>
        </p:txBody>
      </p:sp>
    </p:spTree>
    <p:extLst>
      <p:ext uri="{BB962C8B-B14F-4D97-AF65-F5344CB8AC3E}">
        <p14:creationId xmlns:p14="http://schemas.microsoft.com/office/powerpoint/2010/main" val="32835041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lv-LV"/>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BB3718DD-E27F-4D49-B9F9-1896A120712C}" type="datetimeFigureOut">
              <a:rPr lang="lv-LV" smtClean="0"/>
              <a:t>05.04.2022</a:t>
            </a:fld>
            <a:endParaRPr lang="lv-LV"/>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lv-LV"/>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3F879502-9D6F-4EAC-8983-8EF6C3AE03C7}" type="slidenum">
              <a:rPr lang="lv-LV" smtClean="0"/>
              <a:t>‹#›</a:t>
            </a:fld>
            <a:endParaRPr lang="lv-LV"/>
          </a:p>
        </p:txBody>
      </p:sp>
    </p:spTree>
    <p:extLst>
      <p:ext uri="{BB962C8B-B14F-4D97-AF65-F5344CB8AC3E}">
        <p14:creationId xmlns:p14="http://schemas.microsoft.com/office/powerpoint/2010/main" val="12102520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endParaRPr lang="lv-LV"/>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BB3718DD-E27F-4D49-B9F9-1896A120712C}" type="datetimeFigureOut">
              <a:rPr lang="lv-LV" smtClean="0"/>
              <a:t>05.04.2022</a:t>
            </a:fld>
            <a:endParaRPr lang="lv-LV"/>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lv-LV"/>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3F879502-9D6F-4EAC-8983-8EF6C3AE03C7}" type="slidenum">
              <a:rPr lang="lv-LV" smtClean="0"/>
              <a:t>‹#›</a:t>
            </a:fld>
            <a:endParaRPr lang="lv-LV"/>
          </a:p>
        </p:txBody>
      </p:sp>
    </p:spTree>
    <p:extLst>
      <p:ext uri="{BB962C8B-B14F-4D97-AF65-F5344CB8AC3E}">
        <p14:creationId xmlns:p14="http://schemas.microsoft.com/office/powerpoint/2010/main" val="42838392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7562387C-8B8E-4029-910B-1F0416FE3B96}"/>
              </a:ext>
            </a:extLst>
          </p:cNvPr>
          <p:cNvSpPr>
            <a:spLocks noGrp="1"/>
          </p:cNvSpPr>
          <p:nvPr>
            <p:ph type="title" hasCustomPrompt="1"/>
          </p:nvPr>
        </p:nvSpPr>
        <p:spPr>
          <a:xfrm>
            <a:off x="838200" y="365125"/>
            <a:ext cx="10515600" cy="1325563"/>
          </a:xfrm>
        </p:spPr>
        <p:txBody>
          <a:bodyPr/>
          <a:lstStyle>
            <a:lvl1pPr>
              <a:defRPr b="1">
                <a:latin typeface="Verdana" panose="020B0604030504040204" pitchFamily="34" charset="0"/>
                <a:ea typeface="Verdana" panose="020B0604030504040204" pitchFamily="34" charset="0"/>
              </a:defRPr>
            </a:lvl1pPr>
          </a:lstStyle>
          <a:p>
            <a:r>
              <a:rPr lang="lv-LV" dirty="0"/>
              <a:t>REDIĢĒT ŠABLONA VIRSRAKSTA STILU</a:t>
            </a:r>
            <a:endParaRPr lang="en-US" dirty="0"/>
          </a:p>
        </p:txBody>
      </p:sp>
      <p:sp>
        <p:nvSpPr>
          <p:cNvPr id="8" name="Content Placeholder 2">
            <a:extLst>
              <a:ext uri="{FF2B5EF4-FFF2-40B4-BE49-F238E27FC236}">
                <a16:creationId xmlns:a16="http://schemas.microsoft.com/office/drawing/2014/main" id="{72F47118-BF34-45DA-B69E-5A4D32E2395C}"/>
              </a:ext>
            </a:extLst>
          </p:cNvPr>
          <p:cNvSpPr>
            <a:spLocks noGrp="1"/>
          </p:cNvSpPr>
          <p:nvPr>
            <p:ph idx="1"/>
          </p:nvPr>
        </p:nvSpPr>
        <p:spPr>
          <a:xfrm>
            <a:off x="838200" y="2063416"/>
            <a:ext cx="10515600" cy="3555332"/>
          </a:xfrm>
        </p:spPr>
        <p:txBody>
          <a:bodyPr/>
          <a:lstStyle>
            <a:lvl1pPr>
              <a:defRPr>
                <a:latin typeface="Verdana" panose="020B0604030504040204" pitchFamily="34" charset="0"/>
                <a:ea typeface="Verdana" panose="020B0604030504040204" pitchFamily="34" charset="0"/>
              </a:defRPr>
            </a:lvl1pPr>
            <a:lvl2pPr>
              <a:defRPr>
                <a:latin typeface="Verdana" panose="020B0604030504040204" pitchFamily="34" charset="0"/>
                <a:ea typeface="Verdana" panose="020B0604030504040204" pitchFamily="34" charset="0"/>
              </a:defRPr>
            </a:lvl2pPr>
            <a:lvl3pPr>
              <a:defRPr>
                <a:latin typeface="Verdana" panose="020B0604030504040204" pitchFamily="34" charset="0"/>
                <a:ea typeface="Verdana" panose="020B0604030504040204" pitchFamily="34" charset="0"/>
              </a:defRPr>
            </a:lvl3pPr>
            <a:lvl4pPr>
              <a:defRPr>
                <a:latin typeface="Verdana" panose="020B0604030504040204" pitchFamily="34" charset="0"/>
                <a:ea typeface="Verdana" panose="020B0604030504040204" pitchFamily="34" charset="0"/>
              </a:defRPr>
            </a:lvl4pPr>
            <a:lvl5pPr>
              <a:defRPr>
                <a:latin typeface="Verdana" panose="020B0604030504040204" pitchFamily="34" charset="0"/>
                <a:ea typeface="Verdana" panose="020B0604030504040204" pitchFamily="34" charset="0"/>
              </a:defRPr>
            </a:lvl5pPr>
          </a:lstStyle>
          <a:p>
            <a:pPr lvl="0"/>
            <a:r>
              <a:rPr lang="lv-LV" dirty="0"/>
              <a:t>Noklikšķiniet, lai rediģētu šablona teksta stilus</a:t>
            </a:r>
          </a:p>
          <a:p>
            <a:pPr lvl="1"/>
            <a:r>
              <a:rPr lang="lv-LV" dirty="0"/>
              <a:t>Otrais līmenis</a:t>
            </a:r>
          </a:p>
          <a:p>
            <a:pPr lvl="2"/>
            <a:r>
              <a:rPr lang="lv-LV" dirty="0"/>
              <a:t>Trešais līmenis</a:t>
            </a:r>
          </a:p>
          <a:p>
            <a:pPr lvl="3"/>
            <a:r>
              <a:rPr lang="lv-LV" dirty="0"/>
              <a:t>Ceturtais līmenis</a:t>
            </a:r>
          </a:p>
          <a:p>
            <a:pPr lvl="4"/>
            <a:r>
              <a:rPr lang="lv-LV" dirty="0"/>
              <a:t>Piektais līmenis</a:t>
            </a:r>
            <a:endParaRPr lang="en-US" dirty="0"/>
          </a:p>
        </p:txBody>
      </p:sp>
      <p:cxnSp>
        <p:nvCxnSpPr>
          <p:cNvPr id="9" name="Taisns savienotājs 3">
            <a:extLst>
              <a:ext uri="{FF2B5EF4-FFF2-40B4-BE49-F238E27FC236}">
                <a16:creationId xmlns:a16="http://schemas.microsoft.com/office/drawing/2014/main" id="{2B03BD55-3ED1-49C7-AB19-68F76CD1EB96}"/>
              </a:ext>
            </a:extLst>
          </p:cNvPr>
          <p:cNvCxnSpPr>
            <a:cxnSpLocks/>
          </p:cNvCxnSpPr>
          <p:nvPr userDrawn="1"/>
        </p:nvCxnSpPr>
        <p:spPr>
          <a:xfrm>
            <a:off x="-21762" y="1887278"/>
            <a:ext cx="9746787" cy="0"/>
          </a:xfrm>
          <a:prstGeom prst="line">
            <a:avLst/>
          </a:prstGeom>
          <a:ln w="114300">
            <a:solidFill>
              <a:srgbClr val="0C4DA2"/>
            </a:solidFill>
            <a:headEnd type="none" w="sm" len="sm"/>
            <a:tailEnd type="diamond"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536742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endParaRPr lang="lv-LV"/>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BB3718DD-E27F-4D49-B9F9-1896A120712C}" type="datetimeFigureOut">
              <a:rPr lang="lv-LV" smtClean="0"/>
              <a:t>05.04.2022</a:t>
            </a:fld>
            <a:endParaRPr lang="lv-LV"/>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lv-LV"/>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3F879502-9D6F-4EAC-8983-8EF6C3AE03C7}" type="slidenum">
              <a:rPr lang="lv-LV" smtClean="0"/>
              <a:t>‹#›</a:t>
            </a:fld>
            <a:endParaRPr lang="lv-LV"/>
          </a:p>
        </p:txBody>
      </p:sp>
    </p:spTree>
    <p:extLst>
      <p:ext uri="{BB962C8B-B14F-4D97-AF65-F5344CB8AC3E}">
        <p14:creationId xmlns:p14="http://schemas.microsoft.com/office/powerpoint/2010/main" val="38870449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lv-LV"/>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BB3718DD-E27F-4D49-B9F9-1896A120712C}" type="datetimeFigureOut">
              <a:rPr lang="lv-LV" smtClean="0"/>
              <a:t>05.04.2022</a:t>
            </a:fld>
            <a:endParaRPr lang="lv-LV"/>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lv-LV"/>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3F879502-9D6F-4EAC-8983-8EF6C3AE03C7}" type="slidenum">
              <a:rPr lang="lv-LV" smtClean="0"/>
              <a:t>‹#›</a:t>
            </a:fld>
            <a:endParaRPr lang="lv-LV"/>
          </a:p>
        </p:txBody>
      </p:sp>
    </p:spTree>
    <p:extLst>
      <p:ext uri="{BB962C8B-B14F-4D97-AF65-F5344CB8AC3E}">
        <p14:creationId xmlns:p14="http://schemas.microsoft.com/office/powerpoint/2010/main" val="14485790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endParaRPr lang="lv-LV"/>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BB3718DD-E27F-4D49-B9F9-1896A120712C}" type="datetimeFigureOut">
              <a:rPr lang="lv-LV" smtClean="0"/>
              <a:t>05.04.2022</a:t>
            </a:fld>
            <a:endParaRPr lang="lv-LV"/>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lv-LV"/>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3F879502-9D6F-4EAC-8983-8EF6C3AE03C7}" type="slidenum">
              <a:rPr lang="lv-LV" smtClean="0"/>
              <a:t>‹#›</a:t>
            </a:fld>
            <a:endParaRPr lang="lv-LV"/>
          </a:p>
        </p:txBody>
      </p:sp>
    </p:spTree>
    <p:extLst>
      <p:ext uri="{BB962C8B-B14F-4D97-AF65-F5344CB8AC3E}">
        <p14:creationId xmlns:p14="http://schemas.microsoft.com/office/powerpoint/2010/main" val="18061700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lv-LV"/>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BB3718DD-E27F-4D49-B9F9-1896A120712C}" type="datetimeFigureOut">
              <a:rPr lang="lv-LV" smtClean="0"/>
              <a:t>05.04.2022</a:t>
            </a:fld>
            <a:endParaRPr lang="lv-LV"/>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lv-LV"/>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3F879502-9D6F-4EAC-8983-8EF6C3AE03C7}" type="slidenum">
              <a:rPr lang="lv-LV" smtClean="0"/>
              <a:t>‹#›</a:t>
            </a:fld>
            <a:endParaRPr lang="lv-LV"/>
          </a:p>
        </p:txBody>
      </p:sp>
    </p:spTree>
    <p:extLst>
      <p:ext uri="{BB962C8B-B14F-4D97-AF65-F5344CB8AC3E}">
        <p14:creationId xmlns:p14="http://schemas.microsoft.com/office/powerpoint/2010/main" val="8328574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BB3718DD-E27F-4D49-B9F9-1896A120712C}" type="datetimeFigureOut">
              <a:rPr lang="lv-LV" smtClean="0"/>
              <a:t>05.04.2022</a:t>
            </a:fld>
            <a:endParaRPr lang="lv-LV"/>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lv-LV"/>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3F879502-9D6F-4EAC-8983-8EF6C3AE03C7}" type="slidenum">
              <a:rPr lang="lv-LV" smtClean="0"/>
              <a:t>‹#›</a:t>
            </a:fld>
            <a:endParaRPr lang="lv-LV"/>
          </a:p>
        </p:txBody>
      </p:sp>
    </p:spTree>
    <p:extLst>
      <p:ext uri="{BB962C8B-B14F-4D97-AF65-F5344CB8AC3E}">
        <p14:creationId xmlns:p14="http://schemas.microsoft.com/office/powerpoint/2010/main" val="16841921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lv-LV"/>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BB3718DD-E27F-4D49-B9F9-1896A120712C}" type="datetimeFigureOut">
              <a:rPr lang="lv-LV" smtClean="0"/>
              <a:t>05.04.2022</a:t>
            </a:fld>
            <a:endParaRPr lang="lv-LV"/>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lv-LV"/>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3F879502-9D6F-4EAC-8983-8EF6C3AE03C7}" type="slidenum">
              <a:rPr lang="lv-LV" smtClean="0"/>
              <a:t>‹#›</a:t>
            </a:fld>
            <a:endParaRPr lang="lv-LV"/>
          </a:p>
        </p:txBody>
      </p:sp>
    </p:spTree>
    <p:extLst>
      <p:ext uri="{BB962C8B-B14F-4D97-AF65-F5344CB8AC3E}">
        <p14:creationId xmlns:p14="http://schemas.microsoft.com/office/powerpoint/2010/main" val="42494250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lv-LV"/>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lv-LV"/>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BB3718DD-E27F-4D49-B9F9-1896A120712C}" type="datetimeFigureOut">
              <a:rPr lang="lv-LV" smtClean="0"/>
              <a:t>05.04.2022</a:t>
            </a:fld>
            <a:endParaRPr lang="lv-LV"/>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lv-LV"/>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3F879502-9D6F-4EAC-8983-8EF6C3AE03C7}" type="slidenum">
              <a:rPr lang="lv-LV" smtClean="0"/>
              <a:t>‹#›</a:t>
            </a:fld>
            <a:endParaRPr lang="lv-LV"/>
          </a:p>
        </p:txBody>
      </p:sp>
    </p:spTree>
    <p:extLst>
      <p:ext uri="{BB962C8B-B14F-4D97-AF65-F5344CB8AC3E}">
        <p14:creationId xmlns:p14="http://schemas.microsoft.com/office/powerpoint/2010/main" val="17805381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lv-LV"/>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3718DD-E27F-4D49-B9F9-1896A120712C}" type="datetimeFigureOut">
              <a:rPr lang="lv-LV" smtClean="0"/>
              <a:t>05.04.2022</a:t>
            </a:fld>
            <a:endParaRPr lang="lv-LV"/>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lv-LV"/>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F879502-9D6F-4EAC-8983-8EF6C3AE03C7}" type="slidenum">
              <a:rPr lang="lv-LV" smtClean="0"/>
              <a:t>‹#›</a:t>
            </a:fld>
            <a:endParaRPr lang="lv-LV"/>
          </a:p>
        </p:txBody>
      </p:sp>
      <p:pic>
        <p:nvPicPr>
          <p:cNvPr id="8" name="Picture 7">
            <a:extLst>
              <a:ext uri="{FF2B5EF4-FFF2-40B4-BE49-F238E27FC236}">
                <a16:creationId xmlns:a16="http://schemas.microsoft.com/office/drawing/2014/main" id="{0C0BBAA4-7F59-4F22-9F66-53FFD897E7C7}"/>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5628149" y="6030241"/>
            <a:ext cx="6229597" cy="652218"/>
          </a:xfrm>
          <a:prstGeom prst="rect">
            <a:avLst/>
          </a:prstGeom>
        </p:spPr>
      </p:pic>
      <p:pic>
        <p:nvPicPr>
          <p:cNvPr id="9" name="Picture 8">
            <a:extLst>
              <a:ext uri="{FF2B5EF4-FFF2-40B4-BE49-F238E27FC236}">
                <a16:creationId xmlns:a16="http://schemas.microsoft.com/office/drawing/2014/main" id="{BC095BE5-3D7C-4483-B87C-F4B66697D8B9}"/>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286639" y="5775158"/>
            <a:ext cx="1103121" cy="907301"/>
          </a:xfrm>
          <a:prstGeom prst="rect">
            <a:avLst/>
          </a:prstGeom>
        </p:spPr>
      </p:pic>
      <p:sp>
        <p:nvSpPr>
          <p:cNvPr id="10" name="Taisnstūris 3">
            <a:extLst>
              <a:ext uri="{FF2B5EF4-FFF2-40B4-BE49-F238E27FC236}">
                <a16:creationId xmlns:a16="http://schemas.microsoft.com/office/drawing/2014/main" id="{091D5862-6764-497C-89A8-DFC86139162E}"/>
              </a:ext>
            </a:extLst>
          </p:cNvPr>
          <p:cNvSpPr/>
          <p:nvPr userDrawn="1"/>
        </p:nvSpPr>
        <p:spPr>
          <a:xfrm>
            <a:off x="0" y="0"/>
            <a:ext cx="12192000" cy="6858000"/>
          </a:xfrm>
          <a:prstGeom prst="rect">
            <a:avLst/>
          </a:prstGeom>
          <a:noFill/>
          <a:ln w="57150">
            <a:solidFill>
              <a:srgbClr val="0C4D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42655632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culture.ec.europa.eu/creative-europe/creative-europe-culture-strand" TargetMode="External"/><Relationship Id="rId2" Type="http://schemas.openxmlformats.org/officeDocument/2006/relationships/hyperlink" Target="https://ec.europa.eu/info/funding-tenders/find-funding/eu-funding-programmes/creative-europe_lv" TargetMode="Externa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hyperlink" Target="https://culture.ec.europa.eu/creative-europe/cross-sectoral-strand" TargetMode="External"/><Relationship Id="rId4" Type="http://schemas.openxmlformats.org/officeDocument/2006/relationships/hyperlink" Target="https://culture.ec.europa.eu/creative-europe/media-strand"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s://jaunatne.gov.lv/par-agenturu/programmas-projekti/proti-un-dari/"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hyperlink" Target="https://europa.eu/youth/home_lv"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ec.europa.eu/info/strategy/priorities-2019-2024/stronger-europe-world/eu-solidarity-ukraine_en" TargetMode="External"/><Relationship Id="rId2" Type="http://schemas.openxmlformats.org/officeDocument/2006/relationships/hyperlink" Target="https://ec.europa.eu/info/strategy/strategic-planning/state-union-addresses_lv"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hyperlink" Target="https://europa.eu/youth/year-of-youth_en#activities" TargetMode="External"/><Relationship Id="rId7" Type="http://schemas.openxmlformats.org/officeDocument/2006/relationships/image" Target="../media/image4.png"/><Relationship Id="rId2" Type="http://schemas.openxmlformats.org/officeDocument/2006/relationships/hyperlink" Target="https://europa.eu/youth/year-of-youth_en" TargetMode="Externa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hyperlink" Target="https://ljp.lv/" TargetMode="External"/><Relationship Id="rId4" Type="http://schemas.openxmlformats.org/officeDocument/2006/relationships/hyperlink" Target="https://europa.eu/youth/year-of-youth_en#eu-policies" TargetMode="External"/><Relationship Id="rId9" Type="http://schemas.openxmlformats.org/officeDocument/2006/relationships/image" Target="../media/image6.png"/></Relationships>
</file>

<file path=ppt/slides/_rels/slide5.xml.rels><?xml version="1.0" encoding="UTF-8" standalone="yes"?>
<Relationships xmlns="http://schemas.openxmlformats.org/package/2006/relationships"><Relationship Id="rId8" Type="http://schemas.openxmlformats.org/officeDocument/2006/relationships/hyperlink" Target="https://jaunatne.gov.lv/par-agenturu/programmas-projekti/erasmus/maza-meroga-partneribas-projekti/" TargetMode="External"/><Relationship Id="rId3" Type="http://schemas.openxmlformats.org/officeDocument/2006/relationships/image" Target="../media/image7.png"/><Relationship Id="rId7" Type="http://schemas.openxmlformats.org/officeDocument/2006/relationships/hyperlink" Target="https://jaunatne.gov.lv/par-agenturu/programmas-projekti/erasmus/sadarbibas-partneribas-projekti/" TargetMode="External"/><Relationship Id="rId2" Type="http://schemas.openxmlformats.org/officeDocument/2006/relationships/hyperlink" Target="https://erasmus-plus.ec.europa.eu/" TargetMode="External"/><Relationship Id="rId1" Type="http://schemas.openxmlformats.org/officeDocument/2006/relationships/slideLayout" Target="../slideLayouts/slideLayout2.xml"/><Relationship Id="rId6" Type="http://schemas.openxmlformats.org/officeDocument/2006/relationships/hyperlink" Target="https://jaunatne.gov.lv/par-agenturu/programmas-projekti/erasmus/jaunatnes-darbinieku-mobilitate/" TargetMode="External"/><Relationship Id="rId5" Type="http://schemas.openxmlformats.org/officeDocument/2006/relationships/hyperlink" Target="https://jaunatne.gov.lv/par-agenturu/programmas-projekti/erasmus/jaunatnes-lidzdalibas-projekti/" TargetMode="External"/><Relationship Id="rId4" Type="http://schemas.openxmlformats.org/officeDocument/2006/relationships/hyperlink" Target="https://jaunatne.gov.lv/par-agenturu/programmas-projekti/erasmus/erasmus-jauniesu-apmainas-projekti/" TargetMode="External"/><Relationship Id="rId9"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europa.eu/youth/discovereu_en"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hyperlink" Target="https://www.erasmus-entrepreneurs.eu/index.php?lan=lv" TargetMode="Externa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europa.eu/youth/solidarity_lv" TargetMode="External"/><Relationship Id="rId1" Type="http://schemas.openxmlformats.org/officeDocument/2006/relationships/slideLayout" Target="../slideLayouts/slideLayout2.xml"/><Relationship Id="rId6" Type="http://schemas.openxmlformats.org/officeDocument/2006/relationships/hyperlink" Target="https://europa.eu/youth/solidarity/young-people/traineeships-jobs_lv" TargetMode="External"/><Relationship Id="rId5" Type="http://schemas.openxmlformats.org/officeDocument/2006/relationships/hyperlink" Target="https://europa.eu/youth/solidarity/young-people/solidarity-projects_lv" TargetMode="External"/><Relationship Id="rId4" Type="http://schemas.openxmlformats.org/officeDocument/2006/relationships/hyperlink" Target="https://europa.eu/youth/solidarity/young-people/volunteering_lv"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programmes.eurodesk.eu/learning" TargetMode="External"/><Relationship Id="rId2" Type="http://schemas.openxmlformats.org/officeDocument/2006/relationships/hyperlink" Target="https://eurodesk.eu/" TargetMode="External"/><Relationship Id="rId1" Type="http://schemas.openxmlformats.org/officeDocument/2006/relationships/slideLayout" Target="../slideLayouts/slideLayout2.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26239" y="2144829"/>
            <a:ext cx="10211349" cy="2387600"/>
          </a:xfrm>
        </p:spPr>
        <p:txBody>
          <a:bodyPr anchor="ctr">
            <a:normAutofit fontScale="90000"/>
          </a:bodyPr>
          <a:lstStyle/>
          <a:p>
            <a:pPr algn="r"/>
            <a:r>
              <a:rPr lang="lv-LV" b="1" dirty="0">
                <a:solidFill>
                  <a:srgbClr val="001489"/>
                </a:solidFill>
                <a:latin typeface="Verdana" panose="020B0604030504040204" pitchFamily="34" charset="0"/>
                <a:ea typeface="Verdana" panose="020B0604030504040204" pitchFamily="34" charset="0"/>
              </a:rPr>
              <a:t>JAUNIEŠU IESPĒJAS UN LĪDZDALĪBA EIROPAS JAUNATNES GADĀ</a:t>
            </a:r>
            <a:br>
              <a:rPr lang="en-US" b="1" dirty="0">
                <a:solidFill>
                  <a:srgbClr val="001489"/>
                </a:solidFill>
                <a:latin typeface="Verdana" panose="020B0604030504040204" pitchFamily="34" charset="0"/>
                <a:ea typeface="Verdana" panose="020B0604030504040204" pitchFamily="34" charset="0"/>
              </a:rPr>
            </a:br>
            <a:br>
              <a:rPr lang="en-US" b="1" dirty="0">
                <a:solidFill>
                  <a:srgbClr val="001489"/>
                </a:solidFill>
                <a:latin typeface="Verdana" panose="020B0604030504040204" pitchFamily="34" charset="0"/>
                <a:ea typeface="Verdana" panose="020B0604030504040204" pitchFamily="34" charset="0"/>
              </a:rPr>
            </a:br>
            <a:r>
              <a:rPr lang="en-US" b="1" dirty="0">
                <a:solidFill>
                  <a:srgbClr val="001489"/>
                </a:solidFill>
                <a:latin typeface="Verdana" panose="020B0604030504040204" pitchFamily="34" charset="0"/>
                <a:ea typeface="Verdana" panose="020B0604030504040204" pitchFamily="34" charset="0"/>
              </a:rPr>
              <a:t>2022</a:t>
            </a:r>
            <a:endParaRPr lang="lv-LV" b="1" dirty="0">
              <a:solidFill>
                <a:srgbClr val="001489"/>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15973432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2927" y="411307"/>
            <a:ext cx="10515600" cy="1325563"/>
          </a:xfrm>
        </p:spPr>
        <p:txBody>
          <a:bodyPr anchor="ctr">
            <a:normAutofit fontScale="90000"/>
          </a:bodyPr>
          <a:lstStyle/>
          <a:p>
            <a:r>
              <a:rPr lang="lv-LV" b="1" dirty="0">
                <a:solidFill>
                  <a:srgbClr val="001489"/>
                </a:solidFill>
                <a:latin typeface="Verdana" panose="020B0604030504040204" pitchFamily="34" charset="0"/>
                <a:ea typeface="Verdana" panose="020B0604030504040204" pitchFamily="34" charset="0"/>
              </a:rPr>
              <a:t>JAUNĀ PROGRAMMA ALMA </a:t>
            </a:r>
            <a:br>
              <a:rPr lang="lv-LV" b="1" dirty="0">
                <a:solidFill>
                  <a:srgbClr val="001489"/>
                </a:solidFill>
                <a:latin typeface="Verdana" panose="020B0604030504040204" pitchFamily="34" charset="0"/>
                <a:ea typeface="Verdana" panose="020B0604030504040204" pitchFamily="34" charset="0"/>
              </a:rPr>
            </a:br>
            <a:r>
              <a:rPr lang="lv-LV" b="1" dirty="0">
                <a:solidFill>
                  <a:srgbClr val="001489"/>
                </a:solidFill>
                <a:latin typeface="Verdana" panose="020B0604030504040204" pitchFamily="34" charset="0"/>
                <a:ea typeface="Verdana" panose="020B0604030504040204" pitchFamily="34" charset="0"/>
              </a:rPr>
              <a:t>(AIM, LEARN, MASTER, ACHIEVE)</a:t>
            </a:r>
          </a:p>
        </p:txBody>
      </p:sp>
      <p:sp>
        <p:nvSpPr>
          <p:cNvPr id="3" name="Content Placeholder 2"/>
          <p:cNvSpPr>
            <a:spLocks noGrp="1"/>
          </p:cNvSpPr>
          <p:nvPr>
            <p:ph idx="1"/>
          </p:nvPr>
        </p:nvSpPr>
        <p:spPr>
          <a:xfrm>
            <a:off x="171333" y="2176553"/>
            <a:ext cx="6543600" cy="2859566"/>
          </a:xfrm>
        </p:spPr>
        <p:txBody>
          <a:bodyPr anchor="ctr">
            <a:normAutofit lnSpcReduction="10000"/>
          </a:bodyPr>
          <a:lstStyle/>
          <a:p>
            <a:pPr marL="0" indent="0">
              <a:buNone/>
            </a:pPr>
            <a:r>
              <a:rPr lang="lv-LV" sz="1500" b="1" dirty="0">
                <a:solidFill>
                  <a:srgbClr val="001489"/>
                </a:solidFill>
              </a:rPr>
              <a:t>MĒRĶIS: </a:t>
            </a:r>
            <a:r>
              <a:rPr lang="lv-LV" sz="1500" dirty="0">
                <a:solidFill>
                  <a:srgbClr val="001489"/>
                </a:solidFill>
              </a:rPr>
              <a:t>Palīdzēt jauniešiem atrast savu vietu darba tirgū.</a:t>
            </a:r>
          </a:p>
          <a:p>
            <a:pPr marL="0" indent="0">
              <a:buNone/>
            </a:pPr>
            <a:r>
              <a:rPr lang="lv-LV" sz="1500" b="1" dirty="0">
                <a:solidFill>
                  <a:srgbClr val="001489"/>
                </a:solidFill>
              </a:rPr>
              <a:t>MĒRĶAUDITORIJA:</a:t>
            </a:r>
            <a:r>
              <a:rPr lang="lv-LV" sz="1500" dirty="0">
                <a:solidFill>
                  <a:srgbClr val="001489"/>
                </a:solidFill>
              </a:rPr>
              <a:t> Nestrādājoši un nestudējoši jaunieši vecumā 18-30 g., kuri saskaras ar grūtībām atrast darbu, ilgstoši ir bez darba, ir no migrantu vides, ir ar invaliditāti un kuru sasniegumi skolā/arodprasmes ir nepietiekamas.</a:t>
            </a:r>
          </a:p>
          <a:p>
            <a:pPr marL="0" indent="0">
              <a:buNone/>
            </a:pPr>
            <a:r>
              <a:rPr lang="lv-LV" sz="1500" b="1" dirty="0">
                <a:solidFill>
                  <a:srgbClr val="001489"/>
                </a:solidFill>
              </a:rPr>
              <a:t>ATBALSTS:</a:t>
            </a:r>
          </a:p>
          <a:p>
            <a:r>
              <a:rPr lang="lv-LV" sz="1500" dirty="0">
                <a:solidFill>
                  <a:srgbClr val="001489"/>
                </a:solidFill>
              </a:rPr>
              <a:t>intensīva individuāli pielāgota apmācība savā valstī;</a:t>
            </a:r>
          </a:p>
          <a:p>
            <a:r>
              <a:rPr lang="lv-LV" sz="1500" dirty="0">
                <a:solidFill>
                  <a:srgbClr val="001489"/>
                </a:solidFill>
              </a:rPr>
              <a:t>uzraudzīta 2–6 </a:t>
            </a:r>
            <a:r>
              <a:rPr lang="lv-LV" sz="1500" dirty="0" err="1">
                <a:solidFill>
                  <a:srgbClr val="001489"/>
                </a:solidFill>
              </a:rPr>
              <a:t>mēn</a:t>
            </a:r>
            <a:r>
              <a:rPr lang="lv-LV" sz="1500" dirty="0">
                <a:solidFill>
                  <a:srgbClr val="001489"/>
                </a:solidFill>
              </a:rPr>
              <a:t>. uzturēšanās, darba prakse un </a:t>
            </a:r>
            <a:r>
              <a:rPr lang="lv-LV" sz="1500" dirty="0" err="1">
                <a:solidFill>
                  <a:srgbClr val="001489"/>
                </a:solidFill>
              </a:rPr>
              <a:t>mentorings</a:t>
            </a:r>
            <a:r>
              <a:rPr lang="lv-LV" sz="1500" dirty="0">
                <a:solidFill>
                  <a:srgbClr val="001489"/>
                </a:solidFill>
              </a:rPr>
              <a:t> citā ES dalībvalstī;</a:t>
            </a:r>
          </a:p>
          <a:p>
            <a:r>
              <a:rPr lang="lv-LV" sz="1500" dirty="0">
                <a:solidFill>
                  <a:srgbClr val="001489"/>
                </a:solidFill>
              </a:rPr>
              <a:t>nepārtraukts atbalsts pēc atgriešanās </a:t>
            </a:r>
            <a:r>
              <a:rPr lang="lv-LV" sz="1500" dirty="0" err="1">
                <a:solidFill>
                  <a:srgbClr val="001489"/>
                </a:solidFill>
              </a:rPr>
              <a:t>jauniegūto</a:t>
            </a:r>
            <a:r>
              <a:rPr lang="lv-LV" sz="1500" dirty="0">
                <a:solidFill>
                  <a:srgbClr val="001489"/>
                </a:solidFill>
              </a:rPr>
              <a:t> prasmju izmantošanai savā valstī.</a:t>
            </a:r>
          </a:p>
          <a:p>
            <a:pPr marL="0" indent="0">
              <a:buNone/>
            </a:pPr>
            <a:endParaRPr lang="lv-LV" sz="1500" dirty="0">
              <a:solidFill>
                <a:srgbClr val="001489"/>
              </a:solidFill>
              <a:latin typeface="Verdana" panose="020B0604030504040204" pitchFamily="34" charset="0"/>
              <a:ea typeface="Verdana" panose="020B0604030504040204" pitchFamily="34" charset="0"/>
            </a:endParaRPr>
          </a:p>
        </p:txBody>
      </p:sp>
      <p:sp>
        <p:nvSpPr>
          <p:cNvPr id="4" name="TextBox 3"/>
          <p:cNvSpPr txBox="1"/>
          <p:nvPr/>
        </p:nvSpPr>
        <p:spPr>
          <a:xfrm>
            <a:off x="7330753" y="1984677"/>
            <a:ext cx="3768436" cy="1769715"/>
          </a:xfrm>
          <a:prstGeom prst="rect">
            <a:avLst/>
          </a:prstGeom>
          <a:noFill/>
        </p:spPr>
        <p:txBody>
          <a:bodyPr wrap="square" rtlCol="0">
            <a:spAutoFit/>
          </a:bodyPr>
          <a:lstStyle/>
          <a:p>
            <a:r>
              <a:rPr lang="lv-LV" sz="1300" b="1" dirty="0">
                <a:solidFill>
                  <a:srgbClr val="001489"/>
                </a:solidFill>
                <a:latin typeface="Verdana" panose="020B0604030504040204" pitchFamily="34" charset="0"/>
                <a:ea typeface="Verdana" panose="020B0604030504040204" pitchFamily="34" charset="0"/>
              </a:rPr>
              <a:t>EIROPAS KOMISIJA NODROŠINA:</a:t>
            </a:r>
          </a:p>
          <a:p>
            <a:pPr>
              <a:lnSpc>
                <a:spcPct val="100000"/>
              </a:lnSpc>
              <a:buFont typeface="Wingdings" panose="05000000000000000000" pitchFamily="2" charset="2"/>
              <a:buChar char="ü"/>
            </a:pPr>
            <a:r>
              <a:rPr lang="lv-LV" sz="1300" dirty="0">
                <a:solidFill>
                  <a:srgbClr val="001489"/>
                </a:solidFill>
                <a:latin typeface="Verdana" panose="020B0604030504040204" pitchFamily="34" charset="0"/>
                <a:ea typeface="Verdana" panose="020B0604030504040204" pitchFamily="34" charset="0"/>
              </a:rPr>
              <a:t> ceļošanu</a:t>
            </a:r>
          </a:p>
          <a:p>
            <a:pPr>
              <a:lnSpc>
                <a:spcPct val="100000"/>
              </a:lnSpc>
              <a:buFont typeface="Wingdings" panose="05000000000000000000" pitchFamily="2" charset="2"/>
              <a:buChar char="ü"/>
            </a:pPr>
            <a:r>
              <a:rPr lang="lv-LV" sz="1300" dirty="0">
                <a:solidFill>
                  <a:srgbClr val="001489"/>
                </a:solidFill>
                <a:latin typeface="Verdana" panose="020B0604030504040204" pitchFamily="34" charset="0"/>
                <a:ea typeface="Verdana" panose="020B0604030504040204" pitchFamily="34" charset="0"/>
              </a:rPr>
              <a:t> apdrošināšanu</a:t>
            </a:r>
          </a:p>
          <a:p>
            <a:pPr>
              <a:lnSpc>
                <a:spcPct val="100000"/>
              </a:lnSpc>
              <a:buFont typeface="Wingdings" panose="05000000000000000000" pitchFamily="2" charset="2"/>
              <a:buChar char="ü"/>
            </a:pPr>
            <a:r>
              <a:rPr lang="lv-LV" sz="1300" dirty="0">
                <a:solidFill>
                  <a:srgbClr val="001489"/>
                </a:solidFill>
                <a:latin typeface="Verdana" panose="020B0604030504040204" pitchFamily="34" charset="0"/>
                <a:ea typeface="Verdana" panose="020B0604030504040204" pitchFamily="34" charset="0"/>
              </a:rPr>
              <a:t> sociālo nodrošinājumu</a:t>
            </a:r>
          </a:p>
          <a:p>
            <a:pPr>
              <a:lnSpc>
                <a:spcPct val="100000"/>
              </a:lnSpc>
              <a:buFont typeface="Wingdings" panose="05000000000000000000" pitchFamily="2" charset="2"/>
              <a:buChar char="ü"/>
            </a:pPr>
            <a:r>
              <a:rPr lang="lv-LV" sz="1300" dirty="0">
                <a:solidFill>
                  <a:srgbClr val="001489"/>
                </a:solidFill>
                <a:latin typeface="Verdana" panose="020B0604030504040204" pitchFamily="34" charset="0"/>
                <a:ea typeface="Verdana" panose="020B0604030504040204" pitchFamily="34" charset="0"/>
              </a:rPr>
              <a:t> pamatvajadzības: pārtiku, mitekli</a:t>
            </a:r>
          </a:p>
          <a:p>
            <a:pPr>
              <a:lnSpc>
                <a:spcPct val="100000"/>
              </a:lnSpc>
              <a:buFont typeface="Wingdings" panose="05000000000000000000" pitchFamily="2" charset="2"/>
              <a:buChar char="ü"/>
            </a:pPr>
            <a:r>
              <a:rPr lang="lv-LV" sz="1300" dirty="0">
                <a:solidFill>
                  <a:srgbClr val="001489"/>
                </a:solidFill>
                <a:latin typeface="Verdana" panose="020B0604030504040204" pitchFamily="34" charset="0"/>
                <a:ea typeface="Verdana" panose="020B0604030504040204" pitchFamily="34" charset="0"/>
              </a:rPr>
              <a:t> apmācības un konsultēšanu pirms un pēc uzturēšanās ārzemēs, kā arī tās laikā</a:t>
            </a:r>
          </a:p>
          <a:p>
            <a:endParaRPr lang="lv-LV" dirty="0">
              <a:solidFill>
                <a:srgbClr val="001489"/>
              </a:solidFill>
            </a:endParaRPr>
          </a:p>
        </p:txBody>
      </p:sp>
      <p:pic>
        <p:nvPicPr>
          <p:cNvPr id="6" name="Picture 5"/>
          <p:cNvPicPr>
            <a:picLocks noChangeAspect="1"/>
          </p:cNvPicPr>
          <p:nvPr/>
        </p:nvPicPr>
        <p:blipFill>
          <a:blip r:embed="rId2"/>
          <a:stretch>
            <a:fillRect/>
          </a:stretch>
        </p:blipFill>
        <p:spPr>
          <a:xfrm>
            <a:off x="7376348" y="3606336"/>
            <a:ext cx="4162179" cy="2155688"/>
          </a:xfrm>
          <a:prstGeom prst="rect">
            <a:avLst/>
          </a:prstGeom>
        </p:spPr>
      </p:pic>
    </p:spTree>
    <p:extLst>
      <p:ext uri="{BB962C8B-B14F-4D97-AF65-F5344CB8AC3E}">
        <p14:creationId xmlns:p14="http://schemas.microsoft.com/office/powerpoint/2010/main" val="18665557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r>
              <a:rPr lang="lv-LV" b="1" dirty="0">
                <a:solidFill>
                  <a:srgbClr val="001489"/>
                </a:solidFill>
                <a:latin typeface="Verdana" panose="020B0604030504040204" pitchFamily="34" charset="0"/>
                <a:ea typeface="Verdana" panose="020B0604030504040204" pitchFamily="34" charset="0"/>
              </a:rPr>
              <a:t>RADOŠĀ EIROPA</a:t>
            </a:r>
          </a:p>
        </p:txBody>
      </p:sp>
      <p:sp>
        <p:nvSpPr>
          <p:cNvPr id="3" name="Content Placeholder 2"/>
          <p:cNvSpPr>
            <a:spLocks noGrp="1"/>
          </p:cNvSpPr>
          <p:nvPr>
            <p:ph idx="1"/>
          </p:nvPr>
        </p:nvSpPr>
        <p:spPr>
          <a:xfrm>
            <a:off x="406754" y="2170089"/>
            <a:ext cx="7136246" cy="3459931"/>
          </a:xfrm>
        </p:spPr>
        <p:txBody>
          <a:bodyPr anchor="ctr">
            <a:normAutofit lnSpcReduction="10000"/>
          </a:bodyPr>
          <a:lstStyle/>
          <a:p>
            <a:pPr marL="0" indent="0">
              <a:buNone/>
            </a:pPr>
            <a:r>
              <a:rPr lang="lv-LV" sz="1500" b="1" dirty="0">
                <a:solidFill>
                  <a:srgbClr val="001489"/>
                </a:solidFill>
                <a:hlinkClick r:id="rId2"/>
              </a:rPr>
              <a:t>«Radošā Eiropa» </a:t>
            </a:r>
            <a:r>
              <a:rPr lang="lv-LV" sz="1500" dirty="0">
                <a:solidFill>
                  <a:srgbClr val="001489"/>
                </a:solidFill>
              </a:rPr>
              <a:t>ir galvenais kultūras un radošo nozaru atbalstīšanas instruments ES.</a:t>
            </a:r>
          </a:p>
          <a:p>
            <a:pPr marL="0" indent="0">
              <a:buNone/>
            </a:pPr>
            <a:r>
              <a:rPr lang="lv-LV" sz="1500" b="1" dirty="0">
                <a:solidFill>
                  <a:srgbClr val="001489"/>
                </a:solidFill>
              </a:rPr>
              <a:t>MĒRĶIS:  </a:t>
            </a:r>
            <a:r>
              <a:rPr lang="lv-LV" sz="1500" dirty="0">
                <a:solidFill>
                  <a:srgbClr val="001489"/>
                </a:solidFill>
              </a:rPr>
              <a:t>Aizsargāt, attīstīt un veicināt Eiropas kultūras un valodu daudzveidību un mantojumu un palielināt kultūras un radošo nozaru, jo īpaši audiovizuālās nozares, konkurētspēju un ekonomisko potenciālu. </a:t>
            </a:r>
          </a:p>
          <a:p>
            <a:pPr marL="0" indent="0">
              <a:buNone/>
            </a:pPr>
            <a:r>
              <a:rPr lang="lv-LV" sz="1500" b="1" dirty="0">
                <a:solidFill>
                  <a:srgbClr val="001489"/>
                </a:solidFill>
              </a:rPr>
              <a:t>MĒRĶAUDITORIJA: </a:t>
            </a:r>
            <a:r>
              <a:rPr lang="lv-LV" sz="1500" dirty="0">
                <a:solidFill>
                  <a:srgbClr val="001489"/>
                </a:solidFill>
              </a:rPr>
              <a:t>jaunieši</a:t>
            </a:r>
          </a:p>
          <a:p>
            <a:r>
              <a:rPr lang="lv-LV" sz="1500" b="1" dirty="0">
                <a:solidFill>
                  <a:srgbClr val="001489"/>
                </a:solidFill>
              </a:rPr>
              <a:t>“Radošā Eiropa” ir iedalīta trīs daļās</a:t>
            </a:r>
            <a:r>
              <a:rPr lang="lv-LV" sz="1500" dirty="0">
                <a:solidFill>
                  <a:srgbClr val="001489"/>
                </a:solidFill>
              </a:rPr>
              <a:t>: </a:t>
            </a:r>
          </a:p>
          <a:p>
            <a:r>
              <a:rPr lang="lv-LV" sz="1500" dirty="0">
                <a:solidFill>
                  <a:srgbClr val="001489"/>
                </a:solidFill>
              </a:rPr>
              <a:t>atzars </a:t>
            </a:r>
            <a:r>
              <a:rPr lang="lv-LV" sz="1500" b="1" dirty="0">
                <a:solidFill>
                  <a:srgbClr val="001489"/>
                </a:solidFill>
                <a:hlinkClick r:id="rId3"/>
              </a:rPr>
              <a:t>KULTŪRA</a:t>
            </a:r>
            <a:r>
              <a:rPr lang="lv-LV" sz="1500" dirty="0">
                <a:solidFill>
                  <a:srgbClr val="001489"/>
                </a:solidFill>
              </a:rPr>
              <a:t>, kas aptver visas kultūras un radošās nozares (izņemot audiovizuālo un filmu nozari);</a:t>
            </a:r>
          </a:p>
          <a:p>
            <a:r>
              <a:rPr lang="lv-LV" sz="1500" dirty="0">
                <a:solidFill>
                  <a:srgbClr val="001489"/>
                </a:solidFill>
              </a:rPr>
              <a:t>atzars </a:t>
            </a:r>
            <a:r>
              <a:rPr lang="lv-LV" sz="1500" b="1" dirty="0">
                <a:solidFill>
                  <a:srgbClr val="001489"/>
                </a:solidFill>
                <a:hlinkClick r:id="rId4"/>
              </a:rPr>
              <a:t>MEDIA</a:t>
            </a:r>
            <a:r>
              <a:rPr lang="lv-LV" sz="1500" dirty="0">
                <a:solidFill>
                  <a:srgbClr val="001489"/>
                </a:solidFill>
              </a:rPr>
              <a:t>, kas aptver audiovizuālo un filmu nozari;</a:t>
            </a:r>
          </a:p>
          <a:p>
            <a:r>
              <a:rPr lang="lv-LV" sz="1500" b="1" dirty="0">
                <a:solidFill>
                  <a:srgbClr val="001489"/>
                </a:solidFill>
                <a:hlinkClick r:id="rId5"/>
              </a:rPr>
              <a:t>STARPNOZARU</a:t>
            </a:r>
            <a:r>
              <a:rPr lang="lv-LV" sz="1500" dirty="0">
                <a:solidFill>
                  <a:srgbClr val="001489"/>
                </a:solidFill>
              </a:rPr>
              <a:t> atzars, kas atvieglo sadarbību starp radošajām nozarēm un aptver ziņu plašsaziņas līdzekļu nozari aptver darbības visās kultūras un radošajās nozarēs, kā arī ziņu mediju nozarē.</a:t>
            </a:r>
          </a:p>
          <a:p>
            <a:pPr marL="0" indent="0">
              <a:buNone/>
            </a:pPr>
            <a:endParaRPr lang="lv-LV" sz="1500" dirty="0">
              <a:solidFill>
                <a:srgbClr val="001489"/>
              </a:solidFill>
            </a:endParaRPr>
          </a:p>
        </p:txBody>
      </p:sp>
      <p:pic>
        <p:nvPicPr>
          <p:cNvPr id="4" name="Picture 3"/>
          <p:cNvPicPr>
            <a:picLocks noChangeAspect="1"/>
          </p:cNvPicPr>
          <p:nvPr/>
        </p:nvPicPr>
        <p:blipFill>
          <a:blip r:embed="rId6"/>
          <a:stretch>
            <a:fillRect/>
          </a:stretch>
        </p:blipFill>
        <p:spPr>
          <a:xfrm>
            <a:off x="7896483" y="2170089"/>
            <a:ext cx="3888763" cy="2517822"/>
          </a:xfrm>
          <a:prstGeom prst="rect">
            <a:avLst/>
          </a:prstGeom>
        </p:spPr>
      </p:pic>
    </p:spTree>
    <p:extLst>
      <p:ext uri="{BB962C8B-B14F-4D97-AF65-F5344CB8AC3E}">
        <p14:creationId xmlns:p14="http://schemas.microsoft.com/office/powerpoint/2010/main" val="37745900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r>
              <a:rPr lang="lv-LV" b="1" dirty="0">
                <a:solidFill>
                  <a:srgbClr val="001489"/>
                </a:solidFill>
                <a:latin typeface="Verdana" panose="020B0604030504040204" pitchFamily="34" charset="0"/>
                <a:ea typeface="Verdana" panose="020B0604030504040204" pitchFamily="34" charset="0"/>
              </a:rPr>
              <a:t>PROTI </a:t>
            </a:r>
            <a:r>
              <a:rPr lang="lv-LV" dirty="0">
                <a:solidFill>
                  <a:srgbClr val="001489"/>
                </a:solidFill>
              </a:rPr>
              <a:t>UN</a:t>
            </a:r>
            <a:r>
              <a:rPr lang="lv-LV" b="1" dirty="0">
                <a:solidFill>
                  <a:srgbClr val="001489"/>
                </a:solidFill>
                <a:latin typeface="Verdana" panose="020B0604030504040204" pitchFamily="34" charset="0"/>
                <a:ea typeface="Verdana" panose="020B0604030504040204" pitchFamily="34" charset="0"/>
              </a:rPr>
              <a:t> DARI!</a:t>
            </a:r>
          </a:p>
        </p:txBody>
      </p:sp>
      <p:sp>
        <p:nvSpPr>
          <p:cNvPr id="3" name="Content Placeholder 2"/>
          <p:cNvSpPr>
            <a:spLocks noGrp="1"/>
          </p:cNvSpPr>
          <p:nvPr>
            <p:ph idx="1"/>
          </p:nvPr>
        </p:nvSpPr>
        <p:spPr>
          <a:xfrm>
            <a:off x="551873" y="2034293"/>
            <a:ext cx="10515600" cy="2222257"/>
          </a:xfrm>
        </p:spPr>
        <p:txBody>
          <a:bodyPr anchor="ctr">
            <a:normAutofit/>
          </a:bodyPr>
          <a:lstStyle/>
          <a:p>
            <a:r>
              <a:rPr lang="lv-LV" sz="1500" b="1" dirty="0">
                <a:solidFill>
                  <a:srgbClr val="001489"/>
                </a:solidFill>
                <a:latin typeface="Verdana" panose="020B0604030504040204" pitchFamily="34" charset="0"/>
                <a:ea typeface="Verdana" panose="020B0604030504040204" pitchFamily="34" charset="0"/>
              </a:rPr>
              <a:t>MĒRĶIS: </a:t>
            </a:r>
            <a:r>
              <a:rPr lang="lv-LV" sz="1500" dirty="0">
                <a:solidFill>
                  <a:srgbClr val="001489"/>
                </a:solidFill>
              </a:rPr>
              <a:t>A</a:t>
            </a:r>
            <a:r>
              <a:rPr lang="lv-LV" sz="1500" dirty="0">
                <a:solidFill>
                  <a:srgbClr val="001489"/>
                </a:solidFill>
                <a:latin typeface="Verdana" panose="020B0604030504040204" pitchFamily="34" charset="0"/>
                <a:ea typeface="Verdana" panose="020B0604030504040204" pitchFamily="34" charset="0"/>
              </a:rPr>
              <a:t>ttīstīt jauniešu prasmes un veicināt viņu iesaisti izglītībā, tai skaitā aroda apguvē pie amata meistara un nodarbinātībā.</a:t>
            </a:r>
          </a:p>
          <a:p>
            <a:r>
              <a:rPr lang="lv-LV" sz="1500" b="1" dirty="0">
                <a:solidFill>
                  <a:srgbClr val="001489"/>
                </a:solidFill>
                <a:latin typeface="Verdana" panose="020B0604030504040204" pitchFamily="34" charset="0"/>
                <a:ea typeface="Verdana" panose="020B0604030504040204" pitchFamily="34" charset="0"/>
              </a:rPr>
              <a:t>MĒRĶAUDITORIJA: </a:t>
            </a:r>
            <a:r>
              <a:rPr lang="lv-LV" sz="1600" dirty="0">
                <a:solidFill>
                  <a:srgbClr val="001489"/>
                </a:solidFill>
              </a:rPr>
              <a:t>Jaunieši vecumā no 15 līdz 29 gadiem (ieskaitot), kuri nemācās, nestrādā, neapgūst arodu un nav reģistrēti Nodarbinātības valsts aģentūrā (NVA) kā bezdarbnieki.</a:t>
            </a:r>
          </a:p>
          <a:p>
            <a:r>
              <a:rPr lang="lv-LV" sz="1500" b="1" dirty="0">
                <a:solidFill>
                  <a:srgbClr val="001489"/>
                </a:solidFill>
                <a:latin typeface="Verdana" panose="020B0604030504040204" pitchFamily="34" charset="0"/>
                <a:ea typeface="Verdana" panose="020B0604030504040204" pitchFamily="34" charset="0"/>
              </a:rPr>
              <a:t>ATBALSTS: </a:t>
            </a:r>
            <a:r>
              <a:rPr lang="lv-LV" sz="1500" dirty="0">
                <a:solidFill>
                  <a:srgbClr val="001489"/>
                </a:solidFill>
              </a:rPr>
              <a:t>I</a:t>
            </a:r>
            <a:r>
              <a:rPr lang="lv-LV" sz="1500" dirty="0">
                <a:solidFill>
                  <a:srgbClr val="001489"/>
                </a:solidFill>
                <a:latin typeface="Verdana" panose="020B0604030504040204" pitchFamily="34" charset="0"/>
                <a:ea typeface="Verdana" panose="020B0604030504040204" pitchFamily="34" charset="0"/>
              </a:rPr>
              <a:t>espēja iesaistīties NVA vai VIAA Jauniešu garantijas projektu pasākumos vai NVA aktīvajos nodarbinātības/preventatīvo bezdarba samazināšanas pasākumos, kā arī nevalstisko organizāciju vai jauniešu centra darbībā.</a:t>
            </a:r>
          </a:p>
          <a:p>
            <a:pPr marL="0" indent="0">
              <a:buNone/>
            </a:pPr>
            <a:r>
              <a:rPr lang="lv-LV" sz="1500" dirty="0">
                <a:solidFill>
                  <a:srgbClr val="001489"/>
                </a:solidFill>
              </a:rPr>
              <a:t>Vairāk par projektu </a:t>
            </a:r>
            <a:r>
              <a:rPr lang="lv-LV" sz="1500" dirty="0">
                <a:solidFill>
                  <a:srgbClr val="001489"/>
                </a:solidFill>
                <a:hlinkClick r:id="rId2"/>
              </a:rPr>
              <a:t>«PROTI un DARI»</a:t>
            </a:r>
            <a:r>
              <a:rPr lang="lv-LV" sz="1500" dirty="0">
                <a:solidFill>
                  <a:srgbClr val="001489"/>
                </a:solidFill>
              </a:rPr>
              <a:t>.</a:t>
            </a:r>
            <a:endParaRPr lang="en-US" sz="1500" dirty="0">
              <a:solidFill>
                <a:srgbClr val="001489"/>
              </a:solidFill>
              <a:latin typeface="Verdana" panose="020B0604030504040204" pitchFamily="34" charset="0"/>
              <a:ea typeface="Verdana" panose="020B0604030504040204" pitchFamily="34" charset="0"/>
            </a:endParaRPr>
          </a:p>
        </p:txBody>
      </p:sp>
      <p:pic>
        <p:nvPicPr>
          <p:cNvPr id="4" name="Picture 3"/>
          <p:cNvPicPr>
            <a:picLocks noChangeAspect="1"/>
          </p:cNvPicPr>
          <p:nvPr/>
        </p:nvPicPr>
        <p:blipFill>
          <a:blip r:embed="rId3"/>
          <a:stretch>
            <a:fillRect/>
          </a:stretch>
        </p:blipFill>
        <p:spPr>
          <a:xfrm>
            <a:off x="551873" y="4256550"/>
            <a:ext cx="3869460" cy="1355246"/>
          </a:xfrm>
          <a:prstGeom prst="rect">
            <a:avLst/>
          </a:prstGeom>
        </p:spPr>
      </p:pic>
    </p:spTree>
    <p:extLst>
      <p:ext uri="{BB962C8B-B14F-4D97-AF65-F5344CB8AC3E}">
        <p14:creationId xmlns:p14="http://schemas.microsoft.com/office/powerpoint/2010/main" val="11650775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r>
              <a:rPr lang="lv-LV" b="1" dirty="0">
                <a:solidFill>
                  <a:srgbClr val="001489"/>
                </a:solidFill>
                <a:latin typeface="Verdana" panose="020B0604030504040204" pitchFamily="34" charset="0"/>
                <a:ea typeface="Verdana" panose="020B0604030504040204" pitchFamily="34" charset="0"/>
              </a:rPr>
              <a:t>EIROPAS JAUNATNES </a:t>
            </a:r>
            <a:r>
              <a:rPr lang="lv-LV" dirty="0">
                <a:solidFill>
                  <a:srgbClr val="001489"/>
                </a:solidFill>
              </a:rPr>
              <a:t>PORTĀLS</a:t>
            </a:r>
            <a:endParaRPr lang="lv-LV" b="1" dirty="0">
              <a:solidFill>
                <a:srgbClr val="001489"/>
              </a:solidFill>
              <a:latin typeface="Verdana" panose="020B0604030504040204" pitchFamily="34" charset="0"/>
              <a:ea typeface="Verdana" panose="020B0604030504040204" pitchFamily="34" charset="0"/>
            </a:endParaRPr>
          </a:p>
        </p:txBody>
      </p:sp>
      <p:sp>
        <p:nvSpPr>
          <p:cNvPr id="3" name="Content Placeholder 2"/>
          <p:cNvSpPr>
            <a:spLocks noGrp="1"/>
          </p:cNvSpPr>
          <p:nvPr>
            <p:ph idx="1"/>
          </p:nvPr>
        </p:nvSpPr>
        <p:spPr/>
        <p:txBody>
          <a:bodyPr anchor="ctr">
            <a:normAutofit/>
          </a:bodyPr>
          <a:lstStyle/>
          <a:p>
            <a:pPr marL="0" indent="0">
              <a:buNone/>
            </a:pPr>
            <a:r>
              <a:rPr lang="lv-LV" sz="1500" b="1" dirty="0">
                <a:solidFill>
                  <a:srgbClr val="001489"/>
                </a:solidFill>
              </a:rPr>
              <a:t>Par </a:t>
            </a:r>
            <a:r>
              <a:rPr lang="lv-LV" sz="1500" b="1" dirty="0">
                <a:solidFill>
                  <a:srgbClr val="001489"/>
                </a:solidFill>
                <a:hlinkClick r:id="rId2"/>
              </a:rPr>
              <a:t>Eiropas jaunatnes portālu</a:t>
            </a:r>
            <a:r>
              <a:rPr lang="lv-LV" sz="1500" b="1" dirty="0">
                <a:solidFill>
                  <a:srgbClr val="001489"/>
                </a:solidFill>
              </a:rPr>
              <a:t>:</a:t>
            </a:r>
            <a:endParaRPr lang="lv-LV" sz="1500" dirty="0">
              <a:solidFill>
                <a:srgbClr val="001489"/>
              </a:solidFill>
            </a:endParaRPr>
          </a:p>
          <a:p>
            <a:r>
              <a:rPr lang="lv-LV" sz="1500" dirty="0">
                <a:solidFill>
                  <a:srgbClr val="001489"/>
                </a:solidFill>
              </a:rPr>
              <a:t>Eiropas Jaunatnes portāls piedāvā Eiropas un nacionāla līmeņa informāciju par iespējām un iniciatīvām, kas interesē jauniešus, kuri dzīvo, mācās un strādā Eiropā.</a:t>
            </a:r>
          </a:p>
          <a:p>
            <a:r>
              <a:rPr lang="lv-LV" sz="1500" dirty="0">
                <a:solidFill>
                  <a:srgbClr val="001489"/>
                </a:solidFill>
              </a:rPr>
              <a:t>Tas ir paredzēts jauniešiem un arī citām ieinteresētajām personām, kas darbojas jaunatnes jomā (jaunatnes organizācijām, jaunatnes darbiniekiem, politikas veidotājiem utt.).</a:t>
            </a:r>
          </a:p>
          <a:p>
            <a:pPr marL="0" indent="0">
              <a:buNone/>
            </a:pPr>
            <a:r>
              <a:rPr lang="lv-LV" sz="1500" b="1" dirty="0">
                <a:solidFill>
                  <a:srgbClr val="001489"/>
                </a:solidFill>
              </a:rPr>
              <a:t>Vietnes struktūra</a:t>
            </a:r>
            <a:endParaRPr lang="lv-LV" sz="1500" dirty="0">
              <a:solidFill>
                <a:srgbClr val="001489"/>
              </a:solidFill>
            </a:endParaRPr>
          </a:p>
          <a:p>
            <a:pPr marL="0" indent="0">
              <a:buNone/>
            </a:pPr>
            <a:r>
              <a:rPr lang="lv-LV" sz="1500" dirty="0">
                <a:solidFill>
                  <a:srgbClr val="001489"/>
                </a:solidFill>
              </a:rPr>
              <a:t>Portālā ir </a:t>
            </a:r>
            <a:r>
              <a:rPr lang="lv-LV" sz="1500" b="1" dirty="0">
                <a:solidFill>
                  <a:srgbClr val="001489"/>
                </a:solidFill>
              </a:rPr>
              <a:t>4 svarīgi satura veidi</a:t>
            </a:r>
            <a:r>
              <a:rPr lang="lv-LV" sz="1500" dirty="0">
                <a:solidFill>
                  <a:srgbClr val="001489"/>
                </a:solidFill>
              </a:rPr>
              <a:t>, un katrs no tiem ir sagrupēts īpašā sadaļā: </a:t>
            </a:r>
          </a:p>
          <a:p>
            <a:r>
              <a:rPr lang="lv-LV" sz="1500" dirty="0">
                <a:solidFill>
                  <a:srgbClr val="001489"/>
                </a:solidFill>
              </a:rPr>
              <a:t>tematiskās lapas, kas saistītas ar ES jaunatnes politiku: “Piedalīties”;</a:t>
            </a:r>
          </a:p>
          <a:p>
            <a:r>
              <a:rPr lang="lv-LV" sz="1500" dirty="0">
                <a:solidFill>
                  <a:srgbClr val="001489"/>
                </a:solidFill>
              </a:rPr>
              <a:t>tematiskās lapas, kas saistītas ar iespējām doties uz ārzemēm: “Doties uz ārzemēm”;</a:t>
            </a:r>
          </a:p>
          <a:p>
            <a:r>
              <a:rPr lang="lv-LV" sz="1500" dirty="0">
                <a:solidFill>
                  <a:srgbClr val="001489"/>
                </a:solidFill>
              </a:rPr>
              <a:t>ES finanšu programmu/iniciatīvu lapas: “ES iniciatīvas”;</a:t>
            </a:r>
          </a:p>
          <a:p>
            <a:r>
              <a:rPr lang="lv-LV" sz="1500" dirty="0">
                <a:solidFill>
                  <a:srgbClr val="001489"/>
                </a:solidFill>
              </a:rPr>
              <a:t>lapas, kas saistītas ar politiku: “ES jaunatnes stratēģija”.</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38854" y="3482108"/>
            <a:ext cx="2216728" cy="2216728"/>
          </a:xfrm>
          <a:prstGeom prst="rect">
            <a:avLst/>
          </a:prstGeom>
        </p:spPr>
      </p:pic>
    </p:spTree>
    <p:extLst>
      <p:ext uri="{BB962C8B-B14F-4D97-AF65-F5344CB8AC3E}">
        <p14:creationId xmlns:p14="http://schemas.microsoft.com/office/powerpoint/2010/main" val="2973042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0966861-D60A-4A9D-BC40-A18BE2F6D2BF}"/>
              </a:ext>
            </a:extLst>
          </p:cNvPr>
          <p:cNvSpPr>
            <a:spLocks noGrp="1"/>
          </p:cNvSpPr>
          <p:nvPr>
            <p:ph type="ctrTitle"/>
          </p:nvPr>
        </p:nvSpPr>
        <p:spPr/>
        <p:txBody>
          <a:bodyPr/>
          <a:lstStyle/>
          <a:p>
            <a:endParaRPr lang="en-US"/>
          </a:p>
        </p:txBody>
      </p:sp>
      <p:pic>
        <p:nvPicPr>
          <p:cNvPr id="6" name="Picture 5">
            <a:extLst>
              <a:ext uri="{FF2B5EF4-FFF2-40B4-BE49-F238E27FC236}">
                <a16:creationId xmlns:a16="http://schemas.microsoft.com/office/drawing/2014/main" id="{6DE02B73-B5D3-474E-BE6C-D150B863AC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Tree>
    <p:extLst>
      <p:ext uri="{BB962C8B-B14F-4D97-AF65-F5344CB8AC3E}">
        <p14:creationId xmlns:p14="http://schemas.microsoft.com/office/powerpoint/2010/main" val="35548874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dirty="0">
                <a:solidFill>
                  <a:srgbClr val="001489"/>
                </a:solidFill>
              </a:rPr>
              <a:t>EIROPAS JAUNATNES GADS</a:t>
            </a:r>
          </a:p>
        </p:txBody>
      </p:sp>
      <p:sp>
        <p:nvSpPr>
          <p:cNvPr id="3" name="Content Placeholder 2"/>
          <p:cNvSpPr>
            <a:spLocks noGrp="1"/>
          </p:cNvSpPr>
          <p:nvPr>
            <p:ph idx="1"/>
          </p:nvPr>
        </p:nvSpPr>
        <p:spPr/>
        <p:txBody>
          <a:bodyPr>
            <a:normAutofit/>
          </a:bodyPr>
          <a:lstStyle/>
          <a:p>
            <a:pPr marL="0" indent="0">
              <a:buNone/>
            </a:pPr>
            <a:r>
              <a:rPr lang="lv-LV" sz="1500" b="1" dirty="0">
                <a:solidFill>
                  <a:srgbClr val="001489"/>
                </a:solidFill>
              </a:rPr>
              <a:t>KĀPĒC TIEŠI TAGAD?</a:t>
            </a:r>
          </a:p>
          <a:p>
            <a:r>
              <a:rPr lang="lv-LV" sz="1500" dirty="0">
                <a:solidFill>
                  <a:srgbClr val="001489"/>
                </a:solidFill>
              </a:rPr>
              <a:t>Covid-19 pandēmija izraisīja nepieredzētu ietekmi uz jauniešu izglītību, nodarbinātību, sociālo </a:t>
            </a:r>
            <a:r>
              <a:rPr lang="lv-LV" sz="1500" dirty="0" err="1">
                <a:solidFill>
                  <a:srgbClr val="001489"/>
                </a:solidFill>
              </a:rPr>
              <a:t>iekļautību</a:t>
            </a:r>
            <a:r>
              <a:rPr lang="lv-LV" sz="1500" dirty="0">
                <a:solidFill>
                  <a:srgbClr val="001489"/>
                </a:solidFill>
              </a:rPr>
              <a:t> un garīgo veselību.</a:t>
            </a:r>
          </a:p>
          <a:p>
            <a:r>
              <a:rPr lang="lv-LV" sz="1500" dirty="0">
                <a:solidFill>
                  <a:srgbClr val="001489"/>
                </a:solidFill>
              </a:rPr>
              <a:t>2021. gada 15. septembrī Komisijas priekšsēdētāja </a:t>
            </a:r>
            <a:r>
              <a:rPr lang="lv-LV" sz="1500" dirty="0">
                <a:solidFill>
                  <a:srgbClr val="001489"/>
                </a:solidFill>
                <a:hlinkClick r:id="rId2"/>
              </a:rPr>
              <a:t>Urzula fon der </a:t>
            </a:r>
            <a:r>
              <a:rPr lang="lv-LV" sz="1500" dirty="0" err="1">
                <a:solidFill>
                  <a:srgbClr val="001489"/>
                </a:solidFill>
                <a:hlinkClick r:id="rId2"/>
              </a:rPr>
              <a:t>Leiena</a:t>
            </a:r>
            <a:r>
              <a:rPr lang="lv-LV" sz="1500" dirty="0">
                <a:solidFill>
                  <a:srgbClr val="001489"/>
                </a:solidFill>
                <a:hlinkClick r:id="rId2"/>
              </a:rPr>
              <a:t> runā par stāvokli Savienībā </a:t>
            </a:r>
            <a:r>
              <a:rPr lang="lv-LV" sz="1500" dirty="0">
                <a:solidFill>
                  <a:srgbClr val="001489"/>
                </a:solidFill>
              </a:rPr>
              <a:t>paziņoja, ka Eiropas Komisija ierosinās 2022. gadu pasludināt par Eiropas Jaunatnes gadu un “veltīt to jauniešiem, kuri no tik daudz kā ir atteikušies citu labā”.</a:t>
            </a:r>
          </a:p>
          <a:p>
            <a:r>
              <a:rPr lang="lv-LV" sz="1500" dirty="0">
                <a:solidFill>
                  <a:srgbClr val="001489"/>
                </a:solidFill>
              </a:rPr>
              <a:t>Eiropas jauniešu loma labākas — zaļākas, iekļaujošākas un digitālākas — nākotnes veidošanā.</a:t>
            </a:r>
          </a:p>
          <a:p>
            <a:pPr marL="0" indent="0">
              <a:buNone/>
            </a:pPr>
            <a:r>
              <a:rPr lang="lv-LV" sz="1500" b="1" dirty="0">
                <a:solidFill>
                  <a:srgbClr val="001489"/>
                </a:solidFill>
              </a:rPr>
              <a:t>JAUNS ASPEKTS: SOLIDARITĀTE AR UKRAINU</a:t>
            </a:r>
          </a:p>
          <a:p>
            <a:r>
              <a:rPr lang="lv-LV" sz="1500" dirty="0">
                <a:solidFill>
                  <a:srgbClr val="001489"/>
                </a:solidFill>
              </a:rPr>
              <a:t>Eiropas Savienības pamatā ir vērtības – </a:t>
            </a:r>
            <a:r>
              <a:rPr lang="lv-LV" sz="1500" b="1" dirty="0">
                <a:solidFill>
                  <a:srgbClr val="001489"/>
                </a:solidFill>
              </a:rPr>
              <a:t>solidaritāte, miers, brīvība, vienotība, demokrātija, taisnīgums, cieņa, drošība un tiesiskums.</a:t>
            </a:r>
          </a:p>
          <a:p>
            <a:r>
              <a:rPr lang="lv-LV" sz="1500" dirty="0">
                <a:solidFill>
                  <a:srgbClr val="001489"/>
                </a:solidFill>
              </a:rPr>
              <a:t>Šobrīd vēl svarīgāk ir mobilizēt Eiropas jaunatni ap šīm vērtībām un izrādīt </a:t>
            </a:r>
            <a:r>
              <a:rPr lang="lv-LV" sz="1500" dirty="0">
                <a:solidFill>
                  <a:srgbClr val="001489"/>
                </a:solidFill>
                <a:hlinkClick r:id="rId3"/>
              </a:rPr>
              <a:t>solidaritāti ar Ukrainu </a:t>
            </a:r>
            <a:r>
              <a:rPr lang="lv-LV" sz="1500" dirty="0">
                <a:solidFill>
                  <a:srgbClr val="001489"/>
                </a:solidFill>
              </a:rPr>
              <a:t>un tās jauniešiem.</a:t>
            </a:r>
          </a:p>
        </p:txBody>
      </p:sp>
    </p:spTree>
    <p:extLst>
      <p:ext uri="{BB962C8B-B14F-4D97-AF65-F5344CB8AC3E}">
        <p14:creationId xmlns:p14="http://schemas.microsoft.com/office/powerpoint/2010/main" val="7650863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dirty="0">
                <a:solidFill>
                  <a:srgbClr val="001489"/>
                </a:solidFill>
              </a:rPr>
              <a:t>EIROPAS JAUNATNES GADS</a:t>
            </a:r>
          </a:p>
        </p:txBody>
      </p:sp>
      <p:sp>
        <p:nvSpPr>
          <p:cNvPr id="3" name="Content Placeholder 2"/>
          <p:cNvSpPr>
            <a:spLocks noGrp="1"/>
          </p:cNvSpPr>
          <p:nvPr>
            <p:ph idx="1"/>
          </p:nvPr>
        </p:nvSpPr>
        <p:spPr/>
        <p:txBody>
          <a:bodyPr>
            <a:normAutofit/>
          </a:bodyPr>
          <a:lstStyle/>
          <a:p>
            <a:pPr marL="0" indent="0">
              <a:buNone/>
            </a:pPr>
            <a:r>
              <a:rPr lang="lv-LV" sz="1500" b="1" dirty="0">
                <a:solidFill>
                  <a:srgbClr val="001489"/>
                </a:solidFill>
              </a:rPr>
              <a:t>GALVENIE MĒRĶI:</a:t>
            </a:r>
          </a:p>
          <a:p>
            <a:r>
              <a:rPr lang="lv-LV" sz="1500" dirty="0">
                <a:solidFill>
                  <a:srgbClr val="001489"/>
                </a:solidFill>
              </a:rPr>
              <a:t>Palīdzēt jauniešiem atgūt cerību un paļāvību uz nākotni, parādot jaunas perspektīvas un iespējas, ko jauniešiem sniedz zaļā un digitālā pārkārtošanās un citas ES politikas jomas.</a:t>
            </a:r>
          </a:p>
          <a:p>
            <a:r>
              <a:rPr lang="lv-LV" sz="1500" dirty="0">
                <a:solidFill>
                  <a:srgbClr val="001489"/>
                </a:solidFill>
              </a:rPr>
              <a:t>Atbalstīt jauniešus, lai viņi iegūtu atbilstošas zināšanas un kļūtu par pilsoniski aktīviem un iesaistītiem pilsoņiem.</a:t>
            </a:r>
          </a:p>
          <a:p>
            <a:r>
              <a:rPr lang="lv-LV" sz="1500" dirty="0">
                <a:solidFill>
                  <a:srgbClr val="001489"/>
                </a:solidFill>
              </a:rPr>
              <a:t>Atbalstīt jauniešus, lai viņi iegūtu labāku izpratni par dažādām viņiem pieejamām iespējām un aktīvi veicinātu tās gan ES , gan valsts, gan reģionālā vai vietējā līmenī.</a:t>
            </a:r>
          </a:p>
          <a:p>
            <a:r>
              <a:rPr lang="lv-LV" sz="1500" dirty="0">
                <a:solidFill>
                  <a:srgbClr val="001489"/>
                </a:solidFill>
              </a:rPr>
              <a:t>Jaunatnes politikas integrēšana visās attiecīgajās Savienības politikas jomās, lai veicinātu jaunatnes perspektīvas iekļaušanu politikas veidošanā visos līmeņos.</a:t>
            </a:r>
          </a:p>
          <a:p>
            <a:pPr marL="0" indent="0">
              <a:buNone/>
            </a:pPr>
            <a:r>
              <a:rPr lang="lv-LV" sz="1500" b="1" dirty="0">
                <a:solidFill>
                  <a:srgbClr val="001489"/>
                </a:solidFill>
              </a:rPr>
              <a:t>MĒRĶAUDITORIJA: </a:t>
            </a:r>
            <a:r>
              <a:rPr lang="lv-LV" sz="1500" dirty="0">
                <a:solidFill>
                  <a:srgbClr val="001489"/>
                </a:solidFill>
              </a:rPr>
              <a:t>Jaunieši vecumā no 15 līdz 30 gadiem, īpaši uzmanību vēršot uz jauniešiem ar ierobežotām iespējām vai tiem, kuri nāk no nelabvēlīgas vides, lauku vai attāliem apvidiem vai pieder pie neaizsargātām grupām.</a:t>
            </a:r>
          </a:p>
          <a:p>
            <a:endParaRPr lang="lv-LV" sz="1500" dirty="0">
              <a:solidFill>
                <a:srgbClr val="001489"/>
              </a:solidFill>
            </a:endParaRPr>
          </a:p>
          <a:p>
            <a:endParaRPr lang="lv-LV" sz="1500" dirty="0">
              <a:solidFill>
                <a:srgbClr val="001489"/>
              </a:solidFill>
            </a:endParaRPr>
          </a:p>
          <a:p>
            <a:endParaRPr lang="lv-LV" sz="1500" dirty="0">
              <a:solidFill>
                <a:srgbClr val="001489"/>
              </a:solidFill>
            </a:endParaRPr>
          </a:p>
        </p:txBody>
      </p:sp>
    </p:spTree>
    <p:extLst>
      <p:ext uri="{BB962C8B-B14F-4D97-AF65-F5344CB8AC3E}">
        <p14:creationId xmlns:p14="http://schemas.microsoft.com/office/powerpoint/2010/main" val="6327657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dirty="0">
                <a:solidFill>
                  <a:srgbClr val="001489"/>
                </a:solidFill>
              </a:rPr>
              <a:t>EIROPAS JAUNATNES GADS</a:t>
            </a:r>
          </a:p>
        </p:txBody>
      </p:sp>
      <p:sp>
        <p:nvSpPr>
          <p:cNvPr id="3" name="Content Placeholder 2"/>
          <p:cNvSpPr>
            <a:spLocks noGrp="1"/>
          </p:cNvSpPr>
          <p:nvPr>
            <p:ph idx="1"/>
          </p:nvPr>
        </p:nvSpPr>
        <p:spPr>
          <a:xfrm>
            <a:off x="638031" y="1948705"/>
            <a:ext cx="5282478" cy="4606863"/>
          </a:xfrm>
        </p:spPr>
        <p:txBody>
          <a:bodyPr>
            <a:normAutofit/>
          </a:bodyPr>
          <a:lstStyle/>
          <a:p>
            <a:pPr marL="0" indent="0">
              <a:buNone/>
            </a:pPr>
            <a:r>
              <a:rPr lang="lv-LV" sz="1500" b="1" dirty="0">
                <a:solidFill>
                  <a:srgbClr val="001489"/>
                </a:solidFill>
              </a:rPr>
              <a:t>KĀ IESAISTĪTIES?</a:t>
            </a:r>
          </a:p>
          <a:p>
            <a:r>
              <a:rPr lang="lv-LV" sz="1500" dirty="0">
                <a:solidFill>
                  <a:srgbClr val="001489"/>
                </a:solidFill>
              </a:rPr>
              <a:t>Iespējas mācīties un iesaistīties dažādos pasākumos visā Eiropā.</a:t>
            </a:r>
          </a:p>
          <a:p>
            <a:r>
              <a:rPr lang="lv-LV" sz="1500" dirty="0">
                <a:solidFill>
                  <a:srgbClr val="001489"/>
                </a:solidFill>
              </a:rPr>
              <a:t>Lai digitālajā vidē jaunieši vienkopus varētu uzzināt par visām Jaunatnes gada aktivitātēm un īstenot savas iniciatīvas, ir izveidots </a:t>
            </a:r>
            <a:r>
              <a:rPr lang="lv-LV" sz="1500" dirty="0">
                <a:solidFill>
                  <a:srgbClr val="001489"/>
                </a:solidFill>
                <a:hlinkClick r:id="rId2"/>
              </a:rPr>
              <a:t>Eiropas Jaunatnes gada portāls</a:t>
            </a:r>
            <a:r>
              <a:rPr lang="lv-LV" sz="1500" dirty="0">
                <a:solidFill>
                  <a:srgbClr val="001489"/>
                </a:solidFill>
              </a:rPr>
              <a:t>.</a:t>
            </a:r>
          </a:p>
          <a:p>
            <a:r>
              <a:rPr lang="lv-LV" sz="1500" dirty="0">
                <a:solidFill>
                  <a:srgbClr val="001489"/>
                </a:solidFill>
              </a:rPr>
              <a:t>Jauniešiem un jauniešu organizācijām, kas ar savām aktivitātēm iesaistās Eiropas Jaunatnes gadā ir iespēja </a:t>
            </a:r>
            <a:r>
              <a:rPr lang="lv-LV" sz="1500" dirty="0">
                <a:solidFill>
                  <a:srgbClr val="001489"/>
                </a:solidFill>
                <a:hlinkClick r:id="rId3"/>
              </a:rPr>
              <a:t>reģistrēt savu pasākumu portālā</a:t>
            </a:r>
            <a:r>
              <a:rPr lang="lv-LV" sz="1500" dirty="0">
                <a:solidFill>
                  <a:srgbClr val="001489"/>
                </a:solidFill>
              </a:rPr>
              <a:t>.</a:t>
            </a:r>
          </a:p>
          <a:p>
            <a:r>
              <a:rPr lang="lv-LV" sz="1500" dirty="0">
                <a:solidFill>
                  <a:srgbClr val="001489"/>
                </a:solidFill>
              </a:rPr>
              <a:t>Portālā ir iespēja atrast un izskatīt visas </a:t>
            </a:r>
            <a:r>
              <a:rPr lang="lv-LV" sz="1500" dirty="0">
                <a:solidFill>
                  <a:srgbClr val="001489"/>
                </a:solidFill>
                <a:hlinkClick r:id="rId4"/>
              </a:rPr>
              <a:t>Eiropas jaunatnes politikas iniciatīvas</a:t>
            </a:r>
            <a:r>
              <a:rPr lang="lv-LV" sz="1500" dirty="0">
                <a:solidFill>
                  <a:srgbClr val="001489"/>
                </a:solidFill>
              </a:rPr>
              <a:t>.</a:t>
            </a:r>
          </a:p>
          <a:p>
            <a:r>
              <a:rPr lang="lv-LV" sz="1500" dirty="0">
                <a:solidFill>
                  <a:srgbClr val="001489"/>
                </a:solidFill>
              </a:rPr>
              <a:t>Jaunatnes gada nacionālais koordinators Latvijā – </a:t>
            </a:r>
            <a:r>
              <a:rPr lang="lv-LV" sz="1500" dirty="0">
                <a:solidFill>
                  <a:srgbClr val="001489"/>
                </a:solidFill>
                <a:hlinkClick r:id="rId5"/>
              </a:rPr>
              <a:t>Latvijas Jaunatnes padome</a:t>
            </a:r>
            <a:r>
              <a:rPr lang="lv-LV" sz="1500" dirty="0">
                <a:solidFill>
                  <a:srgbClr val="001489"/>
                </a:solidFill>
              </a:rPr>
              <a:t>.</a:t>
            </a:r>
          </a:p>
        </p:txBody>
      </p:sp>
      <p:pic>
        <p:nvPicPr>
          <p:cNvPr id="4" name="Picture 3"/>
          <p:cNvPicPr>
            <a:picLocks noChangeAspect="1"/>
          </p:cNvPicPr>
          <p:nvPr/>
        </p:nvPicPr>
        <p:blipFill>
          <a:blip r:embed="rId6"/>
          <a:stretch>
            <a:fillRect/>
          </a:stretch>
        </p:blipFill>
        <p:spPr>
          <a:xfrm>
            <a:off x="6483928" y="3934486"/>
            <a:ext cx="2261682" cy="1876320"/>
          </a:xfrm>
          <a:prstGeom prst="rect">
            <a:avLst/>
          </a:prstGeom>
        </p:spPr>
      </p:pic>
      <p:pic>
        <p:nvPicPr>
          <p:cNvPr id="5" name="Picture 4"/>
          <p:cNvPicPr>
            <a:picLocks noChangeAspect="1"/>
          </p:cNvPicPr>
          <p:nvPr/>
        </p:nvPicPr>
        <p:blipFill>
          <a:blip r:embed="rId7"/>
          <a:stretch>
            <a:fillRect/>
          </a:stretch>
        </p:blipFill>
        <p:spPr>
          <a:xfrm>
            <a:off x="9813317" y="2345496"/>
            <a:ext cx="1828741" cy="1588990"/>
          </a:xfrm>
          <a:prstGeom prst="rect">
            <a:avLst/>
          </a:prstGeom>
        </p:spPr>
      </p:pic>
      <p:pic>
        <p:nvPicPr>
          <p:cNvPr id="6" name="Picture 5"/>
          <p:cNvPicPr>
            <a:picLocks noChangeAspect="1"/>
          </p:cNvPicPr>
          <p:nvPr/>
        </p:nvPicPr>
        <p:blipFill>
          <a:blip r:embed="rId8"/>
          <a:stretch>
            <a:fillRect/>
          </a:stretch>
        </p:blipFill>
        <p:spPr>
          <a:xfrm>
            <a:off x="8745610" y="3934486"/>
            <a:ext cx="2135415" cy="1869647"/>
          </a:xfrm>
          <a:prstGeom prst="rect">
            <a:avLst/>
          </a:prstGeom>
        </p:spPr>
      </p:pic>
      <p:pic>
        <p:nvPicPr>
          <p:cNvPr id="7" name="Picture 6"/>
          <p:cNvPicPr>
            <a:picLocks noChangeAspect="1"/>
          </p:cNvPicPr>
          <p:nvPr/>
        </p:nvPicPr>
        <p:blipFill>
          <a:blip r:embed="rId9"/>
          <a:stretch>
            <a:fillRect/>
          </a:stretch>
        </p:blipFill>
        <p:spPr>
          <a:xfrm>
            <a:off x="6110112" y="2598788"/>
            <a:ext cx="3703205" cy="1329025"/>
          </a:xfrm>
          <a:prstGeom prst="rect">
            <a:avLst/>
          </a:prstGeom>
        </p:spPr>
      </p:pic>
    </p:spTree>
    <p:extLst>
      <p:ext uri="{BB962C8B-B14F-4D97-AF65-F5344CB8AC3E}">
        <p14:creationId xmlns:p14="http://schemas.microsoft.com/office/powerpoint/2010/main" val="32011848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r>
              <a:rPr lang="lv-LV" b="1" dirty="0">
                <a:solidFill>
                  <a:srgbClr val="001489"/>
                </a:solidFill>
                <a:latin typeface="Verdana" panose="020B0604030504040204" pitchFamily="34" charset="0"/>
                <a:ea typeface="Verdana" panose="020B0604030504040204" pitchFamily="34" charset="0"/>
              </a:rPr>
              <a:t>ERASMUS+ JAU 35 GADI</a:t>
            </a:r>
          </a:p>
        </p:txBody>
      </p:sp>
      <p:sp>
        <p:nvSpPr>
          <p:cNvPr id="5" name="Content Placeholder 4"/>
          <p:cNvSpPr>
            <a:spLocks noGrp="1"/>
          </p:cNvSpPr>
          <p:nvPr>
            <p:ph idx="1"/>
          </p:nvPr>
        </p:nvSpPr>
        <p:spPr>
          <a:xfrm>
            <a:off x="5618059" y="3172073"/>
            <a:ext cx="5735741" cy="2235416"/>
          </a:xfrm>
        </p:spPr>
        <p:txBody>
          <a:bodyPr anchor="ctr">
            <a:noAutofit/>
          </a:bodyPr>
          <a:lstStyle/>
          <a:p>
            <a:pPr marL="0" indent="0">
              <a:buNone/>
            </a:pPr>
            <a:r>
              <a:rPr lang="lv-LV" sz="1500" dirty="0">
                <a:solidFill>
                  <a:srgbClr val="001489"/>
                </a:solidFill>
                <a:hlinkClick r:id="rId2"/>
              </a:rPr>
              <a:t>Programmas “</a:t>
            </a:r>
            <a:r>
              <a:rPr lang="lv-LV" sz="1500" dirty="0" err="1">
                <a:solidFill>
                  <a:srgbClr val="001489"/>
                </a:solidFill>
                <a:hlinkClick r:id="rId2"/>
              </a:rPr>
              <a:t>Erasmus</a:t>
            </a:r>
            <a:r>
              <a:rPr lang="lv-LV" sz="1500" dirty="0">
                <a:solidFill>
                  <a:srgbClr val="001489"/>
                </a:solidFill>
                <a:hlinkClick r:id="rId2"/>
              </a:rPr>
              <a:t>+” </a:t>
            </a:r>
            <a:r>
              <a:rPr lang="lv-LV" sz="1500" dirty="0">
                <a:solidFill>
                  <a:srgbClr val="001489"/>
                </a:solidFill>
              </a:rPr>
              <a:t>projektu ietvaros jauniešiem ir iespējas nacionālā vai Eiropas līmenī:</a:t>
            </a:r>
          </a:p>
          <a:p>
            <a:r>
              <a:rPr lang="lv-LV" sz="1500" dirty="0">
                <a:solidFill>
                  <a:srgbClr val="001489"/>
                </a:solidFill>
              </a:rPr>
              <a:t>gūt lielāku līdzdalību Eiropas demokrātiskajā dzīvē;</a:t>
            </a:r>
          </a:p>
          <a:p>
            <a:r>
              <a:rPr lang="lv-LV" sz="1500" dirty="0">
                <a:solidFill>
                  <a:srgbClr val="001489"/>
                </a:solidFill>
              </a:rPr>
              <a:t>dalīties pieredzē;</a:t>
            </a:r>
          </a:p>
          <a:p>
            <a:r>
              <a:rPr lang="lv-LV" sz="1500" dirty="0">
                <a:solidFill>
                  <a:srgbClr val="001489"/>
                </a:solidFill>
              </a:rPr>
              <a:t>savstarpēji sadarboties;</a:t>
            </a:r>
          </a:p>
          <a:p>
            <a:r>
              <a:rPr lang="lv-LV" sz="1500" dirty="0">
                <a:solidFill>
                  <a:srgbClr val="001489"/>
                </a:solidFill>
              </a:rPr>
              <a:t>iesaistīties kultūras un pilsoniskajos procesos;</a:t>
            </a:r>
          </a:p>
          <a:p>
            <a:r>
              <a:rPr lang="lv-LV" sz="1500" dirty="0">
                <a:solidFill>
                  <a:srgbClr val="001489"/>
                </a:solidFill>
              </a:rPr>
              <a:t>kļūt par aktīviem Eiropas pilsoņiem.</a:t>
            </a:r>
          </a:p>
        </p:txBody>
      </p:sp>
      <p:pic>
        <p:nvPicPr>
          <p:cNvPr id="4" name="Content Placeholder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92057" y="2009285"/>
            <a:ext cx="2516245" cy="1067336"/>
          </a:xfrm>
          <a:prstGeom prst="rect">
            <a:avLst/>
          </a:prstGeom>
        </p:spPr>
      </p:pic>
      <p:sp>
        <p:nvSpPr>
          <p:cNvPr id="6" name="TextBox 5"/>
          <p:cNvSpPr txBox="1"/>
          <p:nvPr/>
        </p:nvSpPr>
        <p:spPr>
          <a:xfrm>
            <a:off x="838200" y="2096487"/>
            <a:ext cx="4885818" cy="2054409"/>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lv-LV" sz="1500" dirty="0">
                <a:solidFill>
                  <a:srgbClr val="001489"/>
                </a:solidFill>
                <a:latin typeface="Verdana" panose="020B0604030504040204" pitchFamily="34" charset="0"/>
                <a:ea typeface="Verdana" panose="020B0604030504040204" pitchFamily="34" charset="0"/>
                <a:hlinkClick r:id="rId4"/>
              </a:rPr>
              <a:t>Jauniešu apmaiņas</a:t>
            </a:r>
            <a:endParaRPr lang="lv-LV" sz="1500" dirty="0">
              <a:solidFill>
                <a:srgbClr val="001489"/>
              </a:solidFill>
              <a:latin typeface="Verdana" panose="020B0604030504040204" pitchFamily="34" charset="0"/>
              <a:ea typeface="Verdana" panose="020B0604030504040204" pitchFamily="34" charset="0"/>
            </a:endParaRPr>
          </a:p>
          <a:p>
            <a:pPr marL="285750" indent="-285750">
              <a:lnSpc>
                <a:spcPct val="150000"/>
              </a:lnSpc>
              <a:buFont typeface="Arial" panose="020B0604020202020204" pitchFamily="34" charset="0"/>
              <a:buChar char="•"/>
            </a:pPr>
            <a:r>
              <a:rPr lang="lv-LV" sz="1500" dirty="0">
                <a:solidFill>
                  <a:srgbClr val="001489"/>
                </a:solidFill>
                <a:latin typeface="Verdana" panose="020B0604030504040204" pitchFamily="34" charset="0"/>
                <a:ea typeface="Verdana" panose="020B0604030504040204" pitchFamily="34" charset="0"/>
                <a:hlinkClick r:id="rId5"/>
              </a:rPr>
              <a:t>Jaunatnes līdzdalības projekti</a:t>
            </a:r>
            <a:endParaRPr lang="lv-LV" sz="1500" dirty="0">
              <a:solidFill>
                <a:srgbClr val="001489"/>
              </a:solidFill>
              <a:latin typeface="Verdana" panose="020B0604030504040204" pitchFamily="34" charset="0"/>
              <a:ea typeface="Verdana" panose="020B0604030504040204" pitchFamily="34" charset="0"/>
            </a:endParaRPr>
          </a:p>
          <a:p>
            <a:pPr marL="285750" indent="-285750">
              <a:lnSpc>
                <a:spcPct val="150000"/>
              </a:lnSpc>
              <a:buFont typeface="Arial" panose="020B0604020202020204" pitchFamily="34" charset="0"/>
              <a:buChar char="•"/>
            </a:pPr>
            <a:r>
              <a:rPr lang="lv-LV" sz="1500" dirty="0">
                <a:solidFill>
                  <a:srgbClr val="001489"/>
                </a:solidFill>
                <a:latin typeface="Verdana" panose="020B0604030504040204" pitchFamily="34" charset="0"/>
                <a:ea typeface="Verdana" panose="020B0604030504040204" pitchFamily="34" charset="0"/>
                <a:hlinkClick r:id="rId6"/>
              </a:rPr>
              <a:t>Jaunatnes darbinieku mobilitātes projekti</a:t>
            </a:r>
            <a:endParaRPr lang="lv-LV" sz="1500" dirty="0">
              <a:solidFill>
                <a:srgbClr val="001489"/>
              </a:solidFill>
              <a:latin typeface="Verdana" panose="020B0604030504040204" pitchFamily="34" charset="0"/>
              <a:ea typeface="Verdana" panose="020B0604030504040204" pitchFamily="34" charset="0"/>
            </a:endParaRPr>
          </a:p>
          <a:p>
            <a:pPr marL="285750" indent="-285750">
              <a:lnSpc>
                <a:spcPct val="150000"/>
              </a:lnSpc>
              <a:buFont typeface="Arial" panose="020B0604020202020204" pitchFamily="34" charset="0"/>
              <a:buChar char="•"/>
            </a:pPr>
            <a:r>
              <a:rPr lang="lv-LV" sz="1500" dirty="0">
                <a:solidFill>
                  <a:srgbClr val="001489"/>
                </a:solidFill>
                <a:latin typeface="Verdana" panose="020B0604030504040204" pitchFamily="34" charset="0"/>
                <a:ea typeface="Verdana" panose="020B0604030504040204" pitchFamily="34" charset="0"/>
                <a:hlinkClick r:id="rId7"/>
              </a:rPr>
              <a:t>Sadarbības partnerības projekti</a:t>
            </a:r>
            <a:endParaRPr lang="lv-LV" sz="1500" dirty="0">
              <a:solidFill>
                <a:srgbClr val="001489"/>
              </a:solidFill>
              <a:latin typeface="Verdana" panose="020B0604030504040204" pitchFamily="34" charset="0"/>
              <a:ea typeface="Verdana" panose="020B0604030504040204" pitchFamily="34" charset="0"/>
            </a:endParaRPr>
          </a:p>
          <a:p>
            <a:pPr marL="285750" indent="-285750">
              <a:lnSpc>
                <a:spcPct val="150000"/>
              </a:lnSpc>
              <a:buFont typeface="Arial" panose="020B0604020202020204" pitchFamily="34" charset="0"/>
              <a:buChar char="•"/>
            </a:pPr>
            <a:r>
              <a:rPr lang="lv-LV" sz="1500" dirty="0">
                <a:solidFill>
                  <a:srgbClr val="001489"/>
                </a:solidFill>
                <a:latin typeface="Verdana" panose="020B0604030504040204" pitchFamily="34" charset="0"/>
                <a:ea typeface="Verdana" panose="020B0604030504040204" pitchFamily="34" charset="0"/>
                <a:hlinkClick r:id="rId8"/>
              </a:rPr>
              <a:t>Maza mēroga partnerības projekti</a:t>
            </a:r>
            <a:endParaRPr lang="lv-LV" sz="1500" dirty="0">
              <a:solidFill>
                <a:srgbClr val="001489"/>
              </a:solidFill>
              <a:latin typeface="Verdana" panose="020B0604030504040204" pitchFamily="34" charset="0"/>
              <a:ea typeface="Verdana" panose="020B0604030504040204" pitchFamily="34" charset="0"/>
            </a:endParaRPr>
          </a:p>
          <a:p>
            <a:pPr marL="285750" indent="-285750">
              <a:buFont typeface="Arial" panose="020B0604020202020204" pitchFamily="34" charset="0"/>
              <a:buChar char="•"/>
            </a:pPr>
            <a:endParaRPr lang="lv-LV" sz="1500" dirty="0"/>
          </a:p>
        </p:txBody>
      </p:sp>
      <p:pic>
        <p:nvPicPr>
          <p:cNvPr id="7" name="Picture 6"/>
          <p:cNvPicPr>
            <a:picLocks noChangeAspect="1"/>
          </p:cNvPicPr>
          <p:nvPr/>
        </p:nvPicPr>
        <p:blipFill>
          <a:blip r:embed="rId9"/>
          <a:stretch>
            <a:fillRect/>
          </a:stretch>
        </p:blipFill>
        <p:spPr>
          <a:xfrm>
            <a:off x="2823414" y="3892866"/>
            <a:ext cx="2187761" cy="2170801"/>
          </a:xfrm>
          <a:prstGeom prst="rect">
            <a:avLst/>
          </a:prstGeom>
        </p:spPr>
      </p:pic>
    </p:spTree>
    <p:extLst>
      <p:ext uri="{BB962C8B-B14F-4D97-AF65-F5344CB8AC3E}">
        <p14:creationId xmlns:p14="http://schemas.microsoft.com/office/powerpoint/2010/main" val="38719042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r>
              <a:rPr lang="lv-LV" b="1" dirty="0">
                <a:solidFill>
                  <a:srgbClr val="001489"/>
                </a:solidFill>
                <a:latin typeface="Verdana" panose="020B0604030504040204" pitchFamily="34" charset="0"/>
                <a:ea typeface="Verdana" panose="020B0604030504040204" pitchFamily="34" charset="0"/>
              </a:rPr>
              <a:t>DISCOVER EU</a:t>
            </a:r>
          </a:p>
        </p:txBody>
      </p:sp>
      <p:sp>
        <p:nvSpPr>
          <p:cNvPr id="3" name="Content Placeholder 2"/>
          <p:cNvSpPr>
            <a:spLocks noGrp="1"/>
          </p:cNvSpPr>
          <p:nvPr>
            <p:ph idx="1"/>
          </p:nvPr>
        </p:nvSpPr>
        <p:spPr>
          <a:xfrm>
            <a:off x="665018" y="2105891"/>
            <a:ext cx="11132127" cy="1253326"/>
          </a:xfrm>
        </p:spPr>
        <p:txBody>
          <a:bodyPr anchor="ctr">
            <a:normAutofit/>
          </a:bodyPr>
          <a:lstStyle/>
          <a:p>
            <a:pPr marL="0" indent="0">
              <a:buNone/>
            </a:pPr>
            <a:r>
              <a:rPr lang="lv-LV" sz="1500" b="1" dirty="0">
                <a:solidFill>
                  <a:srgbClr val="001489"/>
                </a:solidFill>
                <a:latin typeface="Verdana" panose="020B0604030504040204" pitchFamily="34" charset="0"/>
                <a:ea typeface="Verdana" panose="020B0604030504040204" pitchFamily="34" charset="0"/>
              </a:rPr>
              <a:t>MĒRĶIS: </a:t>
            </a:r>
            <a:r>
              <a:rPr lang="lv-LV" sz="1500" dirty="0">
                <a:solidFill>
                  <a:srgbClr val="001489"/>
                </a:solidFill>
              </a:rPr>
              <a:t>D</a:t>
            </a:r>
            <a:r>
              <a:rPr lang="lv-LV" sz="1500" dirty="0">
                <a:solidFill>
                  <a:srgbClr val="001489"/>
                </a:solidFill>
                <a:latin typeface="Verdana" panose="020B0604030504040204" pitchFamily="34" charset="0"/>
                <a:ea typeface="Verdana" panose="020B0604030504040204" pitchFamily="34" charset="0"/>
              </a:rPr>
              <a:t>ot jauniešiem iespēju izprast Eiropas daudzveidību, iepazīt tās kultūras bagātību un veicināt </a:t>
            </a:r>
            <a:r>
              <a:rPr lang="lv-LV" sz="1500" dirty="0" err="1">
                <a:solidFill>
                  <a:srgbClr val="001489"/>
                </a:solidFill>
                <a:latin typeface="Verdana" panose="020B0604030504040204" pitchFamily="34" charset="0"/>
                <a:ea typeface="Verdana" panose="020B0604030504040204" pitchFamily="34" charset="0"/>
              </a:rPr>
              <a:t>starpkultūru</a:t>
            </a:r>
            <a:r>
              <a:rPr lang="lv-LV" sz="1500" dirty="0">
                <a:solidFill>
                  <a:srgbClr val="001489"/>
                </a:solidFill>
                <a:latin typeface="Verdana" panose="020B0604030504040204" pitchFamily="34" charset="0"/>
                <a:ea typeface="Verdana" panose="020B0604030504040204" pitchFamily="34" charset="0"/>
              </a:rPr>
              <a:t> dialogu.</a:t>
            </a:r>
          </a:p>
          <a:p>
            <a:pPr marL="0" indent="0">
              <a:buNone/>
            </a:pPr>
            <a:r>
              <a:rPr lang="lv-LV" sz="1500" b="1" dirty="0">
                <a:solidFill>
                  <a:srgbClr val="001489"/>
                </a:solidFill>
                <a:latin typeface="Verdana" panose="020B0604030504040204" pitchFamily="34" charset="0"/>
                <a:ea typeface="Verdana" panose="020B0604030504040204" pitchFamily="34" charset="0"/>
              </a:rPr>
              <a:t>MĒRĶAUDITORIJA: </a:t>
            </a:r>
            <a:r>
              <a:rPr lang="lv-LV" sz="1500" dirty="0">
                <a:solidFill>
                  <a:srgbClr val="001489"/>
                </a:solidFill>
                <a:latin typeface="Verdana" panose="020B0604030504040204" pitchFamily="34" charset="0"/>
                <a:ea typeface="Verdana" panose="020B0604030504040204" pitchFamily="34" charset="0"/>
              </a:rPr>
              <a:t>18 gadus veci jaunieši</a:t>
            </a:r>
            <a:endParaRPr lang="en-US" sz="1500" dirty="0">
              <a:solidFill>
                <a:srgbClr val="001489"/>
              </a:solidFill>
              <a:latin typeface="Verdana" panose="020B0604030504040204" pitchFamily="34" charset="0"/>
              <a:ea typeface="Verdana" panose="020B0604030504040204" pitchFamily="34" charset="0"/>
            </a:endParaRPr>
          </a:p>
          <a:p>
            <a:pPr marL="0" indent="0">
              <a:buNone/>
            </a:pPr>
            <a:r>
              <a:rPr lang="lv-LV" sz="1500" b="1" dirty="0">
                <a:solidFill>
                  <a:srgbClr val="001489"/>
                </a:solidFill>
                <a:latin typeface="Verdana" panose="020B0604030504040204" pitchFamily="34" charset="0"/>
                <a:ea typeface="Verdana" panose="020B0604030504040204" pitchFamily="34" charset="0"/>
              </a:rPr>
              <a:t>ATBALSTS: </a:t>
            </a:r>
            <a:r>
              <a:rPr lang="lv-LV" sz="1500" dirty="0">
                <a:solidFill>
                  <a:srgbClr val="001489"/>
                </a:solidFill>
              </a:rPr>
              <a:t>F</a:t>
            </a:r>
            <a:r>
              <a:rPr lang="lv-LV" sz="1500" dirty="0">
                <a:solidFill>
                  <a:srgbClr val="001489"/>
                </a:solidFill>
                <a:latin typeface="Verdana" panose="020B0604030504040204" pitchFamily="34" charset="0"/>
                <a:ea typeface="Verdana" panose="020B0604030504040204" pitchFamily="34" charset="0"/>
              </a:rPr>
              <a:t>inansiāls atbalsts ceļošanas kartes formā.</a:t>
            </a:r>
          </a:p>
        </p:txBody>
      </p:sp>
      <p:sp>
        <p:nvSpPr>
          <p:cNvPr id="4" name="TextBox 3"/>
          <p:cNvSpPr txBox="1"/>
          <p:nvPr/>
        </p:nvSpPr>
        <p:spPr>
          <a:xfrm>
            <a:off x="611909" y="5194726"/>
            <a:ext cx="11185236" cy="323165"/>
          </a:xfrm>
          <a:prstGeom prst="rect">
            <a:avLst/>
          </a:prstGeom>
          <a:noFill/>
        </p:spPr>
        <p:txBody>
          <a:bodyPr wrap="square" rtlCol="0">
            <a:spAutoFit/>
          </a:bodyPr>
          <a:lstStyle/>
          <a:p>
            <a:r>
              <a:rPr lang="lv-LV" sz="1500" b="1" dirty="0">
                <a:latin typeface="Verdana" panose="020B0604030504040204" pitchFamily="34" charset="0"/>
                <a:ea typeface="Verdana" panose="020B0604030504040204" pitchFamily="34" charset="0"/>
              </a:rPr>
              <a:t>!Nākamā pieteikšanās kārta notiks no ceturtdienas 7. aprīļa plkst. 13:00 līdz 21. aprīlim plkst. 13:00!</a:t>
            </a:r>
          </a:p>
        </p:txBody>
      </p:sp>
      <p:sp>
        <p:nvSpPr>
          <p:cNvPr id="5" name="TextBox 4"/>
          <p:cNvSpPr txBox="1"/>
          <p:nvPr/>
        </p:nvSpPr>
        <p:spPr>
          <a:xfrm>
            <a:off x="648538" y="3359217"/>
            <a:ext cx="4770485" cy="1477328"/>
          </a:xfrm>
          <a:prstGeom prst="rect">
            <a:avLst/>
          </a:prstGeom>
          <a:noFill/>
        </p:spPr>
        <p:txBody>
          <a:bodyPr wrap="square" rtlCol="0">
            <a:spAutoFit/>
          </a:bodyPr>
          <a:lstStyle/>
          <a:p>
            <a:r>
              <a:rPr lang="lv-LV" sz="1500" dirty="0">
                <a:solidFill>
                  <a:srgbClr val="001489"/>
                </a:solidFill>
                <a:latin typeface="Verdana" panose="020B0604030504040204" pitchFamily="34" charset="0"/>
                <a:ea typeface="Verdana" panose="020B0604030504040204" pitchFamily="34" charset="0"/>
              </a:rPr>
              <a:t>Kopš pirmās </a:t>
            </a:r>
            <a:r>
              <a:rPr lang="lv-LV" sz="1500" dirty="0">
                <a:solidFill>
                  <a:srgbClr val="001489"/>
                </a:solidFill>
                <a:latin typeface="Verdana" panose="020B0604030504040204" pitchFamily="34" charset="0"/>
                <a:ea typeface="Verdana" panose="020B0604030504040204" pitchFamily="34" charset="0"/>
                <a:hlinkClick r:id="rId2"/>
              </a:rPr>
              <a:t>“</a:t>
            </a:r>
            <a:r>
              <a:rPr lang="lv-LV" sz="1500" dirty="0" err="1">
                <a:solidFill>
                  <a:srgbClr val="001489"/>
                </a:solidFill>
                <a:latin typeface="Verdana" panose="020B0604030504040204" pitchFamily="34" charset="0"/>
                <a:ea typeface="Verdana" panose="020B0604030504040204" pitchFamily="34" charset="0"/>
                <a:hlinkClick r:id="rId2"/>
              </a:rPr>
              <a:t>Discover</a:t>
            </a:r>
            <a:r>
              <a:rPr lang="lv-LV" sz="1500" dirty="0">
                <a:solidFill>
                  <a:srgbClr val="001489"/>
                </a:solidFill>
                <a:latin typeface="Verdana" panose="020B0604030504040204" pitchFamily="34" charset="0"/>
                <a:ea typeface="Verdana" panose="020B0604030504040204" pitchFamily="34" charset="0"/>
                <a:hlinkClick r:id="rId2"/>
              </a:rPr>
              <a:t> EU” </a:t>
            </a:r>
            <a:r>
              <a:rPr lang="lv-LV" sz="1500" dirty="0">
                <a:solidFill>
                  <a:srgbClr val="001489"/>
                </a:solidFill>
                <a:latin typeface="Verdana" panose="020B0604030504040204" pitchFamily="34" charset="0"/>
                <a:ea typeface="Verdana" panose="020B0604030504040204" pitchFamily="34" charset="0"/>
              </a:rPr>
              <a:t>kārtas, kas notika 2018. gada jūnijā, </a:t>
            </a:r>
            <a:r>
              <a:rPr lang="lv-LV" sz="1500" b="1" dirty="0">
                <a:solidFill>
                  <a:srgbClr val="001489"/>
                </a:solidFill>
                <a:latin typeface="Verdana" panose="020B0604030504040204" pitchFamily="34" charset="0"/>
                <a:ea typeface="Verdana" panose="020B0604030504040204" pitchFamily="34" charset="0"/>
              </a:rPr>
              <a:t>ceļošanas</a:t>
            </a:r>
            <a:r>
              <a:rPr lang="lv-LV" sz="1500" dirty="0">
                <a:solidFill>
                  <a:srgbClr val="001489"/>
                </a:solidFill>
                <a:latin typeface="Verdana" panose="020B0604030504040204" pitchFamily="34" charset="0"/>
                <a:ea typeface="Verdana" panose="020B0604030504040204" pitchFamily="34" charset="0"/>
              </a:rPr>
              <a:t> </a:t>
            </a:r>
            <a:r>
              <a:rPr lang="lv-LV" sz="1500" b="1" dirty="0">
                <a:solidFill>
                  <a:srgbClr val="001489"/>
                </a:solidFill>
                <a:latin typeface="Verdana" panose="020B0604030504040204" pitchFamily="34" charset="0"/>
                <a:ea typeface="Verdana" panose="020B0604030504040204" pitchFamily="34" charset="0"/>
              </a:rPr>
              <a:t>kartes ir piešķirtas gandrīz 130 000 Eiropas jauniešu, tostarp 502 no Latvijas.</a:t>
            </a:r>
          </a:p>
          <a:p>
            <a:endParaRPr lang="lv-LV" sz="1500" b="1" dirty="0">
              <a:solidFill>
                <a:srgbClr val="001489"/>
              </a:solidFill>
              <a:latin typeface="Verdana" panose="020B0604030504040204" pitchFamily="34" charset="0"/>
              <a:ea typeface="Verdana" panose="020B0604030504040204" pitchFamily="34" charset="0"/>
            </a:endParaRPr>
          </a:p>
          <a:p>
            <a:r>
              <a:rPr lang="lv-LV" sz="1500" b="1" dirty="0">
                <a:solidFill>
                  <a:srgbClr val="001489"/>
                </a:solidFill>
                <a:latin typeface="Verdana" panose="020B0604030504040204" pitchFamily="34" charset="0"/>
                <a:ea typeface="Verdana" panose="020B0604030504040204" pitchFamily="34" charset="0"/>
                <a:hlinkClick r:id="rId2"/>
              </a:rPr>
              <a:t>#</a:t>
            </a:r>
            <a:r>
              <a:rPr lang="lv-LV" sz="1500" b="1" dirty="0" err="1">
                <a:solidFill>
                  <a:srgbClr val="001489"/>
                </a:solidFill>
                <a:latin typeface="Verdana" panose="020B0604030504040204" pitchFamily="34" charset="0"/>
                <a:ea typeface="Verdana" panose="020B0604030504040204" pitchFamily="34" charset="0"/>
                <a:hlinkClick r:id="rId2"/>
              </a:rPr>
              <a:t>DiscoverEU</a:t>
            </a:r>
            <a:endParaRPr lang="lv-LV" sz="1500" b="1" dirty="0">
              <a:solidFill>
                <a:srgbClr val="001489"/>
              </a:solidFill>
              <a:latin typeface="Verdana" panose="020B0604030504040204" pitchFamily="34" charset="0"/>
              <a:ea typeface="Verdana" panose="020B0604030504040204" pitchFamily="34" charset="0"/>
            </a:endParaRPr>
          </a:p>
        </p:txBody>
      </p:sp>
      <p:pic>
        <p:nvPicPr>
          <p:cNvPr id="9" name="Picture 8"/>
          <p:cNvPicPr>
            <a:picLocks noChangeAspect="1"/>
          </p:cNvPicPr>
          <p:nvPr/>
        </p:nvPicPr>
        <p:blipFill>
          <a:blip r:embed="rId3"/>
          <a:stretch>
            <a:fillRect/>
          </a:stretch>
        </p:blipFill>
        <p:spPr>
          <a:xfrm>
            <a:off x="6821868" y="2506967"/>
            <a:ext cx="4055848" cy="2534905"/>
          </a:xfrm>
          <a:prstGeom prst="rect">
            <a:avLst/>
          </a:prstGeom>
        </p:spPr>
      </p:pic>
    </p:spTree>
    <p:extLst>
      <p:ext uri="{BB962C8B-B14F-4D97-AF65-F5344CB8AC3E}">
        <p14:creationId xmlns:p14="http://schemas.microsoft.com/office/powerpoint/2010/main" val="33401910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2185" y="352775"/>
            <a:ext cx="11508509" cy="1325563"/>
          </a:xfrm>
        </p:spPr>
        <p:txBody>
          <a:bodyPr anchor="ctr">
            <a:normAutofit/>
          </a:bodyPr>
          <a:lstStyle/>
          <a:p>
            <a:r>
              <a:rPr lang="lv-LV" b="1" dirty="0">
                <a:solidFill>
                  <a:srgbClr val="001489"/>
                </a:solidFill>
                <a:latin typeface="Verdana" panose="020B0604030504040204" pitchFamily="34" charset="0"/>
                <a:ea typeface="Verdana" panose="020B0604030504040204" pitchFamily="34" charset="0"/>
              </a:rPr>
              <a:t>ERASMUS JAUNAJIEM UZŅĒMĒJIEM</a:t>
            </a:r>
          </a:p>
        </p:txBody>
      </p:sp>
      <p:sp>
        <p:nvSpPr>
          <p:cNvPr id="11" name="Content Placeholder 10"/>
          <p:cNvSpPr>
            <a:spLocks noGrp="1"/>
          </p:cNvSpPr>
          <p:nvPr>
            <p:ph idx="1"/>
          </p:nvPr>
        </p:nvSpPr>
        <p:spPr>
          <a:xfrm>
            <a:off x="331306" y="2949893"/>
            <a:ext cx="4156076" cy="3555332"/>
          </a:xfrm>
        </p:spPr>
        <p:txBody>
          <a:bodyPr anchor="ctr">
            <a:normAutofit/>
          </a:bodyPr>
          <a:lstStyle/>
          <a:p>
            <a:pPr marL="0" indent="0">
              <a:buNone/>
            </a:pPr>
            <a:r>
              <a:rPr lang="lv-LV" sz="1500" b="1" dirty="0">
                <a:solidFill>
                  <a:srgbClr val="001489"/>
                </a:solidFill>
                <a:latin typeface="Verdana" panose="020B0604030504040204" pitchFamily="34" charset="0"/>
                <a:ea typeface="Verdana" panose="020B0604030504040204" pitchFamily="34" charset="0"/>
              </a:rPr>
              <a:t>ATBALSTS: </a:t>
            </a:r>
          </a:p>
          <a:p>
            <a:pPr>
              <a:buFont typeface="Wingdings" panose="05000000000000000000" pitchFamily="2" charset="2"/>
              <a:buChar char="ü"/>
            </a:pPr>
            <a:r>
              <a:rPr lang="lv-LV" sz="1500" dirty="0">
                <a:solidFill>
                  <a:srgbClr val="001489"/>
                </a:solidFill>
                <a:latin typeface="Verdana" panose="020B0604030504040204" pitchFamily="34" charset="0"/>
                <a:ea typeface="Verdana" panose="020B0604030504040204" pitchFamily="34" charset="0"/>
              </a:rPr>
              <a:t> Zināšanu un ideju apmaiņa ar pieredzējušiem uzņēmējiem</a:t>
            </a:r>
          </a:p>
          <a:p>
            <a:pPr>
              <a:buFont typeface="Wingdings" panose="05000000000000000000" pitchFamily="2" charset="2"/>
              <a:buChar char="ü"/>
            </a:pPr>
            <a:r>
              <a:rPr lang="lv-LV" sz="1500" dirty="0">
                <a:solidFill>
                  <a:srgbClr val="001489"/>
                </a:solidFill>
                <a:latin typeface="Verdana" panose="020B0604030504040204" pitchFamily="34" charset="0"/>
                <a:ea typeface="Verdana" panose="020B0604030504040204" pitchFamily="34" charset="0"/>
              </a:rPr>
              <a:t>1–6 mēnešu sadarbība ar uzņēmējorganizāciju</a:t>
            </a:r>
          </a:p>
          <a:p>
            <a:pPr>
              <a:buFont typeface="Wingdings" panose="05000000000000000000" pitchFamily="2" charset="2"/>
              <a:buChar char="ü"/>
            </a:pPr>
            <a:r>
              <a:rPr lang="lv-LV" sz="1500" dirty="0">
                <a:solidFill>
                  <a:srgbClr val="001489"/>
                </a:solidFill>
              </a:rPr>
              <a:t>Eiropas Komisija nodrošina daļu no uzturēšanās izdevumiem</a:t>
            </a:r>
          </a:p>
          <a:p>
            <a:pPr>
              <a:buFont typeface="Wingdings" panose="05000000000000000000" pitchFamily="2" charset="2"/>
              <a:buChar char="ü"/>
            </a:pPr>
            <a:endParaRPr lang="lv-LV" sz="1500" dirty="0">
              <a:latin typeface="Verdana" panose="020B0604030504040204" pitchFamily="34" charset="0"/>
              <a:ea typeface="Verdana" panose="020B0604030504040204" pitchFamily="34" charset="0"/>
            </a:endParaRPr>
          </a:p>
        </p:txBody>
      </p:sp>
      <p:sp>
        <p:nvSpPr>
          <p:cNvPr id="4" name="Content Placeholder 3"/>
          <p:cNvSpPr>
            <a:spLocks noGrp="1"/>
          </p:cNvSpPr>
          <p:nvPr>
            <p:ph sz="half" idx="4294967295"/>
          </p:nvPr>
        </p:nvSpPr>
        <p:spPr>
          <a:xfrm>
            <a:off x="331306" y="1378144"/>
            <a:ext cx="9751578" cy="2050856"/>
          </a:xfrm>
        </p:spPr>
        <p:txBody>
          <a:bodyPr anchor="ctr">
            <a:normAutofit fontScale="92500" lnSpcReduction="10000"/>
          </a:bodyPr>
          <a:lstStyle/>
          <a:p>
            <a:pPr marL="0" indent="0">
              <a:buNone/>
            </a:pPr>
            <a:endParaRPr lang="lv-LV" sz="1500" dirty="0">
              <a:latin typeface="Verdana" panose="020B0604030504040204" pitchFamily="34" charset="0"/>
              <a:ea typeface="Verdana" panose="020B0604030504040204" pitchFamily="34" charset="0"/>
            </a:endParaRPr>
          </a:p>
          <a:p>
            <a:pPr marL="0" indent="0">
              <a:buNone/>
            </a:pPr>
            <a:endParaRPr lang="lv-LV" sz="1500" dirty="0">
              <a:latin typeface="Verdana" panose="020B0604030504040204" pitchFamily="34" charset="0"/>
              <a:ea typeface="Verdana" panose="020B0604030504040204" pitchFamily="34" charset="0"/>
            </a:endParaRPr>
          </a:p>
          <a:p>
            <a:pPr marL="0" indent="0">
              <a:buNone/>
            </a:pPr>
            <a:r>
              <a:rPr lang="lv-LV" sz="1500" b="1" dirty="0">
                <a:solidFill>
                  <a:srgbClr val="001489"/>
                </a:solidFill>
                <a:latin typeface="Verdana" panose="020B0604030504040204" pitchFamily="34" charset="0"/>
                <a:ea typeface="Verdana" panose="020B0604030504040204" pitchFamily="34" charset="0"/>
                <a:hlinkClick r:id="rId2"/>
              </a:rPr>
              <a:t>"</a:t>
            </a:r>
            <a:r>
              <a:rPr lang="lv-LV" sz="1500" b="1" dirty="0" err="1">
                <a:solidFill>
                  <a:srgbClr val="001489"/>
                </a:solidFill>
                <a:latin typeface="Verdana" panose="020B0604030504040204" pitchFamily="34" charset="0"/>
                <a:ea typeface="Verdana" panose="020B0604030504040204" pitchFamily="34" charset="0"/>
                <a:hlinkClick r:id="rId2"/>
              </a:rPr>
              <a:t>Erasmus</a:t>
            </a:r>
            <a:r>
              <a:rPr lang="lv-LV" sz="1500" b="1" dirty="0">
                <a:solidFill>
                  <a:srgbClr val="001489"/>
                </a:solidFill>
                <a:latin typeface="Verdana" panose="020B0604030504040204" pitchFamily="34" charset="0"/>
                <a:ea typeface="Verdana" panose="020B0604030504040204" pitchFamily="34" charset="0"/>
                <a:hlinkClick r:id="rId2"/>
              </a:rPr>
              <a:t> jaunajiem uzņēmējiem</a:t>
            </a:r>
            <a:r>
              <a:rPr lang="lv-LV" sz="1500" dirty="0">
                <a:solidFill>
                  <a:srgbClr val="001489"/>
                </a:solidFill>
                <a:latin typeface="Verdana" panose="020B0604030504040204" pitchFamily="34" charset="0"/>
                <a:ea typeface="Verdana" panose="020B0604030504040204" pitchFamily="34" charset="0"/>
                <a:hlinkClick r:id="rId2"/>
              </a:rPr>
              <a:t>” </a:t>
            </a:r>
            <a:r>
              <a:rPr lang="lv-LV" sz="1500" dirty="0">
                <a:solidFill>
                  <a:srgbClr val="001489"/>
                </a:solidFill>
                <a:latin typeface="Verdana" panose="020B0604030504040204" pitchFamily="34" charset="0"/>
                <a:ea typeface="Verdana" panose="020B0604030504040204" pitchFamily="34" charset="0"/>
              </a:rPr>
              <a:t>ir pārrobežu apmaiņas programma, kas dod iespēju jaunajiem uzņēmējiem un tiem, kas gatavojas uzsākt uzņēmējdarbību, mācīties no pieredzējušiem uzņēmējiem, kuri vada mazos uzņēmumus visās valstīs, kas piedalās programmā.</a:t>
            </a:r>
          </a:p>
          <a:p>
            <a:pPr marL="0" indent="0">
              <a:buNone/>
            </a:pPr>
            <a:r>
              <a:rPr lang="lv-LV" sz="1500" b="1" dirty="0">
                <a:solidFill>
                  <a:srgbClr val="001489"/>
                </a:solidFill>
                <a:latin typeface="Verdana" panose="020B0604030504040204" pitchFamily="34" charset="0"/>
                <a:ea typeface="Verdana" panose="020B0604030504040204" pitchFamily="34" charset="0"/>
              </a:rPr>
              <a:t>MĒRĶIS: </a:t>
            </a:r>
            <a:r>
              <a:rPr lang="lv-LV" sz="1500" dirty="0">
                <a:solidFill>
                  <a:srgbClr val="001489"/>
                </a:solidFill>
                <a:latin typeface="Verdana" panose="020B0604030504040204" pitchFamily="34" charset="0"/>
                <a:ea typeface="Verdana" panose="020B0604030504040204" pitchFamily="34" charset="0"/>
              </a:rPr>
              <a:t>Palīdzēt apgūt mazā uzņēmuma izveidošanai un tā sekmīgai vadīšanai nepieciešamās prasmes.</a:t>
            </a:r>
          </a:p>
          <a:p>
            <a:pPr marL="0" indent="0">
              <a:buNone/>
            </a:pPr>
            <a:r>
              <a:rPr lang="lv-LV" sz="1500" b="1" dirty="0">
                <a:solidFill>
                  <a:srgbClr val="001489"/>
                </a:solidFill>
                <a:latin typeface="Verdana" panose="020B0604030504040204" pitchFamily="34" charset="0"/>
                <a:ea typeface="Verdana" panose="020B0604030504040204" pitchFamily="34" charset="0"/>
              </a:rPr>
              <a:t>MĒRĶAUDITORIJA:</a:t>
            </a:r>
            <a:r>
              <a:rPr lang="lv-LV" sz="1500" dirty="0">
                <a:solidFill>
                  <a:srgbClr val="001489"/>
                </a:solidFill>
                <a:latin typeface="Verdana" panose="020B0604030504040204" pitchFamily="34" charset="0"/>
                <a:ea typeface="Verdana" panose="020B0604030504040204" pitchFamily="34" charset="0"/>
              </a:rPr>
              <a:t> Jaunie Eiropas uzņēmēji (uzsākuši komercdarbību pēdējo 3 gadu laikā vai gatavojas uzsākt komercdarbību).</a:t>
            </a:r>
          </a:p>
        </p:txBody>
      </p:sp>
      <p:graphicFrame>
        <p:nvGraphicFramePr>
          <p:cNvPr id="12" name="Content Placeholder 4"/>
          <p:cNvGraphicFramePr>
            <a:graphicFrameLocks/>
          </p:cNvGraphicFramePr>
          <p:nvPr>
            <p:extLst>
              <p:ext uri="{D42A27DB-BD31-4B8C-83A1-F6EECF244321}">
                <p14:modId xmlns:p14="http://schemas.microsoft.com/office/powerpoint/2010/main" val="3346251347"/>
              </p:ext>
            </p:extLst>
          </p:nvPr>
        </p:nvGraphicFramePr>
        <p:xfrm>
          <a:off x="4907009" y="4455321"/>
          <a:ext cx="5827722" cy="11988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TextBox 9"/>
          <p:cNvSpPr txBox="1"/>
          <p:nvPr/>
        </p:nvSpPr>
        <p:spPr>
          <a:xfrm>
            <a:off x="5091969" y="3889485"/>
            <a:ext cx="6768725" cy="369332"/>
          </a:xfrm>
          <a:prstGeom prst="rect">
            <a:avLst/>
          </a:prstGeom>
          <a:noFill/>
        </p:spPr>
        <p:txBody>
          <a:bodyPr wrap="square" rtlCol="0">
            <a:spAutoFit/>
          </a:bodyPr>
          <a:lstStyle/>
          <a:p>
            <a:r>
              <a:rPr lang="lv-LV" b="1" dirty="0">
                <a:solidFill>
                  <a:srgbClr val="001489"/>
                </a:solidFill>
                <a:latin typeface="Verdana" panose="020B0604030504040204" pitchFamily="34" charset="0"/>
                <a:ea typeface="Verdana" panose="020B0604030504040204" pitchFamily="34" charset="0"/>
              </a:rPr>
              <a:t>PROGRAMMAS SASNIEGUMI LĪDZ ŠIM</a:t>
            </a:r>
          </a:p>
        </p:txBody>
      </p:sp>
    </p:spTree>
    <p:extLst>
      <p:ext uri="{BB962C8B-B14F-4D97-AF65-F5344CB8AC3E}">
        <p14:creationId xmlns:p14="http://schemas.microsoft.com/office/powerpoint/2010/main" val="2216046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6603" y="418846"/>
            <a:ext cx="11578793" cy="1325563"/>
          </a:xfrm>
        </p:spPr>
        <p:txBody>
          <a:bodyPr anchor="ctr">
            <a:normAutofit/>
          </a:bodyPr>
          <a:lstStyle/>
          <a:p>
            <a:r>
              <a:rPr lang="lv-LV" b="1" dirty="0">
                <a:solidFill>
                  <a:srgbClr val="001489"/>
                </a:solidFill>
                <a:latin typeface="Verdana" panose="020B0604030504040204" pitchFamily="34" charset="0"/>
                <a:ea typeface="Verdana" panose="020B0604030504040204" pitchFamily="34" charset="0"/>
              </a:rPr>
              <a:t>EIROPAS SOLIDARITĀTES KORPUSS</a:t>
            </a:r>
          </a:p>
        </p:txBody>
      </p:sp>
      <p:sp>
        <p:nvSpPr>
          <p:cNvPr id="11" name="Content Placeholder 10"/>
          <p:cNvSpPr>
            <a:spLocks noGrp="1"/>
          </p:cNvSpPr>
          <p:nvPr>
            <p:ph idx="1"/>
          </p:nvPr>
        </p:nvSpPr>
        <p:spPr>
          <a:xfrm>
            <a:off x="838200" y="2063416"/>
            <a:ext cx="10515600" cy="1624461"/>
          </a:xfrm>
        </p:spPr>
        <p:txBody>
          <a:bodyPr anchor="ctr">
            <a:normAutofit/>
          </a:bodyPr>
          <a:lstStyle/>
          <a:p>
            <a:pPr marL="0" indent="0">
              <a:buNone/>
            </a:pPr>
            <a:r>
              <a:rPr lang="lv-LV" sz="1500" b="1" dirty="0">
                <a:solidFill>
                  <a:srgbClr val="001489"/>
                </a:solidFill>
                <a:latin typeface="Verdana" panose="020B0604030504040204" pitchFamily="34" charset="0"/>
                <a:ea typeface="Verdana" panose="020B0604030504040204" pitchFamily="34" charset="0"/>
              </a:rPr>
              <a:t>MĒRĶIS: </a:t>
            </a:r>
            <a:r>
              <a:rPr lang="lv-LV" sz="1500" dirty="0">
                <a:solidFill>
                  <a:srgbClr val="001489"/>
                </a:solidFill>
              </a:rPr>
              <a:t>I</a:t>
            </a:r>
            <a:r>
              <a:rPr lang="lv-LV" sz="1500" dirty="0">
                <a:solidFill>
                  <a:srgbClr val="001489"/>
                </a:solidFill>
                <a:latin typeface="Verdana" panose="020B0604030504040204" pitchFamily="34" charset="0"/>
                <a:ea typeface="Verdana" panose="020B0604030504040204" pitchFamily="34" charset="0"/>
              </a:rPr>
              <a:t>esaistīt jauniešus sabiedrībai aktuālu izaicinājumu risināšanā, uzlabot jauniešu kompetences, sekmēt sociālo iekļaušanu un stiprināt Eiropas vērtības.</a:t>
            </a:r>
          </a:p>
          <a:p>
            <a:pPr marL="0" indent="0">
              <a:buNone/>
            </a:pPr>
            <a:r>
              <a:rPr lang="lv-LV" sz="1500" b="1" dirty="0">
                <a:solidFill>
                  <a:srgbClr val="001489"/>
                </a:solidFill>
                <a:latin typeface="Verdana" panose="020B0604030504040204" pitchFamily="34" charset="0"/>
                <a:ea typeface="Verdana" panose="020B0604030504040204" pitchFamily="34" charset="0"/>
              </a:rPr>
              <a:t>MĒRĶAUDITORIJA: </a:t>
            </a:r>
            <a:r>
              <a:rPr lang="lv-LV" sz="1500" dirty="0">
                <a:solidFill>
                  <a:srgbClr val="001489"/>
                </a:solidFill>
                <a:latin typeface="Verdana" panose="020B0604030504040204" pitchFamily="34" charset="0"/>
                <a:ea typeface="Verdana" panose="020B0604030504040204" pitchFamily="34" charset="0"/>
              </a:rPr>
              <a:t>jaunieši 18</a:t>
            </a:r>
            <a:r>
              <a:rPr lang="lv-LV" sz="1500" dirty="0">
                <a:solidFill>
                  <a:srgbClr val="001489"/>
                </a:solidFill>
              </a:rPr>
              <a:t>–</a:t>
            </a:r>
            <a:r>
              <a:rPr lang="lv-LV" sz="1500" dirty="0">
                <a:solidFill>
                  <a:srgbClr val="001489"/>
                </a:solidFill>
                <a:latin typeface="Verdana" panose="020B0604030504040204" pitchFamily="34" charset="0"/>
                <a:ea typeface="Verdana" panose="020B0604030504040204" pitchFamily="34" charset="0"/>
              </a:rPr>
              <a:t>30 g., kuri reģistrējušies </a:t>
            </a:r>
            <a:r>
              <a:rPr lang="lv-LV" sz="1500" dirty="0">
                <a:solidFill>
                  <a:srgbClr val="001489"/>
                </a:solidFill>
                <a:latin typeface="Verdana" panose="020B0604030504040204" pitchFamily="34" charset="0"/>
                <a:ea typeface="Verdana" panose="020B0604030504040204" pitchFamily="34" charset="0"/>
                <a:hlinkClick r:id="rId2"/>
              </a:rPr>
              <a:t>Eiropas Solidaritātes korpusa datubāzē </a:t>
            </a:r>
            <a:r>
              <a:rPr lang="lv-LV" sz="1500" dirty="0">
                <a:solidFill>
                  <a:srgbClr val="001489"/>
                </a:solidFill>
                <a:latin typeface="Verdana" panose="020B0604030504040204" pitchFamily="34" charset="0"/>
                <a:ea typeface="Verdana" panose="020B0604030504040204" pitchFamily="34" charset="0"/>
              </a:rPr>
              <a:t>(solidaritātes aktivitātēs) un 18</a:t>
            </a:r>
            <a:r>
              <a:rPr lang="lv-LV" sz="1500" dirty="0">
                <a:solidFill>
                  <a:srgbClr val="001489"/>
                </a:solidFill>
              </a:rPr>
              <a:t>–</a:t>
            </a:r>
            <a:r>
              <a:rPr lang="lv-LV" sz="1500" dirty="0">
                <a:solidFill>
                  <a:srgbClr val="001489"/>
                </a:solidFill>
                <a:latin typeface="Verdana" panose="020B0604030504040204" pitchFamily="34" charset="0"/>
                <a:ea typeface="Verdana" panose="020B0604030504040204" pitchFamily="34" charset="0"/>
              </a:rPr>
              <a:t>35 g. </a:t>
            </a:r>
            <a:r>
              <a:rPr lang="lv-LV" sz="1500" dirty="0">
                <a:solidFill>
                  <a:srgbClr val="001489"/>
                </a:solidFill>
              </a:rPr>
              <a:t>(brīvprātīgā darba projektos humānās palīdzības jomā).</a:t>
            </a:r>
            <a:endParaRPr lang="lv-LV" sz="1500" dirty="0">
              <a:solidFill>
                <a:srgbClr val="001489"/>
              </a:solidFill>
              <a:latin typeface="Verdana" panose="020B0604030504040204" pitchFamily="34" charset="0"/>
              <a:ea typeface="Verdana" panose="020B0604030504040204" pitchFamily="34" charset="0"/>
            </a:endParaRPr>
          </a:p>
          <a:p>
            <a:pPr marL="0" indent="0">
              <a:buNone/>
            </a:pPr>
            <a:r>
              <a:rPr lang="lv-LV" sz="1500" b="1" dirty="0">
                <a:solidFill>
                  <a:srgbClr val="001489"/>
                </a:solidFill>
                <a:latin typeface="Verdana" panose="020B0604030504040204" pitchFamily="34" charset="0"/>
                <a:ea typeface="Verdana" panose="020B0604030504040204" pitchFamily="34" charset="0"/>
              </a:rPr>
              <a:t>ATBALSTS: </a:t>
            </a:r>
            <a:r>
              <a:rPr lang="lv-LV" sz="1500" dirty="0">
                <a:solidFill>
                  <a:srgbClr val="001489"/>
                </a:solidFill>
                <a:latin typeface="Verdana" panose="020B0604030504040204" pitchFamily="34" charset="0"/>
                <a:ea typeface="Verdana" panose="020B0604030504040204" pitchFamily="34" charset="0"/>
              </a:rPr>
              <a:t>2</a:t>
            </a:r>
            <a:r>
              <a:rPr lang="lv-LV" sz="1500" dirty="0">
                <a:solidFill>
                  <a:srgbClr val="001489"/>
                </a:solidFill>
              </a:rPr>
              <a:t>–</a:t>
            </a:r>
            <a:r>
              <a:rPr lang="lv-LV" sz="1500" dirty="0">
                <a:solidFill>
                  <a:srgbClr val="001489"/>
                </a:solidFill>
                <a:latin typeface="Verdana" panose="020B0604030504040204" pitchFamily="34" charset="0"/>
                <a:ea typeface="Verdana" panose="020B0604030504040204" pitchFamily="34" charset="0"/>
              </a:rPr>
              <a:t>12mēn. ilgu bezpeļņas projektu finansiāla atbalstīšana.</a:t>
            </a:r>
          </a:p>
        </p:txBody>
      </p:sp>
      <p:pic>
        <p:nvPicPr>
          <p:cNvPr id="4" name="Content Placeholder 5">
            <a:extLst>
              <a:ext uri="{FF2B5EF4-FFF2-40B4-BE49-F238E27FC236}">
                <a16:creationId xmlns:a16="http://schemas.microsoft.com/office/drawing/2014/main" id="{C203ADCD-37B9-42CA-923B-74C872F56E0F}"/>
              </a:ext>
            </a:extLst>
          </p:cNvPr>
          <p:cNvPicPr>
            <a:picLocks noChangeAspect="1"/>
          </p:cNvPicPr>
          <p:nvPr/>
        </p:nvPicPr>
        <p:blipFill rotWithShape="1">
          <a:blip r:embed="rId3" cstate="print">
            <a:extLst>
              <a:ext uri="{28A0092B-C50C-407E-A947-70E740481C1C}">
                <a14:useLocalDpi xmlns:a14="http://schemas.microsoft.com/office/drawing/2010/main" val="0"/>
              </a:ext>
            </a:extLst>
          </a:blip>
          <a:stretch/>
        </p:blipFill>
        <p:spPr>
          <a:xfrm>
            <a:off x="7238928" y="4006884"/>
            <a:ext cx="5375716" cy="1733728"/>
          </a:xfrm>
          <a:prstGeom prst="rect">
            <a:avLst/>
          </a:prstGeom>
        </p:spPr>
      </p:pic>
      <p:sp>
        <p:nvSpPr>
          <p:cNvPr id="3" name="TextBox 2"/>
          <p:cNvSpPr txBox="1"/>
          <p:nvPr/>
        </p:nvSpPr>
        <p:spPr>
          <a:xfrm>
            <a:off x="838199" y="3687877"/>
            <a:ext cx="6597073" cy="2169825"/>
          </a:xfrm>
          <a:prstGeom prst="rect">
            <a:avLst/>
          </a:prstGeom>
          <a:noFill/>
        </p:spPr>
        <p:txBody>
          <a:bodyPr wrap="square" rtlCol="0">
            <a:spAutoFit/>
          </a:bodyPr>
          <a:lstStyle/>
          <a:p>
            <a:r>
              <a:rPr lang="lv-LV" sz="1500" b="1" dirty="0">
                <a:solidFill>
                  <a:srgbClr val="001489"/>
                </a:solidFill>
                <a:latin typeface="Verdana" panose="020B0604030504040204" pitchFamily="34" charset="0"/>
                <a:ea typeface="Verdana" panose="020B0604030504040204" pitchFamily="34" charset="0"/>
              </a:rPr>
              <a:t>KO VARI DARĪT TU?</a:t>
            </a:r>
          </a:p>
          <a:p>
            <a:pPr marL="285750" indent="-285750">
              <a:buFont typeface="Arial" panose="020B0604020202020204" pitchFamily="34" charset="0"/>
              <a:buChar char="•"/>
            </a:pPr>
            <a:r>
              <a:rPr lang="lv-LV" sz="1500" dirty="0">
                <a:solidFill>
                  <a:srgbClr val="001489"/>
                </a:solidFill>
                <a:latin typeface="Verdana" panose="020B0604030504040204" pitchFamily="34" charset="0"/>
                <a:ea typeface="Verdana" panose="020B0604030504040204" pitchFamily="34" charset="0"/>
                <a:hlinkClick r:id="rId4"/>
              </a:rPr>
              <a:t>Brīvprātīgais darbs individuāli un grupā</a:t>
            </a:r>
            <a:endParaRPr lang="lv-LV" sz="1500" dirty="0">
              <a:solidFill>
                <a:srgbClr val="001489"/>
              </a:solidFill>
              <a:latin typeface="Verdana" panose="020B0604030504040204" pitchFamily="34" charset="0"/>
              <a:ea typeface="Verdana" panose="020B0604030504040204" pitchFamily="34" charset="0"/>
            </a:endParaRPr>
          </a:p>
          <a:p>
            <a:pPr marL="285750" indent="-285750">
              <a:buFont typeface="Arial" panose="020B0604020202020204" pitchFamily="34" charset="0"/>
              <a:buChar char="•"/>
            </a:pPr>
            <a:r>
              <a:rPr lang="lv-LV" sz="1500" dirty="0">
                <a:solidFill>
                  <a:srgbClr val="001489"/>
                </a:solidFill>
                <a:latin typeface="Verdana" panose="020B0604030504040204" pitchFamily="34" charset="0"/>
                <a:ea typeface="Verdana" panose="020B0604030504040204" pitchFamily="34" charset="0"/>
                <a:hlinkClick r:id="rId5"/>
              </a:rPr>
              <a:t>Vietējie solidaritātes projekti</a:t>
            </a:r>
            <a:endParaRPr lang="lv-LV" sz="1500" dirty="0">
              <a:solidFill>
                <a:srgbClr val="001489"/>
              </a:solidFill>
              <a:latin typeface="Verdana" panose="020B0604030504040204" pitchFamily="34" charset="0"/>
              <a:ea typeface="Verdana" panose="020B0604030504040204" pitchFamily="34" charset="0"/>
            </a:endParaRPr>
          </a:p>
          <a:p>
            <a:pPr marL="285750" indent="-285750">
              <a:buFont typeface="Arial" panose="020B0604020202020204" pitchFamily="34" charset="0"/>
              <a:buChar char="•"/>
            </a:pPr>
            <a:r>
              <a:rPr lang="lv-LV" sz="1500" dirty="0">
                <a:solidFill>
                  <a:srgbClr val="001489"/>
                </a:solidFill>
                <a:latin typeface="Verdana" panose="020B0604030504040204" pitchFamily="34" charset="0"/>
                <a:ea typeface="Verdana" panose="020B0604030504040204" pitchFamily="34" charset="0"/>
                <a:hlinkClick r:id="rId6"/>
              </a:rPr>
              <a:t>Stažēšanās</a:t>
            </a:r>
            <a:endParaRPr lang="lv-LV" sz="1500" dirty="0">
              <a:solidFill>
                <a:srgbClr val="001489"/>
              </a:solidFill>
              <a:latin typeface="Verdana" panose="020B0604030504040204" pitchFamily="34" charset="0"/>
              <a:ea typeface="Verdana" panose="020B0604030504040204" pitchFamily="34" charset="0"/>
            </a:endParaRPr>
          </a:p>
          <a:p>
            <a:pPr marL="285750" indent="-285750">
              <a:buFont typeface="Arial" panose="020B0604020202020204" pitchFamily="34" charset="0"/>
              <a:buChar char="•"/>
            </a:pPr>
            <a:endParaRPr lang="lv-LV" sz="1500" dirty="0">
              <a:solidFill>
                <a:srgbClr val="001489"/>
              </a:solidFill>
              <a:latin typeface="Verdana" panose="020B0604030504040204" pitchFamily="34" charset="0"/>
              <a:ea typeface="Verdana" panose="020B0604030504040204" pitchFamily="34" charset="0"/>
            </a:endParaRPr>
          </a:p>
          <a:p>
            <a:r>
              <a:rPr lang="lv-LV" sz="1500" dirty="0">
                <a:solidFill>
                  <a:srgbClr val="001489"/>
                </a:solidFill>
                <a:latin typeface="Verdana" panose="020B0604030504040204" pitchFamily="34" charset="0"/>
                <a:ea typeface="Verdana" panose="020B0604030504040204" pitchFamily="34" charset="0"/>
              </a:rPr>
              <a:t>Tās var būt visdažādākajās jomās — izglītība un apmācība, pilsoniskums un demokrātiskā līdzdalība, vide un dabas aizsardzība, migrācija, kultūra un daudzas citas. </a:t>
            </a:r>
          </a:p>
          <a:p>
            <a:pPr marL="285750" indent="-285750">
              <a:buFont typeface="Arial" panose="020B0604020202020204" pitchFamily="34" charset="0"/>
              <a:buChar char="•"/>
            </a:pPr>
            <a:endParaRPr lang="lv-LV" sz="1500"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2536316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5636" y="281998"/>
            <a:ext cx="10938164" cy="1325563"/>
          </a:xfrm>
        </p:spPr>
        <p:txBody>
          <a:bodyPr anchor="ctr">
            <a:normAutofit/>
          </a:bodyPr>
          <a:lstStyle/>
          <a:p>
            <a:r>
              <a:rPr lang="lv-LV" b="1" dirty="0">
                <a:solidFill>
                  <a:srgbClr val="001489"/>
                </a:solidFill>
                <a:latin typeface="Verdana" panose="020B0604030504040204" pitchFamily="34" charset="0"/>
                <a:ea typeface="Verdana" panose="020B0604030504040204" pitchFamily="34" charset="0"/>
              </a:rPr>
              <a:t>EURODESK - IESPĒJU DATU BĀZE</a:t>
            </a:r>
          </a:p>
        </p:txBody>
      </p:sp>
      <p:sp>
        <p:nvSpPr>
          <p:cNvPr id="11" name="Content Placeholder 10"/>
          <p:cNvSpPr>
            <a:spLocks noGrp="1"/>
          </p:cNvSpPr>
          <p:nvPr>
            <p:ph idx="1"/>
          </p:nvPr>
        </p:nvSpPr>
        <p:spPr>
          <a:xfrm>
            <a:off x="401428" y="1902032"/>
            <a:ext cx="10515600" cy="1828800"/>
          </a:xfrm>
        </p:spPr>
        <p:txBody>
          <a:bodyPr anchor="ctr">
            <a:normAutofit/>
          </a:bodyPr>
          <a:lstStyle/>
          <a:p>
            <a:pPr marL="0" indent="0">
              <a:buNone/>
            </a:pPr>
            <a:r>
              <a:rPr lang="lv-LV" sz="1500" b="1" dirty="0">
                <a:solidFill>
                  <a:srgbClr val="001489"/>
                </a:solidFill>
                <a:latin typeface="Verdana" panose="020B0604030504040204" pitchFamily="34" charset="0"/>
                <a:ea typeface="Verdana" panose="020B0604030504040204" pitchFamily="34" charset="0"/>
                <a:hlinkClick r:id="rId2"/>
              </a:rPr>
              <a:t>EURODESK</a:t>
            </a:r>
            <a:r>
              <a:rPr lang="lv-LV" sz="1500" b="1" dirty="0">
                <a:solidFill>
                  <a:srgbClr val="001489"/>
                </a:solidFill>
                <a:latin typeface="Verdana" panose="020B0604030504040204" pitchFamily="34" charset="0"/>
                <a:ea typeface="Verdana" panose="020B0604030504040204" pitchFamily="34" charset="0"/>
              </a:rPr>
              <a:t> – ERASMUS+ ATBALSTA ORGANIZĀCIJA</a:t>
            </a:r>
          </a:p>
          <a:p>
            <a:pPr marL="0" indent="0">
              <a:buNone/>
            </a:pPr>
            <a:r>
              <a:rPr lang="lv-LV" sz="1500" b="1" dirty="0">
                <a:solidFill>
                  <a:srgbClr val="001489"/>
                </a:solidFill>
                <a:latin typeface="Verdana" panose="020B0604030504040204" pitchFamily="34" charset="0"/>
                <a:ea typeface="Verdana" panose="020B0604030504040204" pitchFamily="34" charset="0"/>
              </a:rPr>
              <a:t>MĒRĶIS: </a:t>
            </a:r>
            <a:r>
              <a:rPr lang="lv-LV" sz="1500" dirty="0" err="1">
                <a:solidFill>
                  <a:srgbClr val="001489"/>
                </a:solidFill>
                <a:latin typeface="Verdana" panose="020B0604030504040204" pitchFamily="34" charset="0"/>
                <a:ea typeface="Verdana" panose="020B0604030504040204" pitchFamily="34" charset="0"/>
              </a:rPr>
              <a:t>Erasmus</a:t>
            </a:r>
            <a:r>
              <a:rPr lang="lv-LV" sz="1500" dirty="0">
                <a:solidFill>
                  <a:srgbClr val="001489"/>
                </a:solidFill>
                <a:latin typeface="Verdana" panose="020B0604030504040204" pitchFamily="34" charset="0"/>
                <a:ea typeface="Verdana" panose="020B0604030504040204" pitchFamily="34" charset="0"/>
              </a:rPr>
              <a:t>+ atbalsta organizācija, sniegt visaptverošu informāciju par mobilitātes iespējām jauniešiem un tiem, kuri strādā ar jauniešiem.</a:t>
            </a:r>
          </a:p>
          <a:p>
            <a:pPr marL="0" indent="0">
              <a:buNone/>
            </a:pPr>
            <a:r>
              <a:rPr lang="lv-LV" sz="1500" b="1" dirty="0">
                <a:solidFill>
                  <a:srgbClr val="001489"/>
                </a:solidFill>
                <a:latin typeface="Verdana" panose="020B0604030504040204" pitchFamily="34" charset="0"/>
                <a:ea typeface="Verdana" panose="020B0604030504040204" pitchFamily="34" charset="0"/>
              </a:rPr>
              <a:t>MĒRĶAUDITORIJA: </a:t>
            </a:r>
            <a:r>
              <a:rPr lang="lv-LV" sz="1500" dirty="0">
                <a:solidFill>
                  <a:srgbClr val="001489"/>
                </a:solidFill>
              </a:rPr>
              <a:t>J</a:t>
            </a:r>
            <a:r>
              <a:rPr lang="lv-LV" sz="1500" dirty="0">
                <a:solidFill>
                  <a:srgbClr val="001489"/>
                </a:solidFill>
                <a:latin typeface="Verdana" panose="020B0604030504040204" pitchFamily="34" charset="0"/>
                <a:ea typeface="Verdana" panose="020B0604030504040204" pitchFamily="34" charset="0"/>
              </a:rPr>
              <a:t>aunieši un darbā ar jaunatni iesaistītie.</a:t>
            </a:r>
          </a:p>
          <a:p>
            <a:pPr marL="0" indent="0">
              <a:buNone/>
            </a:pPr>
            <a:r>
              <a:rPr lang="lv-LV" sz="1500" b="1" dirty="0">
                <a:solidFill>
                  <a:srgbClr val="001489"/>
                </a:solidFill>
                <a:latin typeface="Verdana" panose="020B0604030504040204" pitchFamily="34" charset="0"/>
                <a:ea typeface="Verdana" panose="020B0604030504040204" pitchFamily="34" charset="0"/>
              </a:rPr>
              <a:t>ATBALSTS:</a:t>
            </a:r>
            <a:r>
              <a:rPr lang="lv-LV" sz="1500" dirty="0">
                <a:solidFill>
                  <a:srgbClr val="001489"/>
                </a:solidFill>
                <a:latin typeface="Verdana" panose="020B0604030504040204" pitchFamily="34" charset="0"/>
                <a:ea typeface="Verdana" panose="020B0604030504040204" pitchFamily="34" charset="0"/>
              </a:rPr>
              <a:t> Informācija un konsultācijas.</a:t>
            </a:r>
          </a:p>
        </p:txBody>
      </p:sp>
      <p:sp>
        <p:nvSpPr>
          <p:cNvPr id="3" name="TextBox 2"/>
          <p:cNvSpPr txBox="1"/>
          <p:nvPr/>
        </p:nvSpPr>
        <p:spPr>
          <a:xfrm>
            <a:off x="401428" y="3545728"/>
            <a:ext cx="10515600" cy="2862322"/>
          </a:xfrm>
          <a:prstGeom prst="rect">
            <a:avLst/>
          </a:prstGeom>
          <a:noFill/>
        </p:spPr>
        <p:txBody>
          <a:bodyPr wrap="square" rtlCol="0">
            <a:spAutoFit/>
          </a:bodyPr>
          <a:lstStyle/>
          <a:p>
            <a:pPr>
              <a:lnSpc>
                <a:spcPct val="150000"/>
              </a:lnSpc>
            </a:pPr>
            <a:r>
              <a:rPr lang="lv-LV" sz="1500" b="1" dirty="0">
                <a:solidFill>
                  <a:srgbClr val="001489"/>
                </a:solidFill>
                <a:latin typeface="Verdana" panose="020B0604030504040204" pitchFamily="34" charset="0"/>
                <a:ea typeface="Verdana" panose="020B0604030504040204" pitchFamily="34" charset="0"/>
                <a:hlinkClick r:id="rId3"/>
              </a:rPr>
              <a:t>EURODESK TIEŠSAISTE IESPĒJU DATU BĀZĒ </a:t>
            </a:r>
            <a:r>
              <a:rPr lang="lv-LV" sz="1500" b="1" dirty="0">
                <a:solidFill>
                  <a:srgbClr val="001489"/>
                </a:solidFill>
                <a:latin typeface="Verdana" panose="020B0604030504040204" pitchFamily="34" charset="0"/>
                <a:ea typeface="Verdana" panose="020B0604030504040204" pitchFamily="34" charset="0"/>
              </a:rPr>
              <a:t>VAR MEKLĒT IESPĒJAS 5 KATEGORIJĀS:</a:t>
            </a:r>
          </a:p>
          <a:p>
            <a:pPr marL="285750" indent="-285750">
              <a:lnSpc>
                <a:spcPct val="150000"/>
              </a:lnSpc>
              <a:buFont typeface="Arial" panose="020B0604020202020204" pitchFamily="34" charset="0"/>
              <a:buChar char="•"/>
            </a:pPr>
            <a:r>
              <a:rPr lang="lv-LV" sz="1500" dirty="0">
                <a:solidFill>
                  <a:srgbClr val="001489"/>
                </a:solidFill>
                <a:latin typeface="Verdana" panose="020B0604030504040204" pitchFamily="34" charset="0"/>
                <a:ea typeface="Verdana" panose="020B0604030504040204" pitchFamily="34" charset="0"/>
              </a:rPr>
              <a:t>mācīšanās: programmas un stipendijas, lai mācītos un studētu ārzemēs;</a:t>
            </a:r>
          </a:p>
          <a:p>
            <a:pPr marL="285750" indent="-285750">
              <a:lnSpc>
                <a:spcPct val="150000"/>
              </a:lnSpc>
              <a:buFont typeface="Arial" panose="020B0604020202020204" pitchFamily="34" charset="0"/>
              <a:buChar char="•"/>
            </a:pPr>
            <a:r>
              <a:rPr lang="lv-LV" sz="1500" dirty="0">
                <a:solidFill>
                  <a:srgbClr val="001489"/>
                </a:solidFill>
                <a:latin typeface="Verdana" panose="020B0604030504040204" pitchFamily="34" charset="0"/>
                <a:ea typeface="Verdana" panose="020B0604030504040204" pitchFamily="34" charset="0"/>
              </a:rPr>
              <a:t>brīvprātīgais darbs: programmas un projekti, lai veiktu brīvprātīgā darba projektu ārzemēs;</a:t>
            </a:r>
          </a:p>
          <a:p>
            <a:pPr marL="285750" indent="-285750">
              <a:lnSpc>
                <a:spcPct val="150000"/>
              </a:lnSpc>
              <a:buFont typeface="Arial" panose="020B0604020202020204" pitchFamily="34" charset="0"/>
              <a:buChar char="•"/>
            </a:pPr>
            <a:r>
              <a:rPr lang="lv-LV" sz="1500" dirty="0">
                <a:solidFill>
                  <a:srgbClr val="001489"/>
                </a:solidFill>
                <a:latin typeface="Verdana" panose="020B0604030504040204" pitchFamily="34" charset="0"/>
                <a:ea typeface="Verdana" panose="020B0604030504040204" pitchFamily="34" charset="0"/>
              </a:rPr>
              <a:t>prakse: apmaksāta prakse un stažēšanās starptautiskās un ES institūcijās;</a:t>
            </a:r>
          </a:p>
          <a:p>
            <a:pPr marL="285750" indent="-285750">
              <a:lnSpc>
                <a:spcPct val="150000"/>
              </a:lnSpc>
              <a:buFont typeface="Arial" panose="020B0604020202020204" pitchFamily="34" charset="0"/>
              <a:buChar char="•"/>
            </a:pPr>
            <a:r>
              <a:rPr lang="lv-LV" sz="1500" dirty="0">
                <a:solidFill>
                  <a:srgbClr val="001489"/>
                </a:solidFill>
                <a:latin typeface="Verdana" panose="020B0604030504040204" pitchFamily="34" charset="0"/>
                <a:ea typeface="Verdana" panose="020B0604030504040204" pitchFamily="34" charset="0"/>
              </a:rPr>
              <a:t>piedalīšanās: aicinājumi piedalīties dažādos konkursos, konferencēs un spēlēs;</a:t>
            </a:r>
          </a:p>
          <a:p>
            <a:pPr marL="285750" indent="-285750">
              <a:lnSpc>
                <a:spcPct val="150000"/>
              </a:lnSpc>
              <a:buFont typeface="Arial" panose="020B0604020202020204" pitchFamily="34" charset="0"/>
              <a:buChar char="•"/>
            </a:pPr>
            <a:r>
              <a:rPr lang="lv-LV" sz="1500" dirty="0">
                <a:solidFill>
                  <a:srgbClr val="001489"/>
                </a:solidFill>
                <a:latin typeface="Verdana" panose="020B0604030504040204" pitchFamily="34" charset="0"/>
                <a:ea typeface="Verdana" panose="020B0604030504040204" pitchFamily="34" charset="0"/>
              </a:rPr>
              <a:t>dotācijas: finansējums projektu un jauniešu informācijas atbalstam no ES.</a:t>
            </a:r>
          </a:p>
          <a:p>
            <a:pPr marL="285750" indent="-285750">
              <a:buFont typeface="Arial" panose="020B0604020202020204" pitchFamily="34" charset="0"/>
              <a:buChar char="•"/>
            </a:pPr>
            <a:endParaRPr lang="lv-LV" sz="1500" dirty="0">
              <a:solidFill>
                <a:srgbClr val="001489"/>
              </a:solidFill>
              <a:latin typeface="Verdana" panose="020B0604030504040204" pitchFamily="34" charset="0"/>
              <a:ea typeface="Verdana" panose="020B0604030504040204" pitchFamily="34" charset="0"/>
            </a:endParaRPr>
          </a:p>
          <a:p>
            <a:pPr marL="285750" indent="-285750">
              <a:buFont typeface="Arial" panose="020B0604020202020204" pitchFamily="34" charset="0"/>
              <a:buChar char="•"/>
            </a:pPr>
            <a:endParaRPr lang="lv-LV" sz="1500" dirty="0">
              <a:solidFill>
                <a:srgbClr val="001489"/>
              </a:solidFill>
              <a:latin typeface="Verdana" panose="020B0604030504040204" pitchFamily="34" charset="0"/>
              <a:ea typeface="Verdana" panose="020B0604030504040204" pitchFamily="34" charset="0"/>
            </a:endParaRPr>
          </a:p>
          <a:p>
            <a:pPr marL="285750" indent="-285750">
              <a:buFont typeface="Arial" panose="020B0604020202020204" pitchFamily="34" charset="0"/>
              <a:buChar char="•"/>
            </a:pPr>
            <a:endParaRPr lang="lv-LV" sz="1500" dirty="0">
              <a:solidFill>
                <a:srgbClr val="001489"/>
              </a:solidFill>
              <a:latin typeface="Verdana" panose="020B0604030504040204" pitchFamily="34" charset="0"/>
              <a:ea typeface="Verdana" panose="020B0604030504040204" pitchFamily="34" charset="0"/>
            </a:endParaRPr>
          </a:p>
        </p:txBody>
      </p:sp>
      <p:pic>
        <p:nvPicPr>
          <p:cNvPr id="4" name="Picture 3"/>
          <p:cNvPicPr>
            <a:picLocks noChangeAspect="1"/>
          </p:cNvPicPr>
          <p:nvPr/>
        </p:nvPicPr>
        <p:blipFill>
          <a:blip r:embed="rId4"/>
          <a:stretch>
            <a:fillRect/>
          </a:stretch>
        </p:blipFill>
        <p:spPr>
          <a:xfrm>
            <a:off x="9947419" y="4479068"/>
            <a:ext cx="1406381" cy="1406381"/>
          </a:xfrm>
          <a:prstGeom prst="rect">
            <a:avLst/>
          </a:prstGeom>
        </p:spPr>
      </p:pic>
    </p:spTree>
    <p:extLst>
      <p:ext uri="{BB962C8B-B14F-4D97-AF65-F5344CB8AC3E}">
        <p14:creationId xmlns:p14="http://schemas.microsoft.com/office/powerpoint/2010/main" val="100748058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2408</TotalTime>
  <Words>1309</Words>
  <Application>Microsoft Office PowerPoint</Application>
  <PresentationFormat>Widescreen</PresentationFormat>
  <Paragraphs>117</Paragraphs>
  <Slides>14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Verdana</vt:lpstr>
      <vt:lpstr>Calibri Light</vt:lpstr>
      <vt:lpstr>Calibri</vt:lpstr>
      <vt:lpstr>Wingdings</vt:lpstr>
      <vt:lpstr>Office Theme</vt:lpstr>
      <vt:lpstr>JAUNIEŠU IESPĒJAS UN LĪDZDALĪBA EIROPAS JAUNATNES GADĀ  2022</vt:lpstr>
      <vt:lpstr>EIROPAS JAUNATNES GADS</vt:lpstr>
      <vt:lpstr>EIROPAS JAUNATNES GADS</vt:lpstr>
      <vt:lpstr>EIROPAS JAUNATNES GADS</vt:lpstr>
      <vt:lpstr>ERASMUS+ JAU 35 GADI</vt:lpstr>
      <vt:lpstr>DISCOVER EU</vt:lpstr>
      <vt:lpstr>ERASMUS JAUNAJIEM UZŅĒMĒJIEM</vt:lpstr>
      <vt:lpstr>EIROPAS SOLIDARITĀTES KORPUSS</vt:lpstr>
      <vt:lpstr>EURODESK - IESPĒJU DATU BĀZE</vt:lpstr>
      <vt:lpstr>JAUNĀ PROGRAMMA ALMA  (AIM, LEARN, MASTER, ACHIEVE)</vt:lpstr>
      <vt:lpstr>RADOŠĀ EIROPA</vt:lpstr>
      <vt:lpstr>PROTI UN DARI!</vt:lpstr>
      <vt:lpstr>EIROPAS JAUNATNES PORTĀLS</vt:lpstr>
      <vt:lpstr>PowerPoint Presentation</vt:lpstr>
    </vt:vector>
  </TitlesOfParts>
  <Company>European Commission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LAIMA Kirtovska (COMM-RIGA)</dc:creator>
  <cp:lastModifiedBy>Zane Vinkele</cp:lastModifiedBy>
  <cp:revision>124</cp:revision>
  <dcterms:created xsi:type="dcterms:W3CDTF">2022-03-14T07:21:10Z</dcterms:created>
  <dcterms:modified xsi:type="dcterms:W3CDTF">2022-04-05T07:13:09Z</dcterms:modified>
</cp:coreProperties>
</file>