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759" r:id="rId4"/>
    <p:sldId id="760" r:id="rId5"/>
    <p:sldId id="278" r:id="rId6"/>
    <p:sldId id="279" r:id="rId7"/>
    <p:sldId id="280" r:id="rId8"/>
    <p:sldId id="258" r:id="rId9"/>
    <p:sldId id="259" r:id="rId10"/>
    <p:sldId id="264" r:id="rId11"/>
    <p:sldId id="265" r:id="rId12"/>
    <p:sldId id="266" r:id="rId13"/>
    <p:sldId id="261" r:id="rId14"/>
    <p:sldId id="755" r:id="rId15"/>
    <p:sldId id="756" r:id="rId16"/>
    <p:sldId id="757" r:id="rId17"/>
    <p:sldId id="695" r:id="rId18"/>
    <p:sldId id="272" r:id="rId19"/>
    <p:sldId id="281" r:id="rId20"/>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2067-4B3D-48DC-8202-8C17D015F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811EE91D-F009-4AE5-9B6C-979514DD32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56DA7F0C-5AC7-4A04-86E6-9B8243BCC4B7}"/>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5" name="Footer Placeholder 4">
            <a:extLst>
              <a:ext uri="{FF2B5EF4-FFF2-40B4-BE49-F238E27FC236}">
                <a16:creationId xmlns:a16="http://schemas.microsoft.com/office/drawing/2014/main" id="{E1899B4A-9CD8-4DF1-917B-778F86A7674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7C812E8-6C4D-4F32-85C8-AD5D9C754CF3}"/>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327598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2867-B64B-4887-BEC2-D816BE8667D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FDEB16B-2526-4E4D-B4BB-AB135B7237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945CCDD-A2B2-44A8-BBCC-1399ADD27A87}"/>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5" name="Footer Placeholder 4">
            <a:extLst>
              <a:ext uri="{FF2B5EF4-FFF2-40B4-BE49-F238E27FC236}">
                <a16:creationId xmlns:a16="http://schemas.microsoft.com/office/drawing/2014/main" id="{D8126D0F-65C4-4CEB-AB88-A8160440B0A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DE052C3-3422-4B4A-8F53-2955896A21CF}"/>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2036281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95DC10-E721-47F7-B31E-BE00D4F03F1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7239EAB-812F-4335-A186-882DE67513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24CC5FDC-5E8B-4826-972D-1BFE2C0D7842}"/>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5" name="Footer Placeholder 4">
            <a:extLst>
              <a:ext uri="{FF2B5EF4-FFF2-40B4-BE49-F238E27FC236}">
                <a16:creationId xmlns:a16="http://schemas.microsoft.com/office/drawing/2014/main" id="{E86970C8-8FE5-4207-A3D3-B44A5D58D11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F8369FD-1068-4137-8857-36937FC4143B}"/>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505429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3C20D-44D9-4292-9A5E-071918747D25}"/>
              </a:ext>
            </a:extLst>
          </p:cNvPr>
          <p:cNvSpPr>
            <a:spLocks noGrp="1"/>
          </p:cNvSpPr>
          <p:nvPr>
            <p:ph type="title"/>
          </p:nvPr>
        </p:nvSpPr>
        <p:spPr/>
        <p:txBody>
          <a:bodyPr/>
          <a:lstStyle/>
          <a:p>
            <a:r>
              <a:rPr lang="en-US" dirty="0"/>
              <a:t>Click to edit Master title style</a:t>
            </a:r>
            <a:endParaRPr lang="lv-LV" dirty="0"/>
          </a:p>
        </p:txBody>
      </p:sp>
      <p:sp>
        <p:nvSpPr>
          <p:cNvPr id="3" name="Content Placeholder 2">
            <a:extLst>
              <a:ext uri="{FF2B5EF4-FFF2-40B4-BE49-F238E27FC236}">
                <a16:creationId xmlns:a16="http://schemas.microsoft.com/office/drawing/2014/main" id="{73311733-47AB-446C-A08D-552A6EF3F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CD41530-36CA-4319-9B68-214D7A00F00E}"/>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5" name="Footer Placeholder 4">
            <a:extLst>
              <a:ext uri="{FF2B5EF4-FFF2-40B4-BE49-F238E27FC236}">
                <a16:creationId xmlns:a16="http://schemas.microsoft.com/office/drawing/2014/main" id="{64779239-94AD-4A5B-8CB3-FB89E4895B2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7B69541-4953-46F4-B809-C5DDA9EC3F6D}"/>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70301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DFB6-B4D0-40E3-A070-0940418743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48331A1D-07D2-4F66-8662-383EB7BF7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DFCCB9-D50F-468B-BDF3-597ED2CAB7DC}"/>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5" name="Footer Placeholder 4">
            <a:extLst>
              <a:ext uri="{FF2B5EF4-FFF2-40B4-BE49-F238E27FC236}">
                <a16:creationId xmlns:a16="http://schemas.microsoft.com/office/drawing/2014/main" id="{261CD8F2-29B4-4295-9692-28916360866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3328D09-7460-469B-B652-BAAC8D77FBBD}"/>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137714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011A1-7C7D-469C-867E-8BBFDF6FF76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C570711-F318-4709-B689-2CEAB1C8A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20F1B2CB-0E4A-48FD-BBFC-CD40D9C674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8D822D73-BCC9-47DD-9D28-5C336E8DBC1F}"/>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6" name="Footer Placeholder 5">
            <a:extLst>
              <a:ext uri="{FF2B5EF4-FFF2-40B4-BE49-F238E27FC236}">
                <a16:creationId xmlns:a16="http://schemas.microsoft.com/office/drawing/2014/main" id="{FA109900-6DDF-4C5A-B5CE-1847389251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DF4E785A-63B5-4156-A4F2-8622F744596B}"/>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84236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7FE31-AE91-4362-92C1-7C3CF5FF7FD0}"/>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B39B3E4-0079-47ED-AE58-296B46FD12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C4A164-B1ED-402F-9645-ECE24B53E4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6506A4F9-560A-445E-8E40-8812742697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69EB89-45B8-4FDA-BEAA-7705461467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750A42E8-B27E-43E7-BBF0-1DBC823FDEAE}"/>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8" name="Footer Placeholder 7">
            <a:extLst>
              <a:ext uri="{FF2B5EF4-FFF2-40B4-BE49-F238E27FC236}">
                <a16:creationId xmlns:a16="http://schemas.microsoft.com/office/drawing/2014/main" id="{6FE8FF8C-81CA-47D9-8F2A-3F20240FDEB2}"/>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175E05E0-7F32-4D81-8331-82C80FE013F4}"/>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1559218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E8391-6BB1-450D-9EAB-F2082EC9F9B8}"/>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E58E3D9B-5BEE-46F8-A464-B77D0F1F0639}"/>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4" name="Footer Placeholder 3">
            <a:extLst>
              <a:ext uri="{FF2B5EF4-FFF2-40B4-BE49-F238E27FC236}">
                <a16:creationId xmlns:a16="http://schemas.microsoft.com/office/drawing/2014/main" id="{8062AF29-9FBF-436A-87B1-0FBDD9DB3229}"/>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0FF1A663-FF4A-4885-990C-D0A0F0DC0B33}"/>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57102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8A99EF-1701-4C00-B9C1-BD863C75EA54}"/>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3" name="Footer Placeholder 2">
            <a:extLst>
              <a:ext uri="{FF2B5EF4-FFF2-40B4-BE49-F238E27FC236}">
                <a16:creationId xmlns:a16="http://schemas.microsoft.com/office/drawing/2014/main" id="{00CC12E8-229C-4D49-996B-D39BE5327667}"/>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6E5CF19B-2CCE-481A-B446-38CBC5A86E95}"/>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124766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16A57-D535-4CE2-9DBB-BA9207797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B757ADC-5F4C-423B-A288-4BDDF354BD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D37FBC57-0BED-49A0-82ED-8C41CDA586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DAECF2-4DE8-4D65-A69C-0EC5C4968005}"/>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6" name="Footer Placeholder 5">
            <a:extLst>
              <a:ext uri="{FF2B5EF4-FFF2-40B4-BE49-F238E27FC236}">
                <a16:creationId xmlns:a16="http://schemas.microsoft.com/office/drawing/2014/main" id="{F1CD3D7B-5351-4273-A55B-04C3BBAEDC7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259B48B-5FF5-4667-8A78-84CFEDCC4D86}"/>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3658633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2EA6-2393-4CA7-866B-2DEF29E3C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AC7E4C2-BD76-4184-A453-2E6F4572C0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2D8B7C8D-149C-4C1E-9526-3AC015AE6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9D36D-4E1B-442C-BF2C-54A0D10E91B8}"/>
              </a:ext>
            </a:extLst>
          </p:cNvPr>
          <p:cNvSpPr>
            <a:spLocks noGrp="1"/>
          </p:cNvSpPr>
          <p:nvPr>
            <p:ph type="dt" sz="half" idx="10"/>
          </p:nvPr>
        </p:nvSpPr>
        <p:spPr/>
        <p:txBody>
          <a:bodyPr/>
          <a:lstStyle/>
          <a:p>
            <a:fld id="{43520FAD-24F5-4254-A4C9-437AF386AFD0}" type="datetimeFigureOut">
              <a:rPr lang="lv-LV" smtClean="0"/>
              <a:t>12.04.2022</a:t>
            </a:fld>
            <a:endParaRPr lang="lv-LV"/>
          </a:p>
        </p:txBody>
      </p:sp>
      <p:sp>
        <p:nvSpPr>
          <p:cNvPr id="6" name="Footer Placeholder 5">
            <a:extLst>
              <a:ext uri="{FF2B5EF4-FFF2-40B4-BE49-F238E27FC236}">
                <a16:creationId xmlns:a16="http://schemas.microsoft.com/office/drawing/2014/main" id="{7D8D3C13-6352-40AF-B3DE-5C28554713D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3427C8A6-CF8C-4BCA-A481-1FC398374EE5}"/>
              </a:ext>
            </a:extLst>
          </p:cNvPr>
          <p:cNvSpPr>
            <a:spLocks noGrp="1"/>
          </p:cNvSpPr>
          <p:nvPr>
            <p:ph type="sldNum" sz="quarter" idx="12"/>
          </p:nvPr>
        </p:nvSpPr>
        <p:spPr/>
        <p:txBody>
          <a:bodyPr/>
          <a:lstStyle/>
          <a:p>
            <a:fld id="{62075236-11CE-4F73-84E2-FC66324798A3}" type="slidenum">
              <a:rPr lang="lv-LV" smtClean="0"/>
              <a:t>‹#›</a:t>
            </a:fld>
            <a:endParaRPr lang="lv-LV"/>
          </a:p>
        </p:txBody>
      </p:sp>
    </p:spTree>
    <p:extLst>
      <p:ext uri="{BB962C8B-B14F-4D97-AF65-F5344CB8AC3E}">
        <p14:creationId xmlns:p14="http://schemas.microsoft.com/office/powerpoint/2010/main" val="264552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D0E2D-1058-4393-86ED-41448EF95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v-LV" dirty="0"/>
          </a:p>
        </p:txBody>
      </p:sp>
      <p:sp>
        <p:nvSpPr>
          <p:cNvPr id="3" name="Text Placeholder 2">
            <a:extLst>
              <a:ext uri="{FF2B5EF4-FFF2-40B4-BE49-F238E27FC236}">
                <a16:creationId xmlns:a16="http://schemas.microsoft.com/office/drawing/2014/main" id="{A4D3198A-DC79-4C25-A739-6C8C155BA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v-LV" dirty="0"/>
          </a:p>
        </p:txBody>
      </p:sp>
      <p:sp>
        <p:nvSpPr>
          <p:cNvPr id="4" name="Date Placeholder 3">
            <a:extLst>
              <a:ext uri="{FF2B5EF4-FFF2-40B4-BE49-F238E27FC236}">
                <a16:creationId xmlns:a16="http://schemas.microsoft.com/office/drawing/2014/main" id="{E7E9D42E-1F84-46DA-AEA0-EF3E0BB6E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20FAD-24F5-4254-A4C9-437AF386AFD0}" type="datetimeFigureOut">
              <a:rPr lang="lv-LV" smtClean="0"/>
              <a:t>12.04.2022</a:t>
            </a:fld>
            <a:endParaRPr lang="lv-LV"/>
          </a:p>
        </p:txBody>
      </p:sp>
      <p:sp>
        <p:nvSpPr>
          <p:cNvPr id="5" name="Footer Placeholder 4">
            <a:extLst>
              <a:ext uri="{FF2B5EF4-FFF2-40B4-BE49-F238E27FC236}">
                <a16:creationId xmlns:a16="http://schemas.microsoft.com/office/drawing/2014/main" id="{B8E0A30D-733E-4853-91A9-792F3CF702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A35094CF-608A-49D8-B95E-81D42A8B8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75236-11CE-4F73-84E2-FC66324798A3}" type="slidenum">
              <a:rPr lang="lv-LV" smtClean="0"/>
              <a:t>‹#›</a:t>
            </a:fld>
            <a:endParaRPr lang="lv-LV"/>
          </a:p>
        </p:txBody>
      </p:sp>
      <p:sp>
        <p:nvSpPr>
          <p:cNvPr id="7" name="Taisnstūris 3">
            <a:extLst>
              <a:ext uri="{FF2B5EF4-FFF2-40B4-BE49-F238E27FC236}">
                <a16:creationId xmlns:a16="http://schemas.microsoft.com/office/drawing/2014/main" id="{57998E1E-BD2C-4C1F-B6CE-B63BCE356248}"/>
              </a:ext>
            </a:extLst>
          </p:cNvPr>
          <p:cNvSpPr/>
          <p:nvPr userDrawn="1"/>
        </p:nvSpPr>
        <p:spPr>
          <a:xfrm>
            <a:off x="0" y="0"/>
            <a:ext cx="12192000" cy="6858000"/>
          </a:xfrm>
          <a:prstGeom prst="rect">
            <a:avLst/>
          </a:prstGeom>
          <a:noFill/>
          <a:ln w="57150">
            <a:solidFill>
              <a:srgbClr val="0C4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latin typeface="Verdana" panose="020B0604030504040204" pitchFamily="34" charset="0"/>
              <a:ea typeface="Verdana" panose="020B0604030504040204" pitchFamily="34" charset="0"/>
            </a:endParaRPr>
          </a:p>
        </p:txBody>
      </p:sp>
      <p:pic>
        <p:nvPicPr>
          <p:cNvPr id="8" name="Picture 7">
            <a:extLst>
              <a:ext uri="{FF2B5EF4-FFF2-40B4-BE49-F238E27FC236}">
                <a16:creationId xmlns:a16="http://schemas.microsoft.com/office/drawing/2014/main" id="{5CBB019A-9B03-4AB9-BFC9-D8EFD8A3642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28149" y="6030241"/>
            <a:ext cx="6229597" cy="652218"/>
          </a:xfrm>
          <a:prstGeom prst="rect">
            <a:avLst/>
          </a:prstGeom>
        </p:spPr>
      </p:pic>
      <p:pic>
        <p:nvPicPr>
          <p:cNvPr id="9" name="Picture 8">
            <a:extLst>
              <a:ext uri="{FF2B5EF4-FFF2-40B4-BE49-F238E27FC236}">
                <a16:creationId xmlns:a16="http://schemas.microsoft.com/office/drawing/2014/main" id="{E9412694-44A3-42C3-AEAB-4DF0C7AB8A92}"/>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86639" y="5775158"/>
            <a:ext cx="1103121" cy="907301"/>
          </a:xfrm>
          <a:prstGeom prst="rect">
            <a:avLst/>
          </a:prstGeom>
        </p:spPr>
      </p:pic>
    </p:spTree>
    <p:extLst>
      <p:ext uri="{BB962C8B-B14F-4D97-AF65-F5344CB8AC3E}">
        <p14:creationId xmlns:p14="http://schemas.microsoft.com/office/powerpoint/2010/main" val="1659680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001489"/>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lv.economy-pedia.com/11040631-digital-age#menu-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rtu.lv/writable/public_files/RTU_grabis_jurista_vards.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7E3B-CF70-40F0-9910-2E7F1804C30D}"/>
              </a:ext>
            </a:extLst>
          </p:cNvPr>
          <p:cNvSpPr>
            <a:spLocks noGrp="1"/>
          </p:cNvSpPr>
          <p:nvPr>
            <p:ph type="title"/>
          </p:nvPr>
        </p:nvSpPr>
        <p:spPr>
          <a:xfrm>
            <a:off x="838200" y="2520929"/>
            <a:ext cx="10515600" cy="1325563"/>
          </a:xfrm>
        </p:spPr>
        <p:txBody>
          <a:bodyPr>
            <a:noAutofit/>
          </a:bodyPr>
          <a:lstStyle/>
          <a:p>
            <a:pPr algn="r">
              <a:lnSpc>
                <a:spcPct val="100000"/>
              </a:lnSpc>
            </a:pPr>
            <a:r>
              <a:rPr lang="lv-LV" sz="5400" dirty="0"/>
              <a:t>Informācija un drošība</a:t>
            </a:r>
            <a:br>
              <a:rPr lang="en-US" sz="5400" dirty="0"/>
            </a:br>
            <a:r>
              <a:rPr lang="lv-LV" sz="5400" dirty="0"/>
              <a:t>digitālajā laikmetā</a:t>
            </a:r>
            <a:r>
              <a:rPr lang="en-US" sz="5400" dirty="0"/>
              <a:t> </a:t>
            </a:r>
            <a:br>
              <a:rPr lang="en-US" sz="5400" dirty="0"/>
            </a:br>
            <a:br>
              <a:rPr lang="en-US" sz="3200" dirty="0"/>
            </a:br>
            <a:r>
              <a:rPr lang="en-US" sz="3200" dirty="0"/>
              <a:t>2022</a:t>
            </a:r>
            <a:endParaRPr lang="lv-LV" sz="3200" dirty="0"/>
          </a:p>
        </p:txBody>
      </p:sp>
    </p:spTree>
    <p:extLst>
      <p:ext uri="{BB962C8B-B14F-4D97-AF65-F5344CB8AC3E}">
        <p14:creationId xmlns:p14="http://schemas.microsoft.com/office/powerpoint/2010/main" val="3922790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7A42CC-D59E-4190-8FF3-E03F221ACEC7}"/>
              </a:ext>
            </a:extLst>
          </p:cNvPr>
          <p:cNvPicPr>
            <a:picLocks noChangeAspect="1"/>
          </p:cNvPicPr>
          <p:nvPr/>
        </p:nvPicPr>
        <p:blipFill>
          <a:blip r:embed="rId2"/>
          <a:stretch>
            <a:fillRect/>
          </a:stretch>
        </p:blipFill>
        <p:spPr>
          <a:xfrm>
            <a:off x="1255086" y="702733"/>
            <a:ext cx="9252442" cy="4626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034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7DADA-90E2-42D6-BDB5-F781E7AC26F4}"/>
              </a:ext>
            </a:extLst>
          </p:cNvPr>
          <p:cNvPicPr>
            <a:picLocks noChangeAspect="1"/>
          </p:cNvPicPr>
          <p:nvPr/>
        </p:nvPicPr>
        <p:blipFill rotWithShape="1">
          <a:blip r:embed="rId2"/>
          <a:srcRect t="3962" r="-1" b="2451"/>
          <a:stretch/>
        </p:blipFill>
        <p:spPr>
          <a:xfrm>
            <a:off x="1938151" y="971916"/>
            <a:ext cx="7865524" cy="42326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73298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C875E1-0844-471C-872F-44A6B30F9AAF}"/>
              </a:ext>
            </a:extLst>
          </p:cNvPr>
          <p:cNvPicPr>
            <a:picLocks noChangeAspect="1"/>
          </p:cNvPicPr>
          <p:nvPr/>
        </p:nvPicPr>
        <p:blipFill rotWithShape="1">
          <a:blip r:embed="rId2"/>
          <a:srcRect t="1926" b="5080"/>
          <a:stretch/>
        </p:blipFill>
        <p:spPr>
          <a:xfrm>
            <a:off x="1507853" y="526840"/>
            <a:ext cx="8616503" cy="4747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5209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A77A-54A2-47AA-BEF5-3119DC9666C8}"/>
              </a:ext>
            </a:extLst>
          </p:cNvPr>
          <p:cNvSpPr>
            <a:spLocks noGrp="1"/>
          </p:cNvSpPr>
          <p:nvPr>
            <p:ph type="title"/>
          </p:nvPr>
        </p:nvSpPr>
        <p:spPr/>
        <p:txBody>
          <a:bodyPr/>
          <a:lstStyle/>
          <a:p>
            <a:r>
              <a:rPr lang="en-US" dirty="0" err="1"/>
              <a:t>Digitālā</a:t>
            </a:r>
            <a:r>
              <a:rPr lang="en-US" dirty="0"/>
              <a:t> </a:t>
            </a:r>
            <a:r>
              <a:rPr lang="en-US" dirty="0" err="1"/>
              <a:t>drošība</a:t>
            </a:r>
            <a:endParaRPr lang="lv-LV" dirty="0"/>
          </a:p>
        </p:txBody>
      </p:sp>
      <p:sp>
        <p:nvSpPr>
          <p:cNvPr id="3" name="Content Placeholder 2">
            <a:extLst>
              <a:ext uri="{FF2B5EF4-FFF2-40B4-BE49-F238E27FC236}">
                <a16:creationId xmlns:a16="http://schemas.microsoft.com/office/drawing/2014/main" id="{B1033EC9-6FE6-488C-9E90-FB8657F029A1}"/>
              </a:ext>
            </a:extLst>
          </p:cNvPr>
          <p:cNvSpPr>
            <a:spLocks noGrp="1"/>
          </p:cNvSpPr>
          <p:nvPr>
            <p:ph idx="1"/>
          </p:nvPr>
        </p:nvSpPr>
        <p:spPr>
          <a:xfrm>
            <a:off x="838200" y="2348139"/>
            <a:ext cx="10515600" cy="4351338"/>
          </a:xfrm>
        </p:spPr>
        <p:txBody>
          <a:bodyPr>
            <a:normAutofit/>
          </a:bodyPr>
          <a:lstStyle/>
          <a:p>
            <a:pPr>
              <a:lnSpc>
                <a:spcPct val="100000"/>
              </a:lnSpc>
            </a:pPr>
            <a:r>
              <a:rPr lang="lv-LV" sz="1700" b="0" i="0" dirty="0">
                <a:effectLst/>
              </a:rPr>
              <a:t>Vieni no pēdējā laikā pamanāmākajiem notikumiem digitālo apdraudējumu jomā ir globāli </a:t>
            </a:r>
            <a:r>
              <a:rPr lang="lv-LV" sz="1700" b="1" i="0" dirty="0">
                <a:effectLst/>
              </a:rPr>
              <a:t>datorvīrusu uzliesmojumi</a:t>
            </a:r>
            <a:r>
              <a:rPr lang="en-US" sz="1700" b="0" i="0" dirty="0">
                <a:effectLst/>
              </a:rPr>
              <a:t>.</a:t>
            </a:r>
          </a:p>
          <a:p>
            <a:pPr>
              <a:lnSpc>
                <a:spcPct val="100000"/>
              </a:lnSpc>
            </a:pPr>
            <a:r>
              <a:rPr lang="en-US" sz="1700" dirty="0"/>
              <a:t>I</a:t>
            </a:r>
            <a:r>
              <a:rPr lang="lv-LV" sz="1700" b="0" i="0" dirty="0">
                <a:effectLst/>
              </a:rPr>
              <a:t>zplatītākie riski joprojām ir diezgan klasiski</a:t>
            </a:r>
            <a:r>
              <a:rPr lang="en-US" sz="1700" b="0" i="0" dirty="0">
                <a:effectLst/>
              </a:rPr>
              <a:t>:</a:t>
            </a:r>
            <a:r>
              <a:rPr lang="lv-LV" sz="1700" b="0" i="0" dirty="0">
                <a:effectLst/>
              </a:rPr>
              <a:t> – </a:t>
            </a:r>
            <a:r>
              <a:rPr lang="lv-LV" sz="1700" b="1" i="0" dirty="0">
                <a:effectLst/>
              </a:rPr>
              <a:t>datoru inficēšana ar vīrusiem, viltus rēķinu iesūtīšana, pikšķerēšana jeb datu izmānīšana, digitālās higiēnas neievērošana.</a:t>
            </a:r>
            <a:endParaRPr lang="lv-LV" sz="1700" b="1" dirty="0"/>
          </a:p>
        </p:txBody>
      </p:sp>
      <p:cxnSp>
        <p:nvCxnSpPr>
          <p:cNvPr id="4" name="Taisns savienotājs 3">
            <a:extLst>
              <a:ext uri="{FF2B5EF4-FFF2-40B4-BE49-F238E27FC236}">
                <a16:creationId xmlns:a16="http://schemas.microsoft.com/office/drawing/2014/main" id="{FC30EBA8-395B-48B1-B05B-D9FA8AE18FB9}"/>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50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0E7FE9-4A0E-408B-8B42-AB32D8D5C145}"/>
              </a:ext>
            </a:extLst>
          </p:cNvPr>
          <p:cNvSpPr>
            <a:spLocks noGrp="1"/>
          </p:cNvSpPr>
          <p:nvPr>
            <p:ph type="title"/>
          </p:nvPr>
        </p:nvSpPr>
        <p:spPr/>
        <p:txBody>
          <a:bodyPr>
            <a:normAutofit/>
          </a:bodyPr>
          <a:lstStyle/>
          <a:p>
            <a:r>
              <a:rPr lang="lv-LV" sz="3600" b="1" dirty="0"/>
              <a:t>Ieteikumi informācijas pārbaudīšanai</a:t>
            </a:r>
            <a:endParaRPr lang="en-US" sz="3600" b="1" dirty="0"/>
          </a:p>
        </p:txBody>
      </p:sp>
      <p:sp>
        <p:nvSpPr>
          <p:cNvPr id="7" name="Content Placeholder 6">
            <a:extLst>
              <a:ext uri="{FF2B5EF4-FFF2-40B4-BE49-F238E27FC236}">
                <a16:creationId xmlns:a16="http://schemas.microsoft.com/office/drawing/2014/main" id="{B5C299B5-05DB-4094-8FBD-8E42D453C6CF}"/>
              </a:ext>
            </a:extLst>
          </p:cNvPr>
          <p:cNvSpPr>
            <a:spLocks noGrp="1"/>
          </p:cNvSpPr>
          <p:nvPr>
            <p:ph idx="1"/>
          </p:nvPr>
        </p:nvSpPr>
        <p:spPr>
          <a:xfrm>
            <a:off x="838200" y="2168433"/>
            <a:ext cx="10515600" cy="4008529"/>
          </a:xfrm>
        </p:spPr>
        <p:txBody>
          <a:bodyPr>
            <a:normAutofit/>
          </a:bodyPr>
          <a:lstStyle/>
          <a:p>
            <a:pPr marL="0" indent="0">
              <a:buNone/>
            </a:pPr>
            <a:r>
              <a:rPr lang="lv-LV" sz="1700" b="1" dirty="0"/>
              <a:t>Izlasi ziņu un pajautā sev:</a:t>
            </a:r>
          </a:p>
          <a:p>
            <a:r>
              <a:rPr lang="en-US" sz="1700" dirty="0" err="1"/>
              <a:t>Kāds</a:t>
            </a:r>
            <a:r>
              <a:rPr lang="en-US" sz="1700" dirty="0"/>
              <a:t> </a:t>
            </a:r>
            <a:r>
              <a:rPr lang="en-US" sz="1700" dirty="0" err="1"/>
              <a:t>ir</a:t>
            </a:r>
            <a:r>
              <a:rPr lang="en-US" sz="1700" dirty="0"/>
              <a:t> </a:t>
            </a:r>
            <a:r>
              <a:rPr lang="en-US" sz="1700" dirty="0" err="1"/>
              <a:t>informācijas</a:t>
            </a:r>
            <a:r>
              <a:rPr lang="en-US" sz="1700" dirty="0"/>
              <a:t> </a:t>
            </a:r>
            <a:r>
              <a:rPr lang="en-US" sz="1700" dirty="0" err="1"/>
              <a:t>ievietošanas</a:t>
            </a:r>
            <a:r>
              <a:rPr lang="en-US" sz="1700" dirty="0"/>
              <a:t> </a:t>
            </a:r>
            <a:r>
              <a:rPr lang="en-US" sz="1700" b="1" dirty="0"/>
              <a:t>datums</a:t>
            </a:r>
            <a:r>
              <a:rPr lang="en-US" sz="1700" dirty="0"/>
              <a:t>? </a:t>
            </a:r>
          </a:p>
          <a:p>
            <a:r>
              <a:rPr lang="en-US" sz="1700" b="1" dirty="0"/>
              <a:t>Kas </a:t>
            </a:r>
            <a:r>
              <a:rPr lang="en-US" sz="1700" b="1" dirty="0" err="1"/>
              <a:t>ir</a:t>
            </a:r>
            <a:r>
              <a:rPr lang="en-US" sz="1700" b="1" dirty="0"/>
              <a:t> </a:t>
            </a:r>
            <a:r>
              <a:rPr lang="en-US" sz="1700" b="1" dirty="0" err="1"/>
              <a:t>publicējis</a:t>
            </a:r>
            <a:r>
              <a:rPr lang="en-US" sz="1700" b="1" dirty="0"/>
              <a:t> </a:t>
            </a:r>
            <a:r>
              <a:rPr lang="en-US" sz="1700" dirty="0" err="1"/>
              <a:t>informāciju</a:t>
            </a:r>
            <a:r>
              <a:rPr lang="en-US" sz="1700" dirty="0"/>
              <a:t>? </a:t>
            </a:r>
          </a:p>
          <a:p>
            <a:r>
              <a:rPr lang="en-US" sz="1700" dirty="0" err="1"/>
              <a:t>Kādas</a:t>
            </a:r>
            <a:r>
              <a:rPr lang="en-US" sz="1700" dirty="0"/>
              <a:t> </a:t>
            </a:r>
            <a:r>
              <a:rPr lang="en-US" sz="1700" dirty="0" err="1"/>
              <a:t>šai</a:t>
            </a:r>
            <a:r>
              <a:rPr lang="en-US" sz="1700" dirty="0"/>
              <a:t> </a:t>
            </a:r>
            <a:r>
              <a:rPr lang="en-US" sz="1700" dirty="0" err="1"/>
              <a:t>personai</a:t>
            </a:r>
            <a:r>
              <a:rPr lang="en-US" sz="1700" dirty="0"/>
              <a:t>/ </a:t>
            </a:r>
            <a:r>
              <a:rPr lang="en-US" sz="1700" dirty="0" err="1"/>
              <a:t>organizācijai</a:t>
            </a:r>
            <a:r>
              <a:rPr lang="en-US" sz="1700" dirty="0"/>
              <a:t> </a:t>
            </a:r>
            <a:r>
              <a:rPr lang="en-US" sz="1700" dirty="0" err="1"/>
              <a:t>ir</a:t>
            </a:r>
            <a:r>
              <a:rPr lang="en-US" sz="1700" dirty="0"/>
              <a:t> </a:t>
            </a:r>
            <a:r>
              <a:rPr lang="en-US" sz="1700" b="1" dirty="0" err="1"/>
              <a:t>zināšanas</a:t>
            </a:r>
            <a:r>
              <a:rPr lang="en-US" sz="1700" dirty="0"/>
              <a:t> par </a:t>
            </a:r>
            <a:r>
              <a:rPr lang="en-US" sz="1700" dirty="0" err="1"/>
              <a:t>šo</a:t>
            </a:r>
            <a:r>
              <a:rPr lang="en-US" sz="1700" dirty="0"/>
              <a:t> </a:t>
            </a:r>
            <a:r>
              <a:rPr lang="en-US" sz="1700" dirty="0" err="1"/>
              <a:t>tēmu</a:t>
            </a:r>
            <a:r>
              <a:rPr lang="en-US" sz="1700" dirty="0"/>
              <a:t>? </a:t>
            </a:r>
          </a:p>
          <a:p>
            <a:r>
              <a:rPr lang="en-US" sz="1700" dirty="0" err="1"/>
              <a:t>Vai</a:t>
            </a:r>
            <a:r>
              <a:rPr lang="en-US" sz="1700" dirty="0"/>
              <a:t> </a:t>
            </a:r>
            <a:r>
              <a:rPr lang="en-US" sz="1700" dirty="0" err="1"/>
              <a:t>informācijā</a:t>
            </a:r>
            <a:r>
              <a:rPr lang="en-US" sz="1700" dirty="0"/>
              <a:t> </a:t>
            </a:r>
            <a:r>
              <a:rPr lang="en-US" sz="1700" dirty="0" err="1"/>
              <a:t>ir</a:t>
            </a:r>
            <a:r>
              <a:rPr lang="en-US" sz="1700" dirty="0"/>
              <a:t> </a:t>
            </a:r>
            <a:r>
              <a:rPr lang="en-US" sz="1700" b="1" dirty="0" err="1"/>
              <a:t>fakti</a:t>
            </a:r>
            <a:r>
              <a:rPr lang="en-US" sz="1700" dirty="0"/>
              <a:t> </a:t>
            </a:r>
            <a:r>
              <a:rPr lang="en-US" sz="1700" dirty="0" err="1"/>
              <a:t>jeb</a:t>
            </a:r>
            <a:r>
              <a:rPr lang="en-US" sz="1700" dirty="0"/>
              <a:t> </a:t>
            </a:r>
            <a:r>
              <a:rPr lang="en-US" sz="1700" dirty="0" err="1"/>
              <a:t>tikai</a:t>
            </a:r>
            <a:r>
              <a:rPr lang="en-US" sz="1700" dirty="0"/>
              <a:t> </a:t>
            </a:r>
            <a:r>
              <a:rPr lang="en-US" sz="1700" b="1" dirty="0" err="1"/>
              <a:t>apgalvojumi</a:t>
            </a:r>
            <a:r>
              <a:rPr lang="en-US" sz="1700" dirty="0"/>
              <a:t>, kas </a:t>
            </a:r>
            <a:r>
              <a:rPr lang="en-US" sz="1700" dirty="0" err="1"/>
              <a:t>balstīti</a:t>
            </a:r>
            <a:r>
              <a:rPr lang="en-US" sz="1700" dirty="0"/>
              <a:t> </a:t>
            </a:r>
            <a:r>
              <a:rPr lang="en-US" sz="1700" dirty="0" err="1"/>
              <a:t>uz</a:t>
            </a:r>
            <a:r>
              <a:rPr lang="en-US" sz="1700" dirty="0"/>
              <a:t> </a:t>
            </a:r>
            <a:r>
              <a:rPr lang="en-US" sz="1700" dirty="0" err="1"/>
              <a:t>vienas</a:t>
            </a:r>
            <a:r>
              <a:rPr lang="en-US" sz="1700" dirty="0"/>
              <a:t> </a:t>
            </a:r>
            <a:r>
              <a:rPr lang="en-US" sz="1700" dirty="0" err="1"/>
              <a:t>vai</a:t>
            </a:r>
            <a:r>
              <a:rPr lang="en-US" sz="1700" dirty="0"/>
              <a:t> </a:t>
            </a:r>
            <a:r>
              <a:rPr lang="en-US" sz="1700" dirty="0" err="1"/>
              <a:t>dažu</a:t>
            </a:r>
            <a:r>
              <a:rPr lang="en-US" sz="1700" dirty="0"/>
              <a:t> </a:t>
            </a:r>
            <a:r>
              <a:rPr lang="en-US" sz="1700" dirty="0" err="1"/>
              <a:t>personu</a:t>
            </a:r>
            <a:r>
              <a:rPr lang="en-US" sz="1700" dirty="0"/>
              <a:t> </a:t>
            </a:r>
            <a:r>
              <a:rPr lang="en-US" sz="1700" dirty="0" err="1"/>
              <a:t>viedokli</a:t>
            </a:r>
            <a:r>
              <a:rPr lang="en-US" sz="1700" dirty="0"/>
              <a:t>?</a:t>
            </a:r>
          </a:p>
        </p:txBody>
      </p:sp>
      <p:cxnSp>
        <p:nvCxnSpPr>
          <p:cNvPr id="4" name="Taisns savienotājs 3">
            <a:extLst>
              <a:ext uri="{FF2B5EF4-FFF2-40B4-BE49-F238E27FC236}">
                <a16:creationId xmlns:a16="http://schemas.microsoft.com/office/drawing/2014/main" id="{6C36AD95-5DD3-45C4-BB0D-73817F9747B0}"/>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131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0E7FE9-4A0E-408B-8B42-AB32D8D5C145}"/>
              </a:ext>
            </a:extLst>
          </p:cNvPr>
          <p:cNvSpPr>
            <a:spLocks noGrp="1"/>
          </p:cNvSpPr>
          <p:nvPr>
            <p:ph type="title"/>
          </p:nvPr>
        </p:nvSpPr>
        <p:spPr/>
        <p:txBody>
          <a:bodyPr>
            <a:normAutofit/>
          </a:bodyPr>
          <a:lstStyle/>
          <a:p>
            <a:r>
              <a:rPr lang="lv-LV" sz="3600" b="1" dirty="0"/>
              <a:t>Ieteikumi informācijas pārbaudīšanai</a:t>
            </a:r>
            <a:endParaRPr lang="en-US" sz="3600" b="1" dirty="0"/>
          </a:p>
        </p:txBody>
      </p:sp>
      <p:sp>
        <p:nvSpPr>
          <p:cNvPr id="7" name="Content Placeholder 6">
            <a:extLst>
              <a:ext uri="{FF2B5EF4-FFF2-40B4-BE49-F238E27FC236}">
                <a16:creationId xmlns:a16="http://schemas.microsoft.com/office/drawing/2014/main" id="{B5C299B5-05DB-4094-8FBD-8E42D453C6CF}"/>
              </a:ext>
            </a:extLst>
          </p:cNvPr>
          <p:cNvSpPr>
            <a:spLocks noGrp="1"/>
          </p:cNvSpPr>
          <p:nvPr>
            <p:ph idx="1"/>
          </p:nvPr>
        </p:nvSpPr>
        <p:spPr>
          <a:xfrm>
            <a:off x="838200" y="2259873"/>
            <a:ext cx="10515600" cy="3917089"/>
          </a:xfrm>
        </p:spPr>
        <p:txBody>
          <a:bodyPr>
            <a:normAutofit/>
          </a:bodyPr>
          <a:lstStyle/>
          <a:p>
            <a:pPr marL="0" indent="0">
              <a:buNone/>
            </a:pPr>
            <a:r>
              <a:rPr lang="lv-LV" sz="1700" b="1" dirty="0"/>
              <a:t>Pievērs uzmanību virsrakstam:</a:t>
            </a:r>
          </a:p>
          <a:p>
            <a:r>
              <a:rPr lang="lv-LV" sz="1700" kern="1200" dirty="0">
                <a:effectLst/>
                <a:cs typeface="Calibri" panose="020F0502020204030204" pitchFamily="34" charset="0"/>
              </a:rPr>
              <a:t>Vai tas izskatās </a:t>
            </a:r>
            <a:r>
              <a:rPr lang="lv-LV" sz="1700" b="1" kern="1200" dirty="0">
                <a:effectLst/>
                <a:cs typeface="Calibri" panose="020F0502020204030204" pitchFamily="34" charset="0"/>
              </a:rPr>
              <a:t>ticams</a:t>
            </a:r>
            <a:r>
              <a:rPr lang="lv-LV" sz="1700" kern="1200" dirty="0">
                <a:effectLst/>
                <a:cs typeface="Calibri" panose="020F0502020204030204" pitchFamily="34" charset="0"/>
              </a:rPr>
              <a:t>?</a:t>
            </a:r>
            <a:endParaRPr lang="en-GB" sz="1700" kern="1200" dirty="0">
              <a:effectLst/>
              <a:cs typeface="Calibri" panose="020F0502020204030204" pitchFamily="34" charset="0"/>
            </a:endParaRPr>
          </a:p>
          <a:p>
            <a:r>
              <a:rPr lang="lv-LV" sz="1700" kern="1200" dirty="0">
                <a:effectLst/>
                <a:cs typeface="Calibri" panose="020F0502020204030204" pitchFamily="34" charset="0"/>
              </a:rPr>
              <a:t>Pārspīlēti apgalvojumi un </a:t>
            </a:r>
            <a:r>
              <a:rPr lang="lv-LV" sz="1700" b="1" kern="1200" dirty="0">
                <a:effectLst/>
                <a:cs typeface="Calibri" panose="020F0502020204030204" pitchFamily="34" charset="0"/>
              </a:rPr>
              <a:t>šokējoši virsraksti </a:t>
            </a:r>
            <a:r>
              <a:rPr lang="lv-LV" sz="1700" kern="1200" dirty="0">
                <a:effectLst/>
                <a:cs typeface="Calibri" panose="020F0502020204030204" pitchFamily="34" charset="0"/>
              </a:rPr>
              <a:t>parasti tiek izmantoti, </a:t>
            </a:r>
            <a:r>
              <a:rPr lang="lv-LV" sz="1700" b="1" kern="1200" dirty="0">
                <a:effectLst/>
                <a:cs typeface="Calibri" panose="020F0502020204030204" pitchFamily="34" charset="0"/>
              </a:rPr>
              <a:t>lai panāktu, ka cilvēki ziņu pamana </a:t>
            </a:r>
            <a:r>
              <a:rPr lang="lv-LV" sz="1700" kern="1200" dirty="0">
                <a:effectLst/>
                <a:cs typeface="Calibri" panose="020F0502020204030204" pitchFamily="34" charset="0"/>
              </a:rPr>
              <a:t>un “spiež” uz tās.</a:t>
            </a:r>
            <a:endParaRPr lang="en-US" sz="1700" kern="1200" dirty="0">
              <a:effectLst/>
              <a:cs typeface="Calibri" panose="020F0502020204030204" pitchFamily="34" charset="0"/>
            </a:endParaRPr>
          </a:p>
          <a:p>
            <a:endParaRPr lang="en-US" sz="1700" dirty="0">
              <a:cs typeface="Calibri" panose="020F0502020204030204" pitchFamily="34" charset="0"/>
            </a:endParaRPr>
          </a:p>
          <a:p>
            <a:pPr marL="0" indent="0">
              <a:buNone/>
            </a:pPr>
            <a:r>
              <a:rPr lang="lv-LV" sz="1700" b="1" dirty="0"/>
              <a:t>Saproti tematu</a:t>
            </a:r>
          </a:p>
          <a:p>
            <a:r>
              <a:rPr lang="lv-LV" sz="1700" kern="1200" dirty="0">
                <a:effectLst/>
                <a:cs typeface="Calibri" panose="020F0502020204030204" pitchFamily="34" charset="0"/>
              </a:rPr>
              <a:t>Saprotot, kāda ir ziņas tēma, ir vieglāk pārbaudīt informāciju</a:t>
            </a:r>
          </a:p>
          <a:p>
            <a:r>
              <a:rPr lang="lv-LV" sz="1700" kern="1200" dirty="0">
                <a:effectLst/>
                <a:cs typeface="Calibri" panose="020F0502020204030204" pitchFamily="34" charset="0"/>
              </a:rPr>
              <a:t>Salīdzini, </a:t>
            </a:r>
            <a:r>
              <a:rPr lang="lv-LV" sz="1700" b="1" kern="1200" dirty="0">
                <a:effectLst/>
                <a:cs typeface="Calibri" panose="020F0502020204030204" pitchFamily="34" charset="0"/>
              </a:rPr>
              <a:t>vai virsraksts sakrīt ar ziņas tēmu</a:t>
            </a:r>
            <a:r>
              <a:rPr lang="lv-LV" sz="1700" kern="1200" dirty="0">
                <a:effectLst/>
                <a:cs typeface="Calibri" panose="020F0502020204030204" pitchFamily="34" charset="0"/>
              </a:rPr>
              <a:t>. Ja nesakrīt, tas ir pirmais signāls, ka informācija jāpārbauda</a:t>
            </a:r>
            <a:endParaRPr lang="en-US" sz="1700" dirty="0"/>
          </a:p>
        </p:txBody>
      </p:sp>
      <p:cxnSp>
        <p:nvCxnSpPr>
          <p:cNvPr id="4" name="Taisns savienotājs 3">
            <a:extLst>
              <a:ext uri="{FF2B5EF4-FFF2-40B4-BE49-F238E27FC236}">
                <a16:creationId xmlns:a16="http://schemas.microsoft.com/office/drawing/2014/main" id="{F1F8A9C7-E3A4-4F78-B0E7-85FD6345B116}"/>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642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0E7FE9-4A0E-408B-8B42-AB32D8D5C145}"/>
              </a:ext>
            </a:extLst>
          </p:cNvPr>
          <p:cNvSpPr>
            <a:spLocks noGrp="1"/>
          </p:cNvSpPr>
          <p:nvPr>
            <p:ph type="title"/>
          </p:nvPr>
        </p:nvSpPr>
        <p:spPr/>
        <p:txBody>
          <a:bodyPr>
            <a:normAutofit/>
          </a:bodyPr>
          <a:lstStyle/>
          <a:p>
            <a:r>
              <a:rPr lang="lv-LV" sz="3600" b="1" dirty="0"/>
              <a:t>Ieteikumi informācijas pārbaudīšanai</a:t>
            </a:r>
            <a:endParaRPr lang="en-US" sz="3600" b="1" dirty="0"/>
          </a:p>
        </p:txBody>
      </p:sp>
      <p:sp>
        <p:nvSpPr>
          <p:cNvPr id="7" name="Content Placeholder 6">
            <a:extLst>
              <a:ext uri="{FF2B5EF4-FFF2-40B4-BE49-F238E27FC236}">
                <a16:creationId xmlns:a16="http://schemas.microsoft.com/office/drawing/2014/main" id="{B5C299B5-05DB-4094-8FBD-8E42D453C6CF}"/>
              </a:ext>
            </a:extLst>
          </p:cNvPr>
          <p:cNvSpPr>
            <a:spLocks noGrp="1"/>
          </p:cNvSpPr>
          <p:nvPr>
            <p:ph idx="1"/>
          </p:nvPr>
        </p:nvSpPr>
        <p:spPr>
          <a:xfrm>
            <a:off x="723900" y="2018204"/>
            <a:ext cx="10515600" cy="3363684"/>
          </a:xfrm>
        </p:spPr>
        <p:txBody>
          <a:bodyPr>
            <a:noAutofit/>
          </a:bodyPr>
          <a:lstStyle/>
          <a:p>
            <a:pPr marL="0" indent="0">
              <a:lnSpc>
                <a:spcPct val="100000"/>
              </a:lnSpc>
              <a:buNone/>
            </a:pPr>
            <a:r>
              <a:rPr lang="lv-LV" sz="1500" b="1" dirty="0"/>
              <a:t>Pievērs uzmanību</a:t>
            </a:r>
          </a:p>
          <a:p>
            <a:pPr>
              <a:lnSpc>
                <a:spcPct val="100000"/>
              </a:lnSpc>
            </a:pPr>
            <a:r>
              <a:rPr lang="lv-LV" sz="1500" b="1" dirty="0"/>
              <a:t>Saitei </a:t>
            </a:r>
            <a:r>
              <a:rPr lang="lv-LV" sz="1500" dirty="0"/>
              <a:t>(URL), vai tā izskatās uzticama?</a:t>
            </a:r>
          </a:p>
          <a:p>
            <a:pPr>
              <a:lnSpc>
                <a:spcPct val="100000"/>
              </a:lnSpc>
            </a:pPr>
            <a:r>
              <a:rPr lang="lv-LV" sz="1500" dirty="0"/>
              <a:t>Izpēti tekstā iekļautās</a:t>
            </a:r>
            <a:r>
              <a:rPr lang="lv-LV" sz="1500" b="1" dirty="0"/>
              <a:t> atsauces </a:t>
            </a:r>
            <a:r>
              <a:rPr lang="lv-LV" sz="1500" dirty="0"/>
              <a:t>un saites. Vai tās ir saistītas ar ziņu?</a:t>
            </a:r>
          </a:p>
          <a:p>
            <a:pPr>
              <a:lnSpc>
                <a:spcPct val="100000"/>
              </a:lnSpc>
            </a:pPr>
            <a:r>
              <a:rPr lang="lv-LV" sz="1500" b="1" dirty="0"/>
              <a:t>Izlasi komentārus</a:t>
            </a:r>
            <a:r>
              <a:rPr lang="lv-LV" sz="1500" dirty="0"/>
              <a:t>, iespējams, kāds jau būs veicis izpēti un brīdinājis komentāros citus lietotājus</a:t>
            </a:r>
            <a:endParaRPr lang="en-US" sz="1500" dirty="0"/>
          </a:p>
          <a:p>
            <a:pPr>
              <a:lnSpc>
                <a:spcPct val="100000"/>
              </a:lnSpc>
            </a:pPr>
            <a:endParaRPr lang="en-US" sz="1500" dirty="0"/>
          </a:p>
          <a:p>
            <a:pPr marL="0" indent="0">
              <a:lnSpc>
                <a:spcPct val="100000"/>
              </a:lnSpc>
              <a:buNone/>
            </a:pPr>
            <a:r>
              <a:rPr lang="lv-LV" sz="1500" b="1" dirty="0"/>
              <a:t>Rīkojies</a:t>
            </a:r>
          </a:p>
          <a:p>
            <a:pPr marL="0" indent="0">
              <a:lnSpc>
                <a:spcPct val="100000"/>
              </a:lnSpc>
              <a:buNone/>
            </a:pPr>
            <a:r>
              <a:rPr lang="lv-LV" sz="1500" dirty="0"/>
              <a:t>Ja informācija izrādās </a:t>
            </a:r>
            <a:r>
              <a:rPr lang="lv-LV" sz="1500" b="1" dirty="0"/>
              <a:t>nepatiesa</a:t>
            </a:r>
            <a:r>
              <a:rPr lang="lv-LV" sz="1500" dirty="0"/>
              <a:t>:</a:t>
            </a:r>
          </a:p>
          <a:p>
            <a:pPr>
              <a:lnSpc>
                <a:spcPct val="100000"/>
              </a:lnSpc>
            </a:pPr>
            <a:r>
              <a:rPr lang="lv-LV" sz="1500" dirty="0"/>
              <a:t>Nekādā gadījumā </a:t>
            </a:r>
            <a:r>
              <a:rPr lang="lv-LV" sz="1500" b="1" dirty="0"/>
              <a:t>nedalies</a:t>
            </a:r>
            <a:r>
              <a:rPr lang="lv-LV" sz="1500" dirty="0"/>
              <a:t> ar to tālāk</a:t>
            </a:r>
          </a:p>
          <a:p>
            <a:pPr>
              <a:lnSpc>
                <a:spcPct val="100000"/>
              </a:lnSpc>
            </a:pPr>
            <a:r>
              <a:rPr lang="lv-LV" sz="1500" b="1" dirty="0"/>
              <a:t>Ziņo</a:t>
            </a:r>
            <a:r>
              <a:rPr lang="lv-LV" sz="1500" dirty="0"/>
              <a:t> par šo ierakstu sociālo tīklu </a:t>
            </a:r>
            <a:r>
              <a:rPr lang="lv-LV" sz="1500" b="1" dirty="0"/>
              <a:t>administrācijai</a:t>
            </a:r>
            <a:r>
              <a:rPr lang="lv-LV" sz="1500" dirty="0"/>
              <a:t>, lai arī citi lietotāji neuzķertos</a:t>
            </a:r>
          </a:p>
          <a:p>
            <a:pPr>
              <a:lnSpc>
                <a:spcPct val="100000"/>
              </a:lnSpc>
            </a:pPr>
            <a:r>
              <a:rPr lang="lv-LV" sz="1500" b="1" dirty="0"/>
              <a:t>Brīdini draugu </a:t>
            </a:r>
            <a:r>
              <a:rPr lang="lv-LV" sz="1500" dirty="0"/>
              <a:t>vai paziņu, ja pamani, ka viņš dalās ar nepatiesu informāciju</a:t>
            </a:r>
          </a:p>
        </p:txBody>
      </p:sp>
      <p:cxnSp>
        <p:nvCxnSpPr>
          <p:cNvPr id="4" name="Taisns savienotājs 3">
            <a:extLst>
              <a:ext uri="{FF2B5EF4-FFF2-40B4-BE49-F238E27FC236}">
                <a16:creationId xmlns:a16="http://schemas.microsoft.com/office/drawing/2014/main" id="{C2E12119-E0D0-4616-9CA1-C2FA065BC190}"/>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075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783DA67-D46A-4D00-8882-F7DAA5131167}"/>
              </a:ext>
            </a:extLst>
          </p:cNvPr>
          <p:cNvSpPr>
            <a:spLocks noGrp="1"/>
          </p:cNvSpPr>
          <p:nvPr>
            <p:ph idx="1"/>
          </p:nvPr>
        </p:nvSpPr>
        <p:spPr>
          <a:xfrm>
            <a:off x="1045782" y="2224090"/>
            <a:ext cx="2477158" cy="4000797"/>
          </a:xfrm>
        </p:spPr>
        <p:txBody>
          <a:bodyPr>
            <a:normAutofit/>
          </a:bodyPr>
          <a:lstStyle/>
          <a:p>
            <a:pPr marL="0" indent="0" algn="ctr">
              <a:lnSpc>
                <a:spcPct val="120000"/>
              </a:lnSpc>
              <a:buNone/>
            </a:pPr>
            <a:r>
              <a:rPr lang="lv-LV" sz="1700" dirty="0">
                <a:solidFill>
                  <a:srgbClr val="001489"/>
                </a:solidFill>
                <a:cs typeface="Arial" panose="020B0604020202020204" pitchFamily="34" charset="0"/>
              </a:rPr>
              <a:t>Internets neko neaizmirst un kļūdas nepiedod</a:t>
            </a:r>
          </a:p>
        </p:txBody>
      </p:sp>
      <p:pic>
        <p:nvPicPr>
          <p:cNvPr id="3" name="Picture 2">
            <a:extLst>
              <a:ext uri="{FF2B5EF4-FFF2-40B4-BE49-F238E27FC236}">
                <a16:creationId xmlns:a16="http://schemas.microsoft.com/office/drawing/2014/main" id="{03F8ED4E-4D58-4048-BFCF-9B952218D4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5060" y="1884995"/>
            <a:ext cx="4031940" cy="2687960"/>
          </a:xfrm>
          <a:prstGeom prst="rect">
            <a:avLst/>
          </a:prstGeom>
        </p:spPr>
      </p:pic>
      <p:sp>
        <p:nvSpPr>
          <p:cNvPr id="6" name="Content Placeholder 2">
            <a:extLst>
              <a:ext uri="{FF2B5EF4-FFF2-40B4-BE49-F238E27FC236}">
                <a16:creationId xmlns:a16="http://schemas.microsoft.com/office/drawing/2014/main" id="{34DE608F-C5FC-4631-9F5B-496D6121A0B4}"/>
              </a:ext>
            </a:extLst>
          </p:cNvPr>
          <p:cNvSpPr txBox="1">
            <a:spLocks/>
          </p:cNvSpPr>
          <p:nvPr/>
        </p:nvSpPr>
        <p:spPr>
          <a:xfrm>
            <a:off x="7068616" y="749496"/>
            <a:ext cx="3132348" cy="720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lv-LV" sz="1700" dirty="0">
                <a:solidFill>
                  <a:srgbClr val="001489"/>
                </a:solidFill>
                <a:latin typeface="Verdana" panose="020B0604030504040204" pitchFamily="34" charset="0"/>
                <a:ea typeface="Verdana" panose="020B0604030504040204" pitchFamily="34" charset="0"/>
                <a:cs typeface="Arial" panose="020B0604020202020204" pitchFamily="34" charset="0"/>
              </a:rPr>
              <a:t>Fotogrāfijas</a:t>
            </a:r>
          </a:p>
        </p:txBody>
      </p:sp>
      <p:sp>
        <p:nvSpPr>
          <p:cNvPr id="8" name="Content Placeholder 2">
            <a:extLst>
              <a:ext uri="{FF2B5EF4-FFF2-40B4-BE49-F238E27FC236}">
                <a16:creationId xmlns:a16="http://schemas.microsoft.com/office/drawing/2014/main" id="{CE6A180D-8C85-4250-893E-52A767D066FA}"/>
              </a:ext>
            </a:extLst>
          </p:cNvPr>
          <p:cNvSpPr txBox="1">
            <a:spLocks/>
          </p:cNvSpPr>
          <p:nvPr/>
        </p:nvSpPr>
        <p:spPr>
          <a:xfrm>
            <a:off x="1991037" y="794995"/>
            <a:ext cx="3132348" cy="720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lv-LV" sz="1700" dirty="0">
                <a:solidFill>
                  <a:srgbClr val="001489"/>
                </a:solidFill>
                <a:latin typeface="Verdana" panose="020B0604030504040204" pitchFamily="34" charset="0"/>
                <a:ea typeface="Verdana" panose="020B0604030504040204" pitchFamily="34" charset="0"/>
                <a:cs typeface="Arial" panose="020B0604020202020204" pitchFamily="34" charset="0"/>
              </a:rPr>
              <a:t>Ieraksti</a:t>
            </a:r>
          </a:p>
        </p:txBody>
      </p:sp>
      <p:sp>
        <p:nvSpPr>
          <p:cNvPr id="9" name="Content Placeholder 2">
            <a:extLst>
              <a:ext uri="{FF2B5EF4-FFF2-40B4-BE49-F238E27FC236}">
                <a16:creationId xmlns:a16="http://schemas.microsoft.com/office/drawing/2014/main" id="{021E2F2B-AEC3-487B-92F6-48364EA57A1C}"/>
              </a:ext>
            </a:extLst>
          </p:cNvPr>
          <p:cNvSpPr txBox="1">
            <a:spLocks/>
          </p:cNvSpPr>
          <p:nvPr/>
        </p:nvSpPr>
        <p:spPr>
          <a:xfrm>
            <a:off x="7534170" y="2079709"/>
            <a:ext cx="3132348" cy="7200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lv-LV" sz="1700" dirty="0">
                <a:solidFill>
                  <a:srgbClr val="001489"/>
                </a:solidFill>
                <a:latin typeface="Verdana" panose="020B0604030504040204" pitchFamily="34" charset="0"/>
                <a:ea typeface="Verdana" panose="020B0604030504040204" pitchFamily="34" charset="0"/>
                <a:cs typeface="Arial" panose="020B0604020202020204" pitchFamily="34" charset="0"/>
              </a:rPr>
              <a:t>Komentāri</a:t>
            </a:r>
          </a:p>
        </p:txBody>
      </p:sp>
      <p:sp>
        <p:nvSpPr>
          <p:cNvPr id="11" name="Content Placeholder 2">
            <a:extLst>
              <a:ext uri="{FF2B5EF4-FFF2-40B4-BE49-F238E27FC236}">
                <a16:creationId xmlns:a16="http://schemas.microsoft.com/office/drawing/2014/main" id="{5B8238CD-3E0F-44AE-896D-0CDF9A88D498}"/>
              </a:ext>
            </a:extLst>
          </p:cNvPr>
          <p:cNvSpPr txBox="1">
            <a:spLocks/>
          </p:cNvSpPr>
          <p:nvPr/>
        </p:nvSpPr>
        <p:spPr>
          <a:xfrm>
            <a:off x="1741329" y="5010343"/>
            <a:ext cx="3617571" cy="8629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lv-LV" sz="1700" dirty="0">
                <a:solidFill>
                  <a:srgbClr val="001489"/>
                </a:solidFill>
                <a:latin typeface="Verdana" panose="020B0604030504040204" pitchFamily="34" charset="0"/>
                <a:ea typeface="Verdana" panose="020B0604030504040204" pitchFamily="34" charset="0"/>
                <a:cs typeface="Arial" panose="020B0604020202020204" pitchFamily="34" charset="0"/>
              </a:rPr>
              <a:t>Prettiesiskas aktivitātes</a:t>
            </a:r>
          </a:p>
        </p:txBody>
      </p:sp>
      <p:sp>
        <p:nvSpPr>
          <p:cNvPr id="12" name="Content Placeholder 2">
            <a:extLst>
              <a:ext uri="{FF2B5EF4-FFF2-40B4-BE49-F238E27FC236}">
                <a16:creationId xmlns:a16="http://schemas.microsoft.com/office/drawing/2014/main" id="{9B1F9D64-6198-46B0-8292-BE09628C942C}"/>
              </a:ext>
            </a:extLst>
          </p:cNvPr>
          <p:cNvSpPr txBox="1">
            <a:spLocks/>
          </p:cNvSpPr>
          <p:nvPr/>
        </p:nvSpPr>
        <p:spPr>
          <a:xfrm>
            <a:off x="8328783" y="3404930"/>
            <a:ext cx="2848172" cy="9602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lv-LV" sz="1700" dirty="0">
                <a:solidFill>
                  <a:srgbClr val="001489"/>
                </a:solidFill>
                <a:latin typeface="Verdana" panose="020B0604030504040204" pitchFamily="34" charset="0"/>
                <a:ea typeface="Verdana" panose="020B0604030504040204" pitchFamily="34" charset="0"/>
                <a:cs typeface="Arial" panose="020B0604020202020204" pitchFamily="34" charset="0"/>
              </a:rPr>
              <a:t>Informācija, </a:t>
            </a:r>
          </a:p>
          <a:p>
            <a:pPr marL="0" indent="0" algn="ctr">
              <a:lnSpc>
                <a:spcPct val="120000"/>
              </a:lnSpc>
              <a:buNone/>
            </a:pPr>
            <a:r>
              <a:rPr lang="lv-LV" sz="1700" dirty="0">
                <a:solidFill>
                  <a:srgbClr val="001489"/>
                </a:solidFill>
                <a:latin typeface="Verdana" panose="020B0604030504040204" pitchFamily="34" charset="0"/>
                <a:ea typeface="Verdana" panose="020B0604030504040204" pitchFamily="34" charset="0"/>
                <a:cs typeface="Arial" panose="020B0604020202020204" pitchFamily="34" charset="0"/>
              </a:rPr>
              <a:t>ar ko dalāmies</a:t>
            </a:r>
          </a:p>
        </p:txBody>
      </p:sp>
      <p:sp>
        <p:nvSpPr>
          <p:cNvPr id="13" name="Content Placeholder 2">
            <a:extLst>
              <a:ext uri="{FF2B5EF4-FFF2-40B4-BE49-F238E27FC236}">
                <a16:creationId xmlns:a16="http://schemas.microsoft.com/office/drawing/2014/main" id="{BD254775-3CA0-41DA-B40A-D54460DBDDC5}"/>
              </a:ext>
            </a:extLst>
          </p:cNvPr>
          <p:cNvSpPr txBox="1">
            <a:spLocks/>
          </p:cNvSpPr>
          <p:nvPr/>
        </p:nvSpPr>
        <p:spPr>
          <a:xfrm>
            <a:off x="6723153" y="5117738"/>
            <a:ext cx="4642931" cy="6481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20000"/>
              </a:lnSpc>
              <a:buNone/>
            </a:pPr>
            <a:r>
              <a:rPr lang="lv-LV" sz="1700" dirty="0">
                <a:solidFill>
                  <a:srgbClr val="001489"/>
                </a:solidFill>
                <a:latin typeface="Verdana" panose="020B0604030504040204" pitchFamily="34" charset="0"/>
                <a:ea typeface="Verdana" panose="020B0604030504040204" pitchFamily="34" charset="0"/>
                <a:cs typeface="Arial" panose="020B0604020202020204" pitchFamily="34" charset="0"/>
              </a:rPr>
              <a:t>Katrs mūsu </a:t>
            </a:r>
            <a:r>
              <a:rPr lang="lv-LV" sz="1700" i="1" dirty="0" err="1">
                <a:solidFill>
                  <a:srgbClr val="001489"/>
                </a:solidFill>
                <a:latin typeface="Verdana" panose="020B0604030504040204" pitchFamily="34" charset="0"/>
                <a:ea typeface="Verdana" panose="020B0604030504040204" pitchFamily="34" charset="0"/>
                <a:cs typeface="Arial" panose="020B0604020202020204" pitchFamily="34" charset="0"/>
              </a:rPr>
              <a:t>like</a:t>
            </a:r>
            <a:r>
              <a:rPr lang="lv-LV" sz="1700" i="1" dirty="0">
                <a:solidFill>
                  <a:srgbClr val="001489"/>
                </a:solidFill>
                <a:latin typeface="Verdana" panose="020B0604030504040204" pitchFamily="34" charset="0"/>
                <a:ea typeface="Verdana" panose="020B0604030504040204" pitchFamily="34" charset="0"/>
                <a:cs typeface="Arial" panose="020B0604020202020204" pitchFamily="34" charset="0"/>
              </a:rPr>
              <a:t>, </a:t>
            </a:r>
            <a:r>
              <a:rPr lang="lv-LV" sz="1700" i="1" dirty="0" err="1">
                <a:solidFill>
                  <a:srgbClr val="001489"/>
                </a:solidFill>
                <a:latin typeface="Verdana" panose="020B0604030504040204" pitchFamily="34" charset="0"/>
                <a:ea typeface="Verdana" panose="020B0604030504040204" pitchFamily="34" charset="0"/>
                <a:cs typeface="Arial" panose="020B0604020202020204" pitchFamily="34" charset="0"/>
              </a:rPr>
              <a:t>share</a:t>
            </a:r>
            <a:r>
              <a:rPr lang="lv-LV" sz="1700" i="1" dirty="0">
                <a:solidFill>
                  <a:srgbClr val="001489"/>
                </a:solidFill>
                <a:latin typeface="Verdana" panose="020B0604030504040204" pitchFamily="34" charset="0"/>
                <a:ea typeface="Verdana" panose="020B0604030504040204" pitchFamily="34" charset="0"/>
                <a:cs typeface="Arial" panose="020B0604020202020204" pitchFamily="34" charset="0"/>
              </a:rPr>
              <a:t>, </a:t>
            </a:r>
            <a:r>
              <a:rPr lang="lv-LV" sz="1700" i="1" dirty="0" err="1">
                <a:solidFill>
                  <a:srgbClr val="001489"/>
                </a:solidFill>
                <a:latin typeface="Verdana" panose="020B0604030504040204" pitchFamily="34" charset="0"/>
                <a:ea typeface="Verdana" panose="020B0604030504040204" pitchFamily="34" charset="0"/>
                <a:cs typeface="Arial" panose="020B0604020202020204" pitchFamily="34" charset="0"/>
              </a:rPr>
              <a:t>follow</a:t>
            </a:r>
            <a:endParaRPr lang="lv-LV" sz="1700" i="1" dirty="0">
              <a:solidFill>
                <a:srgbClr val="001489"/>
              </a:solidFill>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662730728"/>
      </p:ext>
    </p:extLst>
  </p:cSld>
  <p:clrMapOvr>
    <a:masterClrMapping/>
  </p:clrMapOvr>
  <mc:AlternateContent xmlns:mc="http://schemas.openxmlformats.org/markup-compatibility/2006" xmlns:p14="http://schemas.microsoft.com/office/powerpoint/2010/main">
    <mc:Choice Requires="p14">
      <p:transition spd="slow" p14:dur="10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770529-CA96-45A5-9EED-DBF1864BA97C}"/>
              </a:ext>
            </a:extLst>
          </p:cNvPr>
          <p:cNvPicPr>
            <a:picLocks noChangeAspect="1"/>
          </p:cNvPicPr>
          <p:nvPr/>
        </p:nvPicPr>
        <p:blipFill rotWithShape="1">
          <a:blip r:embed="rId2"/>
          <a:srcRect t="442" b="892"/>
          <a:stretch/>
        </p:blipFill>
        <p:spPr>
          <a:xfrm>
            <a:off x="1374638" y="342383"/>
            <a:ext cx="8823041" cy="4962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4510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18A93-819F-4E79-BBCD-5D077C34F34F}"/>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4C718AA0-5D9C-4F0F-AB40-47D5AFF36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36934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DE1A32A-6807-4AD5-A353-4096ABD87EC4}"/>
              </a:ext>
            </a:extLst>
          </p:cNvPr>
          <p:cNvSpPr txBox="1">
            <a:spLocks/>
          </p:cNvSpPr>
          <p:nvPr/>
        </p:nvSpPr>
        <p:spPr>
          <a:xfrm>
            <a:off x="5207093" y="453007"/>
            <a:ext cx="6586491" cy="1286160"/>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b="1" kern="1200">
                <a:solidFill>
                  <a:srgbClr val="001489"/>
                </a:solidFill>
                <a:latin typeface="Verdana" panose="020B0604030504040204" pitchFamily="34" charset="0"/>
                <a:ea typeface="Verdana" panose="020B0604030504040204" pitchFamily="34" charset="0"/>
                <a:cs typeface="+mj-cs"/>
              </a:defRPr>
            </a:lvl1pPr>
          </a:lstStyle>
          <a:p>
            <a:r>
              <a:rPr lang="en-US" dirty="0"/>
              <a:t>Kas </a:t>
            </a:r>
            <a:r>
              <a:rPr lang="en-US" dirty="0" err="1"/>
              <a:t>ir</a:t>
            </a:r>
            <a:r>
              <a:rPr lang="en-US" dirty="0"/>
              <a:t> </a:t>
            </a:r>
            <a:r>
              <a:rPr lang="en-US" dirty="0" err="1"/>
              <a:t>digitālais</a:t>
            </a:r>
            <a:r>
              <a:rPr lang="en-US" dirty="0"/>
              <a:t> </a:t>
            </a:r>
            <a:r>
              <a:rPr lang="en-US" dirty="0" err="1"/>
              <a:t>laikmets</a:t>
            </a:r>
            <a:r>
              <a:rPr lang="en-US" dirty="0"/>
              <a:t>?</a:t>
            </a:r>
            <a:endParaRPr lang="lv-LV" dirty="0"/>
          </a:p>
        </p:txBody>
      </p:sp>
      <p:pic>
        <p:nvPicPr>
          <p:cNvPr id="10" name="Picture 6" descr="Digitālais laikmets: izaicinājumi, iespējas un risinājumi biznesam • IR.lv">
            <a:extLst>
              <a:ext uri="{FF2B5EF4-FFF2-40B4-BE49-F238E27FC236}">
                <a16:creationId xmlns:a16="http://schemas.microsoft.com/office/drawing/2014/main" id="{1738BEDB-AAFF-4BD5-9A9E-C91F610273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506" r="20374"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596028E3-77F9-4064-AA88-954D9C41F0BB}"/>
              </a:ext>
            </a:extLst>
          </p:cNvPr>
          <p:cNvSpPr txBox="1">
            <a:spLocks/>
          </p:cNvSpPr>
          <p:nvPr/>
        </p:nvSpPr>
        <p:spPr>
          <a:xfrm>
            <a:off x="4965431" y="2171952"/>
            <a:ext cx="6586489" cy="378541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lv-LV" sz="1800" b="1" dirty="0"/>
              <a:t>Digitālais laikmets </a:t>
            </a:r>
            <a:r>
              <a:rPr lang="lv-LV" sz="1800" dirty="0"/>
              <a:t>ir laiks, kas aptver divdesmitā gadsimta beigu un divdesmit pirmā gadsimta sākuma digitālās un informācijas revolūcijas sākumu, apogeju un kulmināciju.</a:t>
            </a:r>
            <a:endParaRPr lang="en-US" sz="1800" dirty="0"/>
          </a:p>
          <a:p>
            <a:pPr>
              <a:lnSpc>
                <a:spcPct val="110000"/>
              </a:lnSpc>
            </a:pPr>
            <a:r>
              <a:rPr lang="lv-LV" sz="1800" dirty="0"/>
              <a:t>Šo laiku dod virkne notikumu un pagrieziena punktu </a:t>
            </a:r>
            <a:r>
              <a:rPr lang="lv-LV" sz="1800" b="1" dirty="0"/>
              <a:t>tehnoloģiskā progresa </a:t>
            </a:r>
            <a:r>
              <a:rPr lang="lv-LV" sz="1800" dirty="0"/>
              <a:t>ziņā, kas orientēts uz </a:t>
            </a:r>
            <a:r>
              <a:rPr lang="lv-LV" sz="1800" b="1" dirty="0"/>
              <a:t>skaitļošanu un digitālajiem rīkiem.</a:t>
            </a:r>
            <a:endParaRPr lang="en-US" sz="1800" b="1" dirty="0"/>
          </a:p>
          <a:p>
            <a:pPr>
              <a:lnSpc>
                <a:spcPct val="110000"/>
              </a:lnSpc>
            </a:pPr>
            <a:r>
              <a:rPr lang="en-US" sz="1800" dirty="0"/>
              <a:t>D</a:t>
            </a:r>
            <a:r>
              <a:rPr lang="lv-LV" sz="1800" dirty="0"/>
              <a:t>atorprogrammētājs un digitālā mārketinga tehniķis ir profesijas, kurās gandrīz nav bezdarba vai profesionālas neaktivitātes. Tāpēc digitālais laikmets papildus lielajam pieprasījumam pēc noteiktām esošajām profesijām nes sev līdzi arī plašu </a:t>
            </a:r>
            <a:r>
              <a:rPr lang="lv-LV" sz="1800" b="1" dirty="0"/>
              <a:t>jaunu profesiju loku</a:t>
            </a:r>
            <a:r>
              <a:rPr lang="lv-LV" sz="1800" dirty="0"/>
              <a:t>, kas tiks radīts no šī laikmeta.</a:t>
            </a:r>
          </a:p>
        </p:txBody>
      </p:sp>
      <p:cxnSp>
        <p:nvCxnSpPr>
          <p:cNvPr id="12" name="Taisns savienotājs 3">
            <a:extLst>
              <a:ext uri="{FF2B5EF4-FFF2-40B4-BE49-F238E27FC236}">
                <a16:creationId xmlns:a16="http://schemas.microsoft.com/office/drawing/2014/main" id="{86A71317-18D3-455A-BB68-982C0C4BBF48}"/>
              </a:ext>
            </a:extLst>
          </p:cNvPr>
          <p:cNvCxnSpPr>
            <a:cxnSpLocks/>
          </p:cNvCxnSpPr>
          <p:nvPr/>
        </p:nvCxnSpPr>
        <p:spPr>
          <a:xfrm flipH="1">
            <a:off x="4965430" y="1883428"/>
            <a:ext cx="7226570"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68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7A036-BE46-412D-B0CF-F62D3F5D529D}"/>
              </a:ext>
            </a:extLst>
          </p:cNvPr>
          <p:cNvSpPr>
            <a:spLocks noGrp="1"/>
          </p:cNvSpPr>
          <p:nvPr>
            <p:ph type="title"/>
          </p:nvPr>
        </p:nvSpPr>
        <p:spPr>
          <a:xfrm>
            <a:off x="5115839" y="358593"/>
            <a:ext cx="6388184" cy="1325563"/>
          </a:xfrm>
        </p:spPr>
        <p:txBody>
          <a:bodyPr>
            <a:normAutofit fontScale="90000"/>
          </a:bodyPr>
          <a:lstStyle/>
          <a:p>
            <a:r>
              <a:rPr lang="en-US" dirty="0"/>
              <a:t>T</a:t>
            </a:r>
            <a:r>
              <a:rPr lang="lv-LV" dirty="0"/>
              <a:t>ehnoloģijas, kurām ir vislielākā ietekme</a:t>
            </a:r>
            <a:r>
              <a:rPr lang="en-US" dirty="0"/>
              <a:t>:</a:t>
            </a:r>
            <a:endParaRPr lang="lv-LV" dirty="0"/>
          </a:p>
        </p:txBody>
      </p:sp>
      <p:sp>
        <p:nvSpPr>
          <p:cNvPr id="3" name="Content Placeholder 2">
            <a:extLst>
              <a:ext uri="{FF2B5EF4-FFF2-40B4-BE49-F238E27FC236}">
                <a16:creationId xmlns:a16="http://schemas.microsoft.com/office/drawing/2014/main" id="{CD78EE0C-2069-47FB-969B-D92BA8426B84}"/>
              </a:ext>
            </a:extLst>
          </p:cNvPr>
          <p:cNvSpPr>
            <a:spLocks noGrp="1"/>
          </p:cNvSpPr>
          <p:nvPr>
            <p:ph idx="1"/>
          </p:nvPr>
        </p:nvSpPr>
        <p:spPr>
          <a:xfrm>
            <a:off x="4886892" y="2135777"/>
            <a:ext cx="6466907" cy="4041186"/>
          </a:xfrm>
        </p:spPr>
        <p:txBody>
          <a:bodyPr>
            <a:normAutofit fontScale="47500" lnSpcReduction="20000"/>
          </a:bodyPr>
          <a:lstStyle/>
          <a:p>
            <a:pPr>
              <a:lnSpc>
                <a:spcPct val="120000"/>
              </a:lnSpc>
            </a:pPr>
            <a:r>
              <a:rPr lang="lv-LV" b="1" dirty="0"/>
              <a:t>IoT</a:t>
            </a:r>
            <a:r>
              <a:rPr lang="lv-LV" dirty="0"/>
              <a:t>: “Interneta” faktors ir tas, kas visvairāk ietekmējis šo laikmetu, un tas ir būtisks tā attīstībā. Tāpēc ‘lietu internets’ vai Lietu internets ir ļoti svarīga loma digitālās revolūcijas virzībā.</a:t>
            </a:r>
          </a:p>
          <a:p>
            <a:pPr>
              <a:lnSpc>
                <a:spcPct val="120000"/>
              </a:lnSpc>
            </a:pPr>
            <a:r>
              <a:rPr lang="lv-LV" b="1" dirty="0"/>
              <a:t>TIC</a:t>
            </a:r>
            <a:r>
              <a:rPr lang="lv-LV" dirty="0"/>
              <a:t>: Informācijai un komunikācijai izmantotās tehnoloģijas veicina zināšanu un datu izplatīšanos, kā rezultātā arvien vairāk cilvēku tiek iekļauti digitālajā revolūcijā.</a:t>
            </a:r>
          </a:p>
          <a:p>
            <a:pPr>
              <a:lnSpc>
                <a:spcPct val="120000"/>
              </a:lnSpc>
            </a:pPr>
            <a:r>
              <a:rPr lang="lv-LV" b="1" dirty="0"/>
              <a:t>Lielie dati</a:t>
            </a:r>
            <a:r>
              <a:rPr lang="lv-LV" dirty="0"/>
              <a:t>: Datu masveida izmantošana noteiktiem mērķiem un mērķiem var būt viens no instrumentiem, kas nosaka noteiktus uzvedības modeļus ne tikai sociālajā līmenī, jo to var pielietot praktiski jebkurā jomā.</a:t>
            </a:r>
          </a:p>
          <a:p>
            <a:pPr>
              <a:lnSpc>
                <a:spcPct val="120000"/>
              </a:lnSpc>
            </a:pPr>
            <a:r>
              <a:rPr lang="lv-LV" b="1" dirty="0"/>
              <a:t>AI</a:t>
            </a:r>
            <a:r>
              <a:rPr lang="lv-LV" dirty="0"/>
              <a:t>: Visbeidzot, mākslīgais intelekts ir gandrīz pēdējais digitālā laikmeta solis. Tas apvieno interneta, informācijas un saziņas izmantošanu, pamatojoties uz lielu datu apjomu, un ar visām šīm sastāvdaļām rodas mēģinājums atdarināt pamatotu un līdz ar to arī cilvēkiem līdzīgu uzvedību.</a:t>
            </a:r>
            <a:endParaRPr lang="en-US" dirty="0"/>
          </a:p>
          <a:p>
            <a:pPr>
              <a:lnSpc>
                <a:spcPct val="120000"/>
              </a:lnSpc>
            </a:pPr>
            <a:r>
              <a:rPr lang="en-US" dirty="0" err="1"/>
              <a:t>Vairāk</a:t>
            </a:r>
            <a:r>
              <a:rPr lang="en-US" dirty="0"/>
              <a:t> </a:t>
            </a:r>
            <a:r>
              <a:rPr lang="en-US" dirty="0" err="1"/>
              <a:t>informācijas</a:t>
            </a:r>
            <a:r>
              <a:rPr lang="en-US" dirty="0"/>
              <a:t> </a:t>
            </a:r>
            <a:r>
              <a:rPr lang="en-US" dirty="0" err="1"/>
              <a:t>atradīsiet</a:t>
            </a:r>
            <a:r>
              <a:rPr lang="en-US" dirty="0"/>
              <a:t> </a:t>
            </a:r>
            <a:r>
              <a:rPr lang="en-US" dirty="0" err="1">
                <a:solidFill>
                  <a:srgbClr val="001489"/>
                </a:solidFill>
                <a:hlinkClick r:id="rId2">
                  <a:extLst>
                    <a:ext uri="{A12FA001-AC4F-418D-AE19-62706E023703}">
                      <ahyp:hlinkClr xmlns:ahyp="http://schemas.microsoft.com/office/drawing/2018/hyperlinkcolor" val="tx"/>
                    </a:ext>
                  </a:extLst>
                </a:hlinkClick>
              </a:rPr>
              <a:t>šeit</a:t>
            </a:r>
            <a:endParaRPr lang="lv-LV" dirty="0">
              <a:solidFill>
                <a:srgbClr val="001489"/>
              </a:solidFill>
            </a:endParaRPr>
          </a:p>
        </p:txBody>
      </p:sp>
      <p:pic>
        <p:nvPicPr>
          <p:cNvPr id="2050" name="Picture 2" descr="Izdzīvos” tie, kuri visātrāk pielāgosies digitālā laikmeta prasībām -  Piekļūstamība">
            <a:extLst>
              <a:ext uri="{FF2B5EF4-FFF2-40B4-BE49-F238E27FC236}">
                <a16:creationId xmlns:a16="http://schemas.microsoft.com/office/drawing/2014/main" id="{BDE7AB7F-F1DB-4161-9E0C-D59955367A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505" r="7376" b="-1"/>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5" name="Taisns savienotājs 3">
            <a:extLst>
              <a:ext uri="{FF2B5EF4-FFF2-40B4-BE49-F238E27FC236}">
                <a16:creationId xmlns:a16="http://schemas.microsoft.com/office/drawing/2014/main" id="{B79DFD7B-EDB0-45FF-8BF1-37FD3AB8EDD3}"/>
              </a:ext>
            </a:extLst>
          </p:cNvPr>
          <p:cNvCxnSpPr>
            <a:cxnSpLocks/>
          </p:cNvCxnSpPr>
          <p:nvPr/>
        </p:nvCxnSpPr>
        <p:spPr>
          <a:xfrm flipH="1">
            <a:off x="4965430" y="1883428"/>
            <a:ext cx="7226570"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453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DD33-7E9F-4010-96CF-DAB5F7883C66}"/>
              </a:ext>
            </a:extLst>
          </p:cNvPr>
          <p:cNvSpPr>
            <a:spLocks noGrp="1"/>
          </p:cNvSpPr>
          <p:nvPr>
            <p:ph type="title"/>
          </p:nvPr>
        </p:nvSpPr>
        <p:spPr/>
        <p:txBody>
          <a:bodyPr>
            <a:normAutofit/>
          </a:bodyPr>
          <a:lstStyle/>
          <a:p>
            <a:r>
              <a:rPr lang="en-US" sz="4000" dirty="0" err="1"/>
              <a:t>Eiropas</a:t>
            </a:r>
            <a:r>
              <a:rPr lang="en-US" sz="4000" dirty="0"/>
              <a:t> </a:t>
            </a:r>
            <a:r>
              <a:rPr lang="en-US" sz="4000" dirty="0" err="1"/>
              <a:t>digitālās</a:t>
            </a:r>
            <a:r>
              <a:rPr lang="en-US" sz="4000" dirty="0"/>
              <a:t> </a:t>
            </a:r>
            <a:r>
              <a:rPr lang="en-US" sz="4000" dirty="0" err="1"/>
              <a:t>nākotnes</a:t>
            </a:r>
            <a:r>
              <a:rPr lang="en-US" sz="4000" dirty="0"/>
              <a:t> </a:t>
            </a:r>
            <a:r>
              <a:rPr lang="en-US" sz="4000" dirty="0" err="1"/>
              <a:t>veidošana</a:t>
            </a:r>
            <a:endParaRPr lang="lv-LV" sz="4000" dirty="0"/>
          </a:p>
        </p:txBody>
      </p:sp>
      <p:sp>
        <p:nvSpPr>
          <p:cNvPr id="3" name="Content Placeholder 2">
            <a:extLst>
              <a:ext uri="{FF2B5EF4-FFF2-40B4-BE49-F238E27FC236}">
                <a16:creationId xmlns:a16="http://schemas.microsoft.com/office/drawing/2014/main" id="{5BF8BE66-7515-4D38-BF95-B7550AC95E3C}"/>
              </a:ext>
            </a:extLst>
          </p:cNvPr>
          <p:cNvSpPr>
            <a:spLocks noGrp="1"/>
          </p:cNvSpPr>
          <p:nvPr>
            <p:ph idx="1"/>
          </p:nvPr>
        </p:nvSpPr>
        <p:spPr>
          <a:xfrm>
            <a:off x="838200" y="1825625"/>
            <a:ext cx="5362764" cy="4351338"/>
          </a:xfrm>
        </p:spPr>
        <p:txBody>
          <a:bodyPr>
            <a:normAutofit/>
          </a:bodyPr>
          <a:lstStyle/>
          <a:p>
            <a:pPr>
              <a:lnSpc>
                <a:spcPct val="100000"/>
              </a:lnSpc>
            </a:pPr>
            <a:r>
              <a:rPr lang="lv-LV" sz="1300" b="0" i="0" dirty="0">
                <a:effectLst/>
              </a:rPr>
              <a:t>Digitālajai pārveidei ir jābūt noderīgai ikvienam — tai jānes </a:t>
            </a:r>
            <a:r>
              <a:rPr lang="lv-LV" sz="1300" b="1" i="0" dirty="0">
                <a:effectLst/>
              </a:rPr>
              <a:t>ieguvumi iedzīvotājiem </a:t>
            </a:r>
            <a:r>
              <a:rPr lang="lv-LV" sz="1300" b="0" i="0" dirty="0">
                <a:effectLst/>
              </a:rPr>
              <a:t>un </a:t>
            </a:r>
            <a:r>
              <a:rPr lang="lv-LV" sz="1300" b="1" i="0" dirty="0">
                <a:effectLst/>
              </a:rPr>
              <a:t>jāpaver jaunas izdevības uzņēmumiem</a:t>
            </a:r>
            <a:r>
              <a:rPr lang="lv-LV" sz="1300" b="0" i="0" dirty="0">
                <a:effectLst/>
              </a:rPr>
              <a:t>. Turklāt bez digitāliem risinājumiem nebūs iespējams cīnīties ar klimata pārmaiņām un panākt zaļo pārkārtošanos.</a:t>
            </a:r>
            <a:endParaRPr lang="en-US" sz="1300" b="0" i="0" dirty="0">
              <a:effectLst/>
            </a:endParaRPr>
          </a:p>
          <a:p>
            <a:pPr>
              <a:lnSpc>
                <a:spcPct val="100000"/>
              </a:lnSpc>
            </a:pPr>
            <a:endParaRPr lang="en-US" sz="1300" b="0" i="0" dirty="0">
              <a:effectLst/>
            </a:endParaRPr>
          </a:p>
          <a:p>
            <a:pPr>
              <a:lnSpc>
                <a:spcPct val="100000"/>
              </a:lnSpc>
            </a:pPr>
            <a:r>
              <a:rPr lang="lv-LV" sz="1300" b="0" i="0" dirty="0">
                <a:effectLst/>
              </a:rPr>
              <a:t>Digitālie risinājumi, kas priekšplānā izvirza cilvēkus:</a:t>
            </a:r>
          </a:p>
          <a:p>
            <a:pPr marL="0" indent="0">
              <a:lnSpc>
                <a:spcPct val="100000"/>
              </a:lnSpc>
              <a:buNone/>
            </a:pPr>
            <a:r>
              <a:rPr lang="en-US" sz="1300" b="0" i="0" dirty="0">
                <a:effectLst/>
              </a:rPr>
              <a:t>- </a:t>
            </a:r>
            <a:r>
              <a:rPr lang="lv-LV" sz="1300" b="0" i="0" dirty="0">
                <a:effectLst/>
              </a:rPr>
              <a:t>paver </a:t>
            </a:r>
            <a:r>
              <a:rPr lang="lv-LV" sz="1300" b="1" i="0" dirty="0">
                <a:effectLst/>
              </a:rPr>
              <a:t>jaunas iespējas </a:t>
            </a:r>
            <a:r>
              <a:rPr lang="lv-LV" sz="1300" b="0" i="0" dirty="0">
                <a:effectLst/>
              </a:rPr>
              <a:t>uzņēmumiem</a:t>
            </a:r>
            <a:r>
              <a:rPr lang="en-US" sz="1300" b="0" i="0" dirty="0">
                <a:effectLst/>
              </a:rPr>
              <a:t>;</a:t>
            </a:r>
            <a:endParaRPr lang="lv-LV" sz="1300" b="0" i="0" dirty="0">
              <a:effectLst/>
            </a:endParaRPr>
          </a:p>
          <a:p>
            <a:pPr marL="0" indent="0">
              <a:lnSpc>
                <a:spcPct val="100000"/>
              </a:lnSpc>
              <a:buNone/>
            </a:pPr>
            <a:r>
              <a:rPr lang="en-US" sz="1300" b="0" i="0" dirty="0">
                <a:effectLst/>
              </a:rPr>
              <a:t>- </a:t>
            </a:r>
            <a:r>
              <a:rPr lang="lv-LV" sz="1300" b="0" i="0" dirty="0">
                <a:effectLst/>
              </a:rPr>
              <a:t>sekmē </a:t>
            </a:r>
            <a:r>
              <a:rPr lang="lv-LV" sz="1300" b="1" i="0" dirty="0">
                <a:effectLst/>
              </a:rPr>
              <a:t>uzticamu</a:t>
            </a:r>
            <a:r>
              <a:rPr lang="lv-LV" sz="1300" b="0" i="0" dirty="0">
                <a:effectLst/>
              </a:rPr>
              <a:t> tehnoloģiju izstrādi</a:t>
            </a:r>
            <a:r>
              <a:rPr lang="en-US" sz="1300" b="0" i="0" dirty="0">
                <a:effectLst/>
              </a:rPr>
              <a:t>;</a:t>
            </a:r>
            <a:endParaRPr lang="lv-LV" sz="1300" b="0" i="0" dirty="0">
              <a:effectLst/>
            </a:endParaRPr>
          </a:p>
          <a:p>
            <a:pPr marL="0" indent="0">
              <a:lnSpc>
                <a:spcPct val="100000"/>
              </a:lnSpc>
              <a:buNone/>
            </a:pPr>
            <a:r>
              <a:rPr lang="en-US" sz="1300" b="0" i="0" dirty="0">
                <a:effectLst/>
              </a:rPr>
              <a:t>- </a:t>
            </a:r>
            <a:r>
              <a:rPr lang="lv-LV" sz="1300" b="0" i="0" dirty="0">
                <a:effectLst/>
              </a:rPr>
              <a:t>veicina </a:t>
            </a:r>
            <a:r>
              <a:rPr lang="lv-LV" sz="1300" b="1" i="0" dirty="0">
                <a:effectLst/>
              </a:rPr>
              <a:t>atvērtu un demokrātisku sabiedrību</a:t>
            </a:r>
            <a:r>
              <a:rPr lang="en-US" sz="1300" b="0" i="0" dirty="0">
                <a:effectLst/>
              </a:rPr>
              <a:t>;</a:t>
            </a:r>
            <a:endParaRPr lang="lv-LV" sz="1300" b="0" i="0" dirty="0">
              <a:effectLst/>
            </a:endParaRPr>
          </a:p>
          <a:p>
            <a:pPr marL="0" indent="0">
              <a:lnSpc>
                <a:spcPct val="100000"/>
              </a:lnSpc>
              <a:buNone/>
            </a:pPr>
            <a:r>
              <a:rPr lang="en-US" sz="1300" b="0" i="0" dirty="0">
                <a:effectLst/>
              </a:rPr>
              <a:t>- </a:t>
            </a:r>
            <a:r>
              <a:rPr lang="lv-LV" sz="1300" b="1" i="0" dirty="0">
                <a:effectLst/>
              </a:rPr>
              <a:t>veicina</a:t>
            </a:r>
            <a:r>
              <a:rPr lang="lv-LV" sz="1300" b="0" i="0" dirty="0">
                <a:effectLst/>
              </a:rPr>
              <a:t> dinamisku un ilgtspējīgu ekonomiku</a:t>
            </a:r>
            <a:r>
              <a:rPr lang="en-US" sz="1300" b="0" i="0" dirty="0">
                <a:effectLst/>
              </a:rPr>
              <a:t>;</a:t>
            </a:r>
            <a:endParaRPr lang="lv-LV" sz="1300" b="0" i="0" dirty="0">
              <a:effectLst/>
            </a:endParaRPr>
          </a:p>
          <a:p>
            <a:pPr marL="0" indent="0">
              <a:lnSpc>
                <a:spcPct val="100000"/>
              </a:lnSpc>
              <a:buNone/>
            </a:pPr>
            <a:r>
              <a:rPr lang="en-US" sz="1300" b="0" i="0" dirty="0">
                <a:effectLst/>
              </a:rPr>
              <a:t>- </a:t>
            </a:r>
            <a:r>
              <a:rPr lang="lv-LV" sz="1300" b="0" i="0" dirty="0">
                <a:effectLst/>
              </a:rPr>
              <a:t>palīdz cīnīties pret klimata pārmaiņām un pāriet uz </a:t>
            </a:r>
            <a:r>
              <a:rPr lang="lv-LV" sz="1300" b="1" i="0" dirty="0">
                <a:effectLst/>
              </a:rPr>
              <a:t>zaļo ekonomik</a:t>
            </a:r>
            <a:r>
              <a:rPr lang="en-US" sz="1300" b="1" i="0" dirty="0">
                <a:effectLst/>
              </a:rPr>
              <a:t>u</a:t>
            </a:r>
            <a:r>
              <a:rPr lang="en-US" sz="1300" i="0" dirty="0">
                <a:effectLst/>
              </a:rPr>
              <a:t>.</a:t>
            </a:r>
            <a:endParaRPr lang="lv-LV" sz="1300" b="1" i="0" dirty="0">
              <a:effectLst/>
            </a:endParaRPr>
          </a:p>
        </p:txBody>
      </p:sp>
      <p:pic>
        <p:nvPicPr>
          <p:cNvPr id="1026" name="Picture 2" descr="Komisija no Eiropas infrastruktūras savienošanas instrumenta ieguldīs  vairāk nekā 1 miljardu eiro inovatīvā un drošā savienojamībā">
            <a:extLst>
              <a:ext uri="{FF2B5EF4-FFF2-40B4-BE49-F238E27FC236}">
                <a16:creationId xmlns:a16="http://schemas.microsoft.com/office/drawing/2014/main" id="{4916DD71-24A9-492B-A3E0-7B60B91EB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2047876"/>
            <a:ext cx="5227123" cy="294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40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070E1-87E3-4CD5-9511-AD4E9503DFBA}"/>
              </a:ext>
            </a:extLst>
          </p:cNvPr>
          <p:cNvSpPr>
            <a:spLocks noGrp="1"/>
          </p:cNvSpPr>
          <p:nvPr>
            <p:ph type="title"/>
          </p:nvPr>
        </p:nvSpPr>
        <p:spPr/>
        <p:txBody>
          <a:bodyPr/>
          <a:lstStyle/>
          <a:p>
            <a:r>
              <a:rPr lang="en-US" dirty="0" err="1"/>
              <a:t>Eiropas</a:t>
            </a:r>
            <a:r>
              <a:rPr lang="en-US" dirty="0"/>
              <a:t> </a:t>
            </a:r>
            <a:r>
              <a:rPr lang="en-US" dirty="0" err="1"/>
              <a:t>Savienības</a:t>
            </a:r>
            <a:r>
              <a:rPr lang="en-US" dirty="0"/>
              <a:t> </a:t>
            </a:r>
            <a:r>
              <a:rPr lang="en-US" dirty="0" err="1"/>
              <a:t>digitālā</a:t>
            </a:r>
            <a:r>
              <a:rPr lang="en-US" dirty="0"/>
              <a:t> </a:t>
            </a:r>
            <a:r>
              <a:rPr lang="en-US" dirty="0" err="1"/>
              <a:t>stratēģija</a:t>
            </a:r>
            <a:r>
              <a:rPr lang="en-US" dirty="0"/>
              <a:t>:</a:t>
            </a:r>
            <a:endParaRPr lang="lv-LV" dirty="0"/>
          </a:p>
        </p:txBody>
      </p:sp>
      <p:graphicFrame>
        <p:nvGraphicFramePr>
          <p:cNvPr id="4" name="Content Placeholder 3">
            <a:extLst>
              <a:ext uri="{FF2B5EF4-FFF2-40B4-BE49-F238E27FC236}">
                <a16:creationId xmlns:a16="http://schemas.microsoft.com/office/drawing/2014/main" id="{69D140D0-F72E-4E19-9D5C-5FBD17C6EEF0}"/>
              </a:ext>
            </a:extLst>
          </p:cNvPr>
          <p:cNvGraphicFramePr>
            <a:graphicFrameLocks noGrp="1"/>
          </p:cNvGraphicFramePr>
          <p:nvPr>
            <p:ph idx="1"/>
            <p:extLst>
              <p:ext uri="{D42A27DB-BD31-4B8C-83A1-F6EECF244321}">
                <p14:modId xmlns:p14="http://schemas.microsoft.com/office/powerpoint/2010/main" val="3991423793"/>
              </p:ext>
            </p:extLst>
          </p:nvPr>
        </p:nvGraphicFramePr>
        <p:xfrm>
          <a:off x="838200" y="2161632"/>
          <a:ext cx="5667103" cy="3514724"/>
        </p:xfrm>
        <a:graphic>
          <a:graphicData uri="http://schemas.openxmlformats.org/drawingml/2006/table">
            <a:tbl>
              <a:tblPr/>
              <a:tblGrid>
                <a:gridCol w="5667103">
                  <a:extLst>
                    <a:ext uri="{9D8B030D-6E8A-4147-A177-3AD203B41FA5}">
                      <a16:colId xmlns:a16="http://schemas.microsoft.com/office/drawing/2014/main" val="1281725124"/>
                    </a:ext>
                  </a:extLst>
                </a:gridCol>
              </a:tblGrid>
              <a:tr h="3514724">
                <a:tc>
                  <a:txBody>
                    <a:bodyPr/>
                    <a:lstStyle/>
                    <a:p>
                      <a:pPr algn="l" fontAlgn="ctr">
                        <a:buFont typeface="Arial" panose="020B0604020202020204" pitchFamily="34" charset="0"/>
                        <a:buChar char="•"/>
                      </a:pPr>
                      <a:r>
                        <a:rPr lang="en-US" sz="1700" dirty="0">
                          <a:effectLst/>
                          <a:latin typeface="Verdana" panose="020B0604030504040204" pitchFamily="34" charset="0"/>
                          <a:ea typeface="Verdana" panose="020B0604030504040204" pitchFamily="34" charset="0"/>
                        </a:rPr>
                        <a:t>I</a:t>
                      </a:r>
                      <a:r>
                        <a:rPr lang="lv-LV" sz="1700" dirty="0">
                          <a:effectLst/>
                          <a:latin typeface="Verdana" panose="020B0604030504040204" pitchFamily="34" charset="0"/>
                          <a:ea typeface="Verdana" panose="020B0604030504040204" pitchFamily="34" charset="0"/>
                        </a:rPr>
                        <a:t>zmanto</a:t>
                      </a:r>
                      <a:r>
                        <a:rPr lang="en-US" sz="1700" dirty="0">
                          <a:effectLst/>
                          <a:latin typeface="Verdana" panose="020B0604030504040204" pitchFamily="34" charset="0"/>
                          <a:ea typeface="Verdana" panose="020B0604030504040204" pitchFamily="34" charset="0"/>
                        </a:rPr>
                        <a:t>t</a:t>
                      </a:r>
                      <a:r>
                        <a:rPr lang="lv-LV" sz="1700" dirty="0">
                          <a:effectLst/>
                          <a:latin typeface="Verdana" panose="020B0604030504040204" pitchFamily="34" charset="0"/>
                          <a:ea typeface="Verdana" panose="020B0604030504040204" pitchFamily="34" charset="0"/>
                        </a:rPr>
                        <a:t> tehnoloģijas, kas Eiropai palīdzētu līdz 2050. gadam sasniegt klimatneitralitāti;</a:t>
                      </a:r>
                    </a:p>
                    <a:p>
                      <a:pPr algn="l" fontAlgn="ctr">
                        <a:buFont typeface="Arial" panose="020B0604020202020204" pitchFamily="34" charset="0"/>
                        <a:buChar char="•"/>
                      </a:pPr>
                      <a:r>
                        <a:rPr lang="en-US" sz="1700" dirty="0">
                          <a:effectLst/>
                          <a:latin typeface="Verdana" panose="020B0604030504040204" pitchFamily="34" charset="0"/>
                          <a:ea typeface="Verdana" panose="020B0604030504040204" pitchFamily="34" charset="0"/>
                        </a:rPr>
                        <a:t>S</a:t>
                      </a:r>
                      <a:r>
                        <a:rPr lang="lv-LV" sz="1700" dirty="0">
                          <a:effectLst/>
                          <a:latin typeface="Verdana" panose="020B0604030504040204" pitchFamily="34" charset="0"/>
                          <a:ea typeface="Verdana" panose="020B0604030504040204" pitchFamily="34" charset="0"/>
                        </a:rPr>
                        <a:t>amazinās oglekļa emisijas digitālajā nozarē;</a:t>
                      </a:r>
                    </a:p>
                    <a:p>
                      <a:pPr algn="l" fontAlgn="ctr">
                        <a:buFont typeface="Arial" panose="020B0604020202020204" pitchFamily="34" charset="0"/>
                        <a:buChar char="•"/>
                      </a:pPr>
                      <a:r>
                        <a:rPr lang="en-US" sz="1700" dirty="0">
                          <a:effectLst/>
                          <a:latin typeface="Verdana" panose="020B0604030504040204" pitchFamily="34" charset="0"/>
                          <a:ea typeface="Verdana" panose="020B0604030504040204" pitchFamily="34" charset="0"/>
                        </a:rPr>
                        <a:t>N</a:t>
                      </a:r>
                      <a:r>
                        <a:rPr lang="lv-LV" sz="1700" dirty="0">
                          <a:effectLst/>
                          <a:latin typeface="Verdana" panose="020B0604030504040204" pitchFamily="34" charset="0"/>
                          <a:ea typeface="Verdana" panose="020B0604030504040204" pitchFamily="34" charset="0"/>
                        </a:rPr>
                        <a:t>odrošinā</a:t>
                      </a:r>
                      <a:r>
                        <a:rPr lang="en-US" sz="1700" dirty="0">
                          <a:effectLst/>
                          <a:latin typeface="Verdana" panose="020B0604030504040204" pitchFamily="34" charset="0"/>
                          <a:ea typeface="Verdana" panose="020B0604030504040204" pitchFamily="34" charset="0"/>
                        </a:rPr>
                        <a:t>t</a:t>
                      </a:r>
                      <a:r>
                        <a:rPr lang="lv-LV" sz="1700" dirty="0">
                          <a:effectLst/>
                          <a:latin typeface="Verdana" panose="020B0604030504040204" pitchFamily="34" charset="0"/>
                          <a:ea typeface="Verdana" panose="020B0604030504040204" pitchFamily="34" charset="0"/>
                        </a:rPr>
                        <a:t> iedzīvotājiem plašākas iespējas kontrolēt un aizsargāt viņu persondatus;</a:t>
                      </a:r>
                    </a:p>
                    <a:p>
                      <a:pPr algn="l" fontAlgn="ctr">
                        <a:buFont typeface="Arial" panose="020B0604020202020204" pitchFamily="34" charset="0"/>
                        <a:buChar char="•"/>
                      </a:pPr>
                      <a:r>
                        <a:rPr lang="en-US" sz="1700" dirty="0">
                          <a:effectLst/>
                          <a:latin typeface="Verdana" panose="020B0604030504040204" pitchFamily="34" charset="0"/>
                          <a:ea typeface="Verdana" panose="020B0604030504040204" pitchFamily="34" charset="0"/>
                        </a:rPr>
                        <a:t>I</a:t>
                      </a:r>
                      <a:r>
                        <a:rPr lang="lv-LV" sz="1700" dirty="0">
                          <a:effectLst/>
                          <a:latin typeface="Verdana" panose="020B0604030504040204" pitchFamily="34" charset="0"/>
                          <a:ea typeface="Verdana" panose="020B0604030504040204" pitchFamily="34" charset="0"/>
                        </a:rPr>
                        <a:t>zveido</a:t>
                      </a:r>
                      <a:r>
                        <a:rPr lang="en-US" sz="1700" dirty="0">
                          <a:effectLst/>
                          <a:latin typeface="Verdana" panose="020B0604030504040204" pitchFamily="34" charset="0"/>
                          <a:ea typeface="Verdana" panose="020B0604030504040204" pitchFamily="34" charset="0"/>
                        </a:rPr>
                        <a:t>t</a:t>
                      </a:r>
                      <a:r>
                        <a:rPr lang="lv-LV" sz="1700" dirty="0">
                          <a:effectLst/>
                          <a:latin typeface="Verdana" panose="020B0604030504040204" pitchFamily="34" charset="0"/>
                          <a:ea typeface="Verdana" panose="020B0604030504040204" pitchFamily="34" charset="0"/>
                        </a:rPr>
                        <a:t> Eiropas veselības datu telpu, lai veicinātu mērķorientētu pētniecību, diagnostiku un ārstēšanu;</a:t>
                      </a:r>
                    </a:p>
                    <a:p>
                      <a:pPr algn="l" fontAlgn="ctr">
                        <a:buFont typeface="Arial" panose="020B0604020202020204" pitchFamily="34" charset="0"/>
                        <a:buChar char="•"/>
                      </a:pPr>
                      <a:r>
                        <a:rPr lang="en-US" sz="1700" dirty="0">
                          <a:effectLst/>
                          <a:latin typeface="Verdana" panose="020B0604030504040204" pitchFamily="34" charset="0"/>
                          <a:ea typeface="Verdana" panose="020B0604030504040204" pitchFamily="34" charset="0"/>
                        </a:rPr>
                        <a:t>A</a:t>
                      </a:r>
                      <a:r>
                        <a:rPr lang="lv-LV" sz="1700" dirty="0">
                          <a:effectLst/>
                          <a:latin typeface="Verdana" panose="020B0604030504040204" pitchFamily="34" charset="0"/>
                          <a:ea typeface="Verdana" panose="020B0604030504040204" pitchFamily="34" charset="0"/>
                        </a:rPr>
                        <a:t>pkaro</a:t>
                      </a:r>
                      <a:r>
                        <a:rPr lang="en-US" sz="1700" dirty="0">
                          <a:effectLst/>
                          <a:latin typeface="Verdana" panose="020B0604030504040204" pitchFamily="34" charset="0"/>
                          <a:ea typeface="Verdana" panose="020B0604030504040204" pitchFamily="34" charset="0"/>
                        </a:rPr>
                        <a:t>t</a:t>
                      </a:r>
                      <a:r>
                        <a:rPr lang="lv-LV" sz="1700" dirty="0">
                          <a:effectLst/>
                          <a:latin typeface="Verdana" panose="020B0604030504040204" pitchFamily="34" charset="0"/>
                          <a:ea typeface="Verdana" panose="020B0604030504040204" pitchFamily="34" charset="0"/>
                        </a:rPr>
                        <a:t> dezinformāciju tiešsaistē un veicinās daudzveidīgu un uzticamu plašsaziņas līdzekļu saturu.</a:t>
                      </a:r>
                    </a:p>
                  </a:txBody>
                  <a:tcPr anchor="ctr">
                    <a:lnL>
                      <a:noFill/>
                    </a:lnL>
                    <a:lnR>
                      <a:noFill/>
                    </a:lnR>
                    <a:lnT>
                      <a:noFill/>
                    </a:lnT>
                    <a:lnB>
                      <a:noFill/>
                    </a:lnB>
                  </a:tcPr>
                </a:tc>
                <a:extLst>
                  <a:ext uri="{0D108BD9-81ED-4DB2-BD59-A6C34878D82A}">
                    <a16:rowId xmlns:a16="http://schemas.microsoft.com/office/drawing/2014/main" val="1638507967"/>
                  </a:ext>
                </a:extLst>
              </a:tr>
            </a:tbl>
          </a:graphicData>
        </a:graphic>
      </p:graphicFrame>
      <p:pic>
        <p:nvPicPr>
          <p:cNvPr id="4099" name="Picture 3" descr="Open, democratic and sustainable society">
            <a:extLst>
              <a:ext uri="{FF2B5EF4-FFF2-40B4-BE49-F238E27FC236}">
                <a16:creationId xmlns:a16="http://schemas.microsoft.com/office/drawing/2014/main" id="{B24539C9-6EDD-41F5-95CF-8616AAC9B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504" y="2775994"/>
            <a:ext cx="3429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8" name="Taisns savienotājs 3">
            <a:extLst>
              <a:ext uri="{FF2B5EF4-FFF2-40B4-BE49-F238E27FC236}">
                <a16:creationId xmlns:a16="http://schemas.microsoft.com/office/drawing/2014/main" id="{B56A62E0-1DAA-4F13-9149-A564B4556792}"/>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12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76F6B1-B11E-49E8-B9FE-A61CCDA52CBD}"/>
              </a:ext>
            </a:extLst>
          </p:cNvPr>
          <p:cNvSpPr>
            <a:spLocks noGrp="1"/>
          </p:cNvSpPr>
          <p:nvPr>
            <p:ph type="title"/>
          </p:nvPr>
        </p:nvSpPr>
        <p:spPr/>
        <p:txBody>
          <a:bodyPr>
            <a:normAutofit/>
          </a:bodyPr>
          <a:lstStyle/>
          <a:p>
            <a:r>
              <a:rPr lang="es-ES" b="1" i="0" dirty="0" err="1">
                <a:effectLst/>
              </a:rPr>
              <a:t>Ieguvumi</a:t>
            </a:r>
            <a:r>
              <a:rPr lang="es-ES" b="1" i="0" dirty="0">
                <a:effectLst/>
              </a:rPr>
              <a:t> no ES </a:t>
            </a:r>
            <a:r>
              <a:rPr lang="es-ES" b="1" i="0" dirty="0" err="1">
                <a:effectLst/>
              </a:rPr>
              <a:t>digitālās</a:t>
            </a:r>
            <a:r>
              <a:rPr lang="es-ES" b="1" i="0" dirty="0">
                <a:effectLst/>
              </a:rPr>
              <a:t> </a:t>
            </a:r>
            <a:r>
              <a:rPr lang="es-ES" b="1" i="0" dirty="0" err="1">
                <a:effectLst/>
              </a:rPr>
              <a:t>stratēģijas</a:t>
            </a:r>
            <a:endParaRPr lang="lv-LV" dirty="0"/>
          </a:p>
        </p:txBody>
      </p:sp>
      <p:sp>
        <p:nvSpPr>
          <p:cNvPr id="5" name="Content Placeholder 4">
            <a:extLst>
              <a:ext uri="{FF2B5EF4-FFF2-40B4-BE49-F238E27FC236}">
                <a16:creationId xmlns:a16="http://schemas.microsoft.com/office/drawing/2014/main" id="{7F694073-F674-4939-8F00-BF90B76F5B66}"/>
              </a:ext>
            </a:extLst>
          </p:cNvPr>
          <p:cNvSpPr>
            <a:spLocks noGrp="1"/>
          </p:cNvSpPr>
          <p:nvPr>
            <p:ph idx="1"/>
          </p:nvPr>
        </p:nvSpPr>
        <p:spPr>
          <a:xfrm>
            <a:off x="838200" y="2383971"/>
            <a:ext cx="10515600" cy="3792992"/>
          </a:xfrm>
        </p:spPr>
        <p:txBody>
          <a:bodyPr>
            <a:normAutofit/>
          </a:bodyPr>
          <a:lstStyle/>
          <a:p>
            <a:r>
              <a:rPr lang="lv-LV" sz="1700" b="0" i="0" dirty="0">
                <a:effectLst/>
              </a:rPr>
              <a:t>Ieguvēji no ES digitālās stratēģijas būs Eiropas iedzīvotāji, uzņēmumi un vide.</a:t>
            </a:r>
            <a:endParaRPr lang="lv-LV" sz="1700" dirty="0"/>
          </a:p>
        </p:txBody>
      </p:sp>
      <p:pic>
        <p:nvPicPr>
          <p:cNvPr id="7" name="Picture 6">
            <a:extLst>
              <a:ext uri="{FF2B5EF4-FFF2-40B4-BE49-F238E27FC236}">
                <a16:creationId xmlns:a16="http://schemas.microsoft.com/office/drawing/2014/main" id="{B4B6C1E6-C5AB-4AAA-8F00-6C24731ED5F4}"/>
              </a:ext>
            </a:extLst>
          </p:cNvPr>
          <p:cNvPicPr>
            <a:picLocks noChangeAspect="1"/>
          </p:cNvPicPr>
          <p:nvPr/>
        </p:nvPicPr>
        <p:blipFill>
          <a:blip r:embed="rId2"/>
          <a:stretch>
            <a:fillRect/>
          </a:stretch>
        </p:blipFill>
        <p:spPr>
          <a:xfrm>
            <a:off x="3374557" y="3127554"/>
            <a:ext cx="5142426" cy="2470497"/>
          </a:xfrm>
          <a:prstGeom prst="rect">
            <a:avLst/>
          </a:prstGeom>
          <a:ln>
            <a:noFill/>
          </a:ln>
          <a:effectLst>
            <a:outerShdw blurRad="292100" dist="139700" dir="2700000" algn="tl" rotWithShape="0">
              <a:srgbClr val="333333">
                <a:alpha val="65000"/>
              </a:srgbClr>
            </a:outerShdw>
          </a:effectLst>
        </p:spPr>
      </p:pic>
      <p:cxnSp>
        <p:nvCxnSpPr>
          <p:cNvPr id="8" name="Taisns savienotājs 3">
            <a:extLst>
              <a:ext uri="{FF2B5EF4-FFF2-40B4-BE49-F238E27FC236}">
                <a16:creationId xmlns:a16="http://schemas.microsoft.com/office/drawing/2014/main" id="{2BE5D7EA-2A1C-465E-ADF8-897C19BBE7C2}"/>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274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08A93-7D19-4DD8-B1D9-2B4B287965BF}"/>
              </a:ext>
            </a:extLst>
          </p:cNvPr>
          <p:cNvSpPr>
            <a:spLocks noGrp="1"/>
          </p:cNvSpPr>
          <p:nvPr>
            <p:ph type="title"/>
          </p:nvPr>
        </p:nvSpPr>
        <p:spPr>
          <a:xfrm>
            <a:off x="838200" y="561068"/>
            <a:ext cx="10515600" cy="1325563"/>
          </a:xfrm>
        </p:spPr>
        <p:txBody>
          <a:bodyPr>
            <a:normAutofit fontScale="90000"/>
          </a:bodyPr>
          <a:lstStyle/>
          <a:p>
            <a:r>
              <a:rPr lang="lv-LV" i="0" dirty="0">
                <a:effectLst/>
              </a:rPr>
              <a:t>Eiropas digitālā desmitgade: digitālie mērķi 2030. gadam</a:t>
            </a:r>
            <a:br>
              <a:rPr lang="lv-LV" i="0" dirty="0">
                <a:effectLst/>
              </a:rPr>
            </a:br>
            <a:endParaRPr lang="lv-LV" dirty="0"/>
          </a:p>
        </p:txBody>
      </p:sp>
      <p:sp>
        <p:nvSpPr>
          <p:cNvPr id="3" name="Content Placeholder 2">
            <a:extLst>
              <a:ext uri="{FF2B5EF4-FFF2-40B4-BE49-F238E27FC236}">
                <a16:creationId xmlns:a16="http://schemas.microsoft.com/office/drawing/2014/main" id="{C16E54D5-A0EA-4805-B072-821742CC0782}"/>
              </a:ext>
            </a:extLst>
          </p:cNvPr>
          <p:cNvSpPr>
            <a:spLocks noGrp="1"/>
          </p:cNvSpPr>
          <p:nvPr>
            <p:ph idx="1"/>
          </p:nvPr>
        </p:nvSpPr>
        <p:spPr>
          <a:xfrm>
            <a:off x="838200" y="2054225"/>
            <a:ext cx="6104709" cy="4351338"/>
          </a:xfrm>
        </p:spPr>
        <p:txBody>
          <a:bodyPr>
            <a:normAutofit/>
          </a:bodyPr>
          <a:lstStyle/>
          <a:p>
            <a:r>
              <a:rPr lang="en-US" sz="1700" dirty="0" err="1"/>
              <a:t>Eiropas</a:t>
            </a:r>
            <a:r>
              <a:rPr lang="en-US" sz="1700" dirty="0"/>
              <a:t> </a:t>
            </a:r>
            <a:r>
              <a:rPr lang="en-US" sz="1700" dirty="0" err="1"/>
              <a:t>mērķis</a:t>
            </a:r>
            <a:r>
              <a:rPr lang="en-US" sz="1700" dirty="0"/>
              <a:t> </a:t>
            </a:r>
            <a:r>
              <a:rPr lang="en-US" sz="1700" dirty="0" err="1"/>
              <a:t>ir</a:t>
            </a:r>
            <a:r>
              <a:rPr lang="en-US" sz="1700" dirty="0"/>
              <a:t> </a:t>
            </a:r>
            <a:r>
              <a:rPr lang="en-US" sz="1700" dirty="0" err="1"/>
              <a:t>sagatavot</a:t>
            </a:r>
            <a:r>
              <a:rPr lang="en-US" sz="1700" dirty="0"/>
              <a:t> </a:t>
            </a:r>
            <a:r>
              <a:rPr lang="en-US" sz="1700" dirty="0" err="1"/>
              <a:t>uzņēmumus</a:t>
            </a:r>
            <a:r>
              <a:rPr lang="en-US" sz="1700" dirty="0"/>
              <a:t> un </a:t>
            </a:r>
            <a:r>
              <a:rPr lang="en-US" sz="1700" dirty="0" err="1"/>
              <a:t>iedzīvotājus</a:t>
            </a:r>
            <a:r>
              <a:rPr lang="en-US" sz="1700" dirty="0"/>
              <a:t> </a:t>
            </a:r>
            <a:r>
              <a:rPr lang="en-US" sz="1700" dirty="0" err="1"/>
              <a:t>uz</a:t>
            </a:r>
            <a:r>
              <a:rPr lang="en-US" sz="1700" dirty="0"/>
              <a:t> </a:t>
            </a:r>
            <a:r>
              <a:rPr lang="en-US" sz="1700" dirty="0" err="1"/>
              <a:t>cilvēku</a:t>
            </a:r>
            <a:r>
              <a:rPr lang="en-US" sz="1700" dirty="0"/>
              <a:t> </a:t>
            </a:r>
            <a:r>
              <a:rPr lang="en-US" sz="1700" dirty="0" err="1"/>
              <a:t>orientētai</a:t>
            </a:r>
            <a:r>
              <a:rPr lang="en-US" sz="1700" dirty="0"/>
              <a:t>, </a:t>
            </a:r>
            <a:r>
              <a:rPr lang="en-US" sz="1700" dirty="0" err="1"/>
              <a:t>ilgtspējīgai</a:t>
            </a:r>
            <a:r>
              <a:rPr lang="en-US" sz="1700" dirty="0"/>
              <a:t> un </a:t>
            </a:r>
            <a:r>
              <a:rPr lang="en-US" sz="1700" dirty="0" err="1"/>
              <a:t>plauktošākai</a:t>
            </a:r>
            <a:r>
              <a:rPr lang="en-US" sz="1700" dirty="0"/>
              <a:t> </a:t>
            </a:r>
            <a:r>
              <a:rPr lang="en-US" sz="1700" dirty="0" err="1"/>
              <a:t>digitālajai</a:t>
            </a:r>
            <a:r>
              <a:rPr lang="en-US" sz="1700" dirty="0"/>
              <a:t> </a:t>
            </a:r>
            <a:r>
              <a:rPr lang="en-US" sz="1700" dirty="0" err="1"/>
              <a:t>nākotnei</a:t>
            </a:r>
            <a:r>
              <a:rPr lang="en-US" sz="1700" dirty="0"/>
              <a:t>. </a:t>
            </a:r>
          </a:p>
          <a:p>
            <a:r>
              <a:rPr lang="lv-LV" sz="1700" b="0" i="0" dirty="0">
                <a:effectLst/>
              </a:rPr>
              <a:t>Eiropas Komisija 2021. gada 9. martā publiskoja savu redzējumu par Eiropas digitālo pārveidi līdz 2030. gadam un iepazīstināja ar veidiem, kā to paredzēts īstenot. Komisija ierosina ES digitālās desmitgades “Digitālo kompasu”, kura četri galvenie virzieni ir šādi</a:t>
            </a:r>
            <a:r>
              <a:rPr lang="en-US" sz="1700" b="0" i="0" dirty="0">
                <a:effectLst/>
              </a:rPr>
              <a:t>: </a:t>
            </a:r>
            <a:r>
              <a:rPr lang="en-US" sz="1700" b="1" i="0" dirty="0" err="1">
                <a:effectLst/>
              </a:rPr>
              <a:t>prasmes</a:t>
            </a:r>
            <a:r>
              <a:rPr lang="en-US" sz="1700" b="1" i="0" dirty="0">
                <a:effectLst/>
              </a:rPr>
              <a:t>, </a:t>
            </a:r>
            <a:r>
              <a:rPr lang="en-US" sz="1700" b="1" i="0" dirty="0" err="1">
                <a:effectLst/>
              </a:rPr>
              <a:t>uzņēmumu</a:t>
            </a:r>
            <a:r>
              <a:rPr lang="en-US" sz="1700" b="1" i="0" dirty="0">
                <a:effectLst/>
              </a:rPr>
              <a:t> </a:t>
            </a:r>
            <a:r>
              <a:rPr lang="en-US" sz="1700" b="1" i="0" dirty="0" err="1">
                <a:effectLst/>
              </a:rPr>
              <a:t>digitālā</a:t>
            </a:r>
            <a:r>
              <a:rPr lang="en-US" sz="1700" b="1" i="0" dirty="0">
                <a:effectLst/>
              </a:rPr>
              <a:t> </a:t>
            </a:r>
            <a:r>
              <a:rPr lang="en-US" sz="1700" b="1" i="0" dirty="0" err="1">
                <a:effectLst/>
              </a:rPr>
              <a:t>pārveide</a:t>
            </a:r>
            <a:r>
              <a:rPr lang="en-US" sz="1700" b="1" i="0" dirty="0">
                <a:effectLst/>
              </a:rPr>
              <a:t>, </a:t>
            </a:r>
            <a:r>
              <a:rPr lang="en-US" sz="1700" b="1" i="0" dirty="0" err="1">
                <a:effectLst/>
              </a:rPr>
              <a:t>droša</a:t>
            </a:r>
            <a:r>
              <a:rPr lang="en-US" sz="1700" b="1" i="0" dirty="0">
                <a:effectLst/>
              </a:rPr>
              <a:t> un </a:t>
            </a:r>
            <a:r>
              <a:rPr lang="en-US" sz="1700" b="1" i="0" dirty="0" err="1">
                <a:effectLst/>
              </a:rPr>
              <a:t>ilgtspējīga</a:t>
            </a:r>
            <a:r>
              <a:rPr lang="en-US" sz="1700" b="1" i="0" dirty="0">
                <a:effectLst/>
              </a:rPr>
              <a:t> </a:t>
            </a:r>
            <a:r>
              <a:rPr lang="en-US" sz="1700" b="1" i="0" dirty="0" err="1">
                <a:effectLst/>
              </a:rPr>
              <a:t>digitālā</a:t>
            </a:r>
            <a:r>
              <a:rPr lang="en-US" sz="1700" b="1" i="0" dirty="0">
                <a:effectLst/>
              </a:rPr>
              <a:t> </a:t>
            </a:r>
            <a:r>
              <a:rPr lang="en-US" sz="1700" b="1" i="0" dirty="0" err="1">
                <a:effectLst/>
              </a:rPr>
              <a:t>infrastruktūra</a:t>
            </a:r>
            <a:r>
              <a:rPr lang="en-US" sz="1700" b="1" i="0" dirty="0">
                <a:effectLst/>
              </a:rPr>
              <a:t>, </a:t>
            </a:r>
            <a:r>
              <a:rPr lang="en-US" sz="1700" b="1" i="0" dirty="0" err="1">
                <a:effectLst/>
              </a:rPr>
              <a:t>sabiedrisko</a:t>
            </a:r>
            <a:r>
              <a:rPr lang="en-US" sz="1700" b="1" i="0" dirty="0">
                <a:effectLst/>
              </a:rPr>
              <a:t> </a:t>
            </a:r>
            <a:r>
              <a:rPr lang="en-US" sz="1700" b="1" i="0" dirty="0" err="1">
                <a:effectLst/>
              </a:rPr>
              <a:t>pakalpojumu</a:t>
            </a:r>
            <a:r>
              <a:rPr lang="en-US" sz="1700" b="1" i="0" dirty="0">
                <a:effectLst/>
              </a:rPr>
              <a:t> </a:t>
            </a:r>
            <a:r>
              <a:rPr lang="en-US" sz="1700" b="1" i="0" dirty="0" err="1">
                <a:effectLst/>
              </a:rPr>
              <a:t>digitalizācija</a:t>
            </a:r>
            <a:r>
              <a:rPr lang="en-US" sz="1700" b="1" i="0" dirty="0">
                <a:effectLst/>
              </a:rPr>
              <a:t>.</a:t>
            </a:r>
            <a:endParaRPr lang="lv-LV" sz="1700" b="1" i="0" dirty="0">
              <a:solidFill>
                <a:srgbClr val="404040"/>
              </a:solidFill>
              <a:effectLst/>
            </a:endParaRPr>
          </a:p>
          <a:p>
            <a:endParaRPr lang="en-US" sz="1700" b="0" i="0" dirty="0">
              <a:effectLst/>
            </a:endParaRPr>
          </a:p>
          <a:p>
            <a:endParaRPr lang="lv-LV" sz="1700" dirty="0"/>
          </a:p>
        </p:txBody>
      </p:sp>
      <p:pic>
        <p:nvPicPr>
          <p:cNvPr id="5" name="Picture 4">
            <a:extLst>
              <a:ext uri="{FF2B5EF4-FFF2-40B4-BE49-F238E27FC236}">
                <a16:creationId xmlns:a16="http://schemas.microsoft.com/office/drawing/2014/main" id="{818DDD10-CC6E-4258-8554-320A1F71B112}"/>
              </a:ext>
            </a:extLst>
          </p:cNvPr>
          <p:cNvPicPr>
            <a:picLocks noChangeAspect="1"/>
          </p:cNvPicPr>
          <p:nvPr/>
        </p:nvPicPr>
        <p:blipFill>
          <a:blip r:embed="rId2"/>
          <a:stretch>
            <a:fillRect/>
          </a:stretch>
        </p:blipFill>
        <p:spPr>
          <a:xfrm>
            <a:off x="7435430" y="2822582"/>
            <a:ext cx="4105605" cy="1962135"/>
          </a:xfrm>
          <a:prstGeom prst="rect">
            <a:avLst/>
          </a:prstGeom>
        </p:spPr>
      </p:pic>
      <p:cxnSp>
        <p:nvCxnSpPr>
          <p:cNvPr id="6" name="Taisns savienotājs 3">
            <a:extLst>
              <a:ext uri="{FF2B5EF4-FFF2-40B4-BE49-F238E27FC236}">
                <a16:creationId xmlns:a16="http://schemas.microsoft.com/office/drawing/2014/main" id="{2631BB93-A282-45E0-97D0-F7A5781AE1FB}"/>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61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74B9-79C5-4143-8215-0A317960E83B}"/>
              </a:ext>
            </a:extLst>
          </p:cNvPr>
          <p:cNvSpPr>
            <a:spLocks noGrp="1"/>
          </p:cNvSpPr>
          <p:nvPr>
            <p:ph type="title"/>
          </p:nvPr>
        </p:nvSpPr>
        <p:spPr/>
        <p:txBody>
          <a:bodyPr>
            <a:normAutofit/>
          </a:bodyPr>
          <a:lstStyle/>
          <a:p>
            <a:r>
              <a:rPr lang="en-US" sz="1800" b="1" i="0" dirty="0" err="1">
                <a:effectLst/>
              </a:rPr>
              <a:t>Atsaucoties</a:t>
            </a:r>
            <a:r>
              <a:rPr lang="en-US" sz="1800" b="1" i="0" dirty="0">
                <a:effectLst/>
              </a:rPr>
              <a:t> </a:t>
            </a:r>
            <a:r>
              <a:rPr lang="en-US" sz="1800" b="1" i="0" dirty="0" err="1">
                <a:effectLst/>
              </a:rPr>
              <a:t>uz</a:t>
            </a:r>
            <a:r>
              <a:rPr lang="en-US" sz="1800" b="1" i="0" dirty="0">
                <a:effectLst/>
              </a:rPr>
              <a:t> </a:t>
            </a:r>
            <a:r>
              <a:rPr lang="lv-LV" sz="1800" b="1" i="0" dirty="0">
                <a:effectLst/>
              </a:rPr>
              <a:t>Rīgas Tehniskās universitātes (RTU) Datorzinātnes un informācijas tehnoloģijas fakultātes un  Informācijas tehnoloģijas institūta direktor</a:t>
            </a:r>
            <a:r>
              <a:rPr lang="en-US" sz="1800" b="1" i="0" dirty="0">
                <a:effectLst/>
              </a:rPr>
              <a:t>a</a:t>
            </a:r>
            <a:r>
              <a:rPr lang="lv-LV" sz="1800" b="1" i="0" dirty="0">
                <a:effectLst/>
              </a:rPr>
              <a:t> profesor</a:t>
            </a:r>
            <a:r>
              <a:rPr lang="en-US" sz="1800" b="1" i="0" dirty="0">
                <a:effectLst/>
              </a:rPr>
              <a:t>a</a:t>
            </a:r>
            <a:r>
              <a:rPr lang="lv-LV" sz="1800" b="1" i="0" dirty="0">
                <a:effectLst/>
              </a:rPr>
              <a:t> Jā</a:t>
            </a:r>
            <a:r>
              <a:rPr lang="en-US" sz="1800" b="1" i="0" dirty="0" err="1">
                <a:effectLst/>
              </a:rPr>
              <a:t>ņa</a:t>
            </a:r>
            <a:r>
              <a:rPr lang="lv-LV" sz="1800" b="1" i="0" dirty="0">
                <a:effectLst/>
              </a:rPr>
              <a:t> Grab</a:t>
            </a:r>
            <a:r>
              <a:rPr lang="en-US" sz="1800" b="1" i="0" dirty="0">
                <a:effectLst/>
              </a:rPr>
              <a:t>ja</a:t>
            </a:r>
            <a:r>
              <a:rPr lang="lv-LV" sz="1800" b="1" i="0" dirty="0">
                <a:effectLst/>
              </a:rPr>
              <a:t> un docente</a:t>
            </a:r>
            <a:r>
              <a:rPr lang="en-US" sz="1800" b="1" i="0" dirty="0">
                <a:effectLst/>
              </a:rPr>
              <a:t>s</a:t>
            </a:r>
            <a:r>
              <a:rPr lang="lv-LV" sz="1800" b="1" i="0" dirty="0">
                <a:effectLst/>
              </a:rPr>
              <a:t> Rūta</a:t>
            </a:r>
            <a:r>
              <a:rPr lang="en-US" sz="1800" b="1" i="0" dirty="0">
                <a:effectLst/>
              </a:rPr>
              <a:t>s</a:t>
            </a:r>
            <a:r>
              <a:rPr lang="lv-LV" sz="1800" b="1" i="0" dirty="0">
                <a:effectLst/>
              </a:rPr>
              <a:t> Pirta</a:t>
            </a:r>
            <a:r>
              <a:rPr lang="en-US" sz="1800" b="1" i="0" dirty="0">
                <a:effectLst/>
              </a:rPr>
              <a:t>s</a:t>
            </a:r>
            <a:r>
              <a:rPr lang="lv-LV" sz="1800" b="1" i="0" dirty="0">
                <a:effectLst/>
              </a:rPr>
              <a:t>-Dreimane</a:t>
            </a:r>
            <a:r>
              <a:rPr lang="en-US" sz="1800" b="1" i="0" dirty="0">
                <a:effectLst/>
              </a:rPr>
              <a:t>s </a:t>
            </a:r>
            <a:r>
              <a:rPr lang="en-US" sz="1800" b="1" i="0" dirty="0" err="1">
                <a:effectLst/>
              </a:rPr>
              <a:t>izpētīto</a:t>
            </a:r>
            <a:r>
              <a:rPr lang="en-US" sz="1800" b="1" dirty="0"/>
              <a:t>:</a:t>
            </a:r>
            <a:endParaRPr lang="lv-LV" sz="1800" dirty="0"/>
          </a:p>
        </p:txBody>
      </p:sp>
      <p:sp>
        <p:nvSpPr>
          <p:cNvPr id="3" name="Content Placeholder 2">
            <a:extLst>
              <a:ext uri="{FF2B5EF4-FFF2-40B4-BE49-F238E27FC236}">
                <a16:creationId xmlns:a16="http://schemas.microsoft.com/office/drawing/2014/main" id="{F7506802-7697-4611-AECD-CC450729E935}"/>
              </a:ext>
            </a:extLst>
          </p:cNvPr>
          <p:cNvSpPr>
            <a:spLocks noGrp="1"/>
          </p:cNvSpPr>
          <p:nvPr>
            <p:ph idx="1"/>
          </p:nvPr>
        </p:nvSpPr>
        <p:spPr>
          <a:xfrm>
            <a:off x="838200" y="2302419"/>
            <a:ext cx="10515600" cy="4351338"/>
          </a:xfrm>
        </p:spPr>
        <p:txBody>
          <a:bodyPr>
            <a:normAutofit/>
          </a:bodyPr>
          <a:lstStyle/>
          <a:p>
            <a:pPr>
              <a:lnSpc>
                <a:spcPct val="100000"/>
              </a:lnSpc>
            </a:pPr>
            <a:r>
              <a:rPr lang="lv-LV" sz="1700" i="0" dirty="0">
                <a:effectLst/>
              </a:rPr>
              <a:t>Digitalizācijas radītās pārmaiņas ietekmē </a:t>
            </a:r>
            <a:r>
              <a:rPr lang="lv-LV" sz="1700" b="1" i="0" dirty="0">
                <a:effectLst/>
              </a:rPr>
              <a:t>informācijas drošību un īpaši kiberdrošību</a:t>
            </a:r>
            <a:r>
              <a:rPr lang="lv-LV" sz="1700" i="0" dirty="0">
                <a:effectLst/>
              </a:rPr>
              <a:t>, radot gan jaunus draudus, gan paverot iespējas</a:t>
            </a:r>
            <a:r>
              <a:rPr lang="en-US" sz="1700" i="0" dirty="0">
                <a:effectLst/>
              </a:rPr>
              <a:t>.</a:t>
            </a:r>
          </a:p>
          <a:p>
            <a:pPr>
              <a:lnSpc>
                <a:spcPct val="100000"/>
              </a:lnSpc>
            </a:pPr>
            <a:r>
              <a:rPr lang="lv-LV" sz="1700" i="0" dirty="0">
                <a:effectLst/>
              </a:rPr>
              <a:t>Digitalizācija ir viena no </a:t>
            </a:r>
            <a:r>
              <a:rPr lang="lv-LV" sz="1700" b="1" i="0" dirty="0">
                <a:effectLst/>
              </a:rPr>
              <a:t>aktuālākajām sabiedrības attīstības tendencēm</a:t>
            </a:r>
            <a:r>
              <a:rPr lang="lv-LV" sz="1700" i="0" dirty="0">
                <a:effectLst/>
              </a:rPr>
              <a:t>.</a:t>
            </a:r>
            <a:endParaRPr lang="en-US" sz="1700" i="0" dirty="0">
              <a:effectLst/>
            </a:endParaRPr>
          </a:p>
          <a:p>
            <a:pPr>
              <a:lnSpc>
                <a:spcPct val="100000"/>
              </a:lnSpc>
            </a:pPr>
            <a:r>
              <a:rPr lang="lv-LV" sz="1700" i="0" dirty="0">
                <a:effectLst/>
              </a:rPr>
              <a:t>To virza ne vien organizāciju vēlme radīt jaunus produktus, pakalpojumus un palielināt to pievienoto vērtību, bet arī </a:t>
            </a:r>
            <a:r>
              <a:rPr lang="lv-LV" sz="1700" b="1" i="0" dirty="0">
                <a:effectLst/>
              </a:rPr>
              <a:t>sociālekonomiskās, kulturālās pārmaiņas un ārējās vides ietekme. </a:t>
            </a:r>
            <a:endParaRPr lang="en-US" sz="1700" b="1" i="0" dirty="0">
              <a:effectLst/>
            </a:endParaRPr>
          </a:p>
          <a:p>
            <a:pPr>
              <a:lnSpc>
                <a:spcPct val="100000"/>
              </a:lnSpc>
            </a:pPr>
            <a:r>
              <a:rPr lang="lv-LV" sz="1700" i="0" dirty="0">
                <a:effectLst/>
              </a:rPr>
              <a:t>Covid-</a:t>
            </a:r>
            <a:r>
              <a:rPr lang="en-US" sz="1700" i="0" dirty="0">
                <a:effectLst/>
              </a:rPr>
              <a:t>1</a:t>
            </a:r>
            <a:r>
              <a:rPr lang="lv-LV" sz="1700" i="0" dirty="0">
                <a:effectLst/>
              </a:rPr>
              <a:t>9 ietekmē digitālo transformāciju pieredzējušas nozares, kas iepriekš skeptiski vērtējušas darbu digitālajā vidē (piemēram,</a:t>
            </a:r>
            <a:r>
              <a:rPr lang="en-US" sz="1700" i="0" dirty="0">
                <a:effectLst/>
              </a:rPr>
              <a:t> </a:t>
            </a:r>
            <a:r>
              <a:rPr lang="en-US" sz="1700" i="0" dirty="0" err="1">
                <a:effectLst/>
              </a:rPr>
              <a:t>arī</a:t>
            </a:r>
            <a:r>
              <a:rPr lang="lv-LV" sz="1700" i="0" dirty="0">
                <a:effectLst/>
              </a:rPr>
              <a:t> izglītība un kultūra).</a:t>
            </a:r>
            <a:endParaRPr lang="en-US" sz="1700" i="0" dirty="0">
              <a:effectLst/>
            </a:endParaRPr>
          </a:p>
        </p:txBody>
      </p:sp>
      <p:cxnSp>
        <p:nvCxnSpPr>
          <p:cNvPr id="4" name="Taisns savienotājs 3">
            <a:extLst>
              <a:ext uri="{FF2B5EF4-FFF2-40B4-BE49-F238E27FC236}">
                <a16:creationId xmlns:a16="http://schemas.microsoft.com/office/drawing/2014/main" id="{AE2008D9-0821-4DC8-A86D-6FEBC22AD959}"/>
              </a:ext>
            </a:extLst>
          </p:cNvPr>
          <p:cNvCxnSpPr>
            <a:cxnSpLocks/>
          </p:cNvCxnSpPr>
          <p:nvPr/>
        </p:nvCxnSpPr>
        <p:spPr>
          <a:xfrm>
            <a:off x="-21762" y="1811583"/>
            <a:ext cx="9746787" cy="0"/>
          </a:xfrm>
          <a:prstGeom prst="line">
            <a:avLst/>
          </a:prstGeom>
          <a:ln w="114300">
            <a:solidFill>
              <a:srgbClr val="0C4DA2"/>
            </a:solidFill>
            <a:headEnd type="none" w="sm" len="sm"/>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02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56E07D-756F-44F9-8748-67D428094C53}"/>
              </a:ext>
            </a:extLst>
          </p:cNvPr>
          <p:cNvSpPr txBox="1"/>
          <p:nvPr/>
        </p:nvSpPr>
        <p:spPr>
          <a:xfrm>
            <a:off x="853843" y="771274"/>
            <a:ext cx="10530739" cy="3231654"/>
          </a:xfrm>
          <a:prstGeom prst="rect">
            <a:avLst/>
          </a:prstGeom>
          <a:noFill/>
        </p:spPr>
        <p:txBody>
          <a:bodyPr wrap="square">
            <a:spAutoFit/>
          </a:bodyPr>
          <a:lstStyle/>
          <a:p>
            <a:r>
              <a:rPr lang="en-US" sz="1700" b="0" i="0" dirty="0">
                <a:solidFill>
                  <a:srgbClr val="212121"/>
                </a:solidFill>
                <a:effectLst/>
                <a:latin typeface="Verdana" panose="020B0604030504040204" pitchFamily="34" charset="0"/>
                <a:ea typeface="Verdana" panose="020B0604030504040204" pitchFamily="34" charset="0"/>
              </a:rPr>
              <a:t>- </a:t>
            </a:r>
            <a:r>
              <a:rPr lang="lv-LV" sz="1700" b="0" i="0" dirty="0">
                <a:solidFill>
                  <a:srgbClr val="212121"/>
                </a:solidFill>
                <a:effectLst/>
                <a:latin typeface="Verdana" panose="020B0604030504040204" pitchFamily="34" charset="0"/>
                <a:ea typeface="Verdana" panose="020B0604030504040204" pitchFamily="34" charset="0"/>
              </a:rPr>
              <a:t>Masveidīga pāreja uz attālinātu darbu, studijām un telemedicīnu ļaundariem pavērusi iespējas apdraudēt uzņēmumu un organizāciju datortīklus un citas informācijas tehnoloģijas</a:t>
            </a:r>
            <a:r>
              <a:rPr lang="en-US" sz="1700" b="0" i="0" dirty="0">
                <a:solidFill>
                  <a:srgbClr val="212121"/>
                </a:solidFill>
                <a:effectLst/>
                <a:latin typeface="Verdana" panose="020B0604030504040204" pitchFamily="34" charset="0"/>
                <a:ea typeface="Verdana" panose="020B0604030504040204" pitchFamily="34" charset="0"/>
              </a:rPr>
              <a:t>.</a:t>
            </a:r>
            <a:br>
              <a:rPr lang="en-US" sz="1700" b="0" i="0" dirty="0">
                <a:solidFill>
                  <a:srgbClr val="212121"/>
                </a:solidFill>
                <a:effectLst/>
                <a:latin typeface="Verdana" panose="020B0604030504040204" pitchFamily="34" charset="0"/>
                <a:ea typeface="Verdana" panose="020B0604030504040204" pitchFamily="34" charset="0"/>
              </a:rPr>
            </a:br>
            <a:r>
              <a:rPr lang="en-US" sz="1700" b="0" i="0" dirty="0">
                <a:solidFill>
                  <a:srgbClr val="212121"/>
                </a:solidFill>
                <a:effectLst/>
                <a:latin typeface="Verdana" panose="020B0604030504040204" pitchFamily="34" charset="0"/>
                <a:ea typeface="Verdana" panose="020B0604030504040204" pitchFamily="34" charset="0"/>
              </a:rPr>
              <a:t>- </a:t>
            </a:r>
            <a:r>
              <a:rPr lang="lv-LV" sz="1700" b="0" i="0" dirty="0">
                <a:solidFill>
                  <a:srgbClr val="212121"/>
                </a:solidFill>
                <a:effectLst/>
                <a:latin typeface="Verdana" panose="020B0604030504040204" pitchFamily="34" charset="0"/>
                <a:ea typeface="Verdana" panose="020B0604030504040204" pitchFamily="34" charset="0"/>
              </a:rPr>
              <a:t>Tajā pašā laikā iedzīvotāju, studējošo un strādājoša starpā ir </a:t>
            </a:r>
            <a:r>
              <a:rPr lang="lv-LV" sz="1700" b="1" i="0" dirty="0">
                <a:solidFill>
                  <a:srgbClr val="212121"/>
                </a:solidFill>
                <a:effectLst/>
                <a:latin typeface="Verdana" panose="020B0604030504040204" pitchFamily="34" charset="0"/>
                <a:ea typeface="Verdana" panose="020B0604030504040204" pitchFamily="34" charset="0"/>
              </a:rPr>
              <a:t>strauji augušas digitālās prasmes. </a:t>
            </a:r>
            <a:br>
              <a:rPr lang="en-US" sz="1700" b="0" i="0" dirty="0">
                <a:solidFill>
                  <a:srgbClr val="212121"/>
                </a:solidFill>
                <a:effectLst/>
                <a:latin typeface="Verdana" panose="020B0604030504040204" pitchFamily="34" charset="0"/>
                <a:ea typeface="Verdana" panose="020B0604030504040204" pitchFamily="34" charset="0"/>
              </a:rPr>
            </a:br>
            <a:r>
              <a:rPr lang="en-US" sz="1700" b="0" i="0" dirty="0">
                <a:solidFill>
                  <a:srgbClr val="212121"/>
                </a:solidFill>
                <a:effectLst/>
                <a:latin typeface="Verdana" panose="020B0604030504040204" pitchFamily="34" charset="0"/>
                <a:ea typeface="Verdana" panose="020B0604030504040204" pitchFamily="34" charset="0"/>
              </a:rPr>
              <a:t>- </a:t>
            </a:r>
            <a:r>
              <a:rPr lang="lv-LV" sz="1700" b="0" i="0" dirty="0">
                <a:solidFill>
                  <a:srgbClr val="212121"/>
                </a:solidFill>
                <a:effectLst/>
                <a:latin typeface="Verdana" panose="020B0604030504040204" pitchFamily="34" charset="0"/>
                <a:ea typeface="Verdana" panose="020B0604030504040204" pitchFamily="34" charset="0"/>
              </a:rPr>
              <a:t>Palielinoties inovatīvo tehnoloģiju izmantošanai organizāciju ikdienas darbā, palielinās arī saistītie </a:t>
            </a:r>
            <a:r>
              <a:rPr lang="lv-LV" sz="1700" b="1" i="0" dirty="0">
                <a:solidFill>
                  <a:srgbClr val="212121"/>
                </a:solidFill>
                <a:effectLst/>
                <a:latin typeface="Verdana" panose="020B0604030504040204" pitchFamily="34" charset="0"/>
                <a:ea typeface="Verdana" panose="020B0604030504040204" pitchFamily="34" charset="0"/>
              </a:rPr>
              <a:t>informācijas drošības riski</a:t>
            </a:r>
            <a:r>
              <a:rPr lang="en-US" sz="1700" b="0" i="0" dirty="0">
                <a:solidFill>
                  <a:srgbClr val="212121"/>
                </a:solidFill>
                <a:effectLst/>
                <a:latin typeface="Verdana" panose="020B0604030504040204" pitchFamily="34" charset="0"/>
                <a:ea typeface="Verdana" panose="020B0604030504040204" pitchFamily="34" charset="0"/>
              </a:rPr>
              <a:t>.</a:t>
            </a:r>
            <a:br>
              <a:rPr lang="en-US" sz="1700" b="0" i="0" dirty="0">
                <a:solidFill>
                  <a:srgbClr val="212121"/>
                </a:solidFill>
                <a:effectLst/>
                <a:latin typeface="Verdana" panose="020B0604030504040204" pitchFamily="34" charset="0"/>
                <a:ea typeface="Verdana" panose="020B0604030504040204" pitchFamily="34" charset="0"/>
              </a:rPr>
            </a:br>
            <a:r>
              <a:rPr lang="en-US" sz="1700" b="0" i="0" dirty="0">
                <a:solidFill>
                  <a:srgbClr val="212121"/>
                </a:solidFill>
                <a:effectLst/>
                <a:latin typeface="Verdana" panose="020B0604030504040204" pitchFamily="34" charset="0"/>
                <a:ea typeface="Verdana" panose="020B0604030504040204" pitchFamily="34" charset="0"/>
              </a:rPr>
              <a:t>- </a:t>
            </a:r>
            <a:r>
              <a:rPr lang="lv-LV" sz="1700" b="0" i="0" dirty="0">
                <a:solidFill>
                  <a:srgbClr val="212121"/>
                </a:solidFill>
                <a:effectLst/>
                <a:latin typeface="Verdana" panose="020B0604030504040204" pitchFamily="34" charset="0"/>
                <a:ea typeface="Verdana" panose="020B0604030504040204" pitchFamily="34" charset="0"/>
              </a:rPr>
              <a:t>Eiropas Komisija paredz, ka </a:t>
            </a:r>
            <a:r>
              <a:rPr lang="lv-LV" sz="1700" b="1" i="0" dirty="0">
                <a:solidFill>
                  <a:srgbClr val="212121"/>
                </a:solidFill>
                <a:effectLst/>
                <a:latin typeface="Verdana" panose="020B0604030504040204" pitchFamily="34" charset="0"/>
                <a:ea typeface="Verdana" panose="020B0604030504040204" pitchFamily="34" charset="0"/>
              </a:rPr>
              <a:t>5G</a:t>
            </a:r>
            <a:r>
              <a:rPr lang="lv-LV" sz="1700" b="0" i="0" dirty="0">
                <a:solidFill>
                  <a:srgbClr val="212121"/>
                </a:solidFill>
                <a:effectLst/>
                <a:latin typeface="Verdana" panose="020B0604030504040204" pitchFamily="34" charset="0"/>
                <a:ea typeface="Verdana" panose="020B0604030504040204" pitchFamily="34" charset="0"/>
              </a:rPr>
              <a:t> tīkli nākotnē būs daļa no sevišķi svarīgas infrastruktūras, kas tiks izmantota svarīgu sabiedrisko un ekonomisko funkciju uzturēšanai.</a:t>
            </a:r>
            <a:br>
              <a:rPr lang="en-US" sz="1700" b="0" i="0" dirty="0">
                <a:solidFill>
                  <a:srgbClr val="212121"/>
                </a:solidFill>
                <a:effectLst/>
                <a:latin typeface="Verdana" panose="020B0604030504040204" pitchFamily="34" charset="0"/>
                <a:ea typeface="Verdana" panose="020B0604030504040204" pitchFamily="34" charset="0"/>
              </a:rPr>
            </a:br>
            <a:br>
              <a:rPr lang="en-US" sz="1700" b="0" i="0" dirty="0">
                <a:solidFill>
                  <a:srgbClr val="212121"/>
                </a:solidFill>
                <a:effectLst/>
                <a:latin typeface="Verdana" panose="020B0604030504040204" pitchFamily="34" charset="0"/>
                <a:ea typeface="Verdana" panose="020B0604030504040204" pitchFamily="34" charset="0"/>
              </a:rPr>
            </a:br>
            <a:br>
              <a:rPr lang="en-US" sz="1700" b="0" i="0" dirty="0">
                <a:solidFill>
                  <a:srgbClr val="212121"/>
                </a:solidFill>
                <a:effectLst/>
                <a:latin typeface="Verdana" panose="020B0604030504040204" pitchFamily="34" charset="0"/>
                <a:ea typeface="Verdana" panose="020B0604030504040204" pitchFamily="34" charset="0"/>
              </a:rPr>
            </a:br>
            <a:r>
              <a:rPr lang="lv-LV" sz="1700" dirty="0">
                <a:solidFill>
                  <a:srgbClr val="001489"/>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Raksts «Informācijas drošība digitalizācijas laikmetā: izaicinājumi un risinājumi» žurnālā «Jurista Vārds». </a:t>
            </a:r>
            <a:endParaRPr lang="en-US" sz="1700" dirty="0">
              <a:solidFill>
                <a:srgbClr val="00148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8706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997</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Verdana</vt:lpstr>
      <vt:lpstr>Office Theme</vt:lpstr>
      <vt:lpstr>Informācija un drošība digitālajā laikmetā   2022</vt:lpstr>
      <vt:lpstr>PowerPoint Presentation</vt:lpstr>
      <vt:lpstr>Tehnoloģijas, kurām ir vislielākā ietekme:</vt:lpstr>
      <vt:lpstr>Eiropas digitālās nākotnes veidošana</vt:lpstr>
      <vt:lpstr>Eiropas Savienības digitālā stratēģija:</vt:lpstr>
      <vt:lpstr>Ieguvumi no ES digitālās stratēģijas</vt:lpstr>
      <vt:lpstr>Eiropas digitālā desmitgade: digitālie mērķi 2030. gadam </vt:lpstr>
      <vt:lpstr>Atsaucoties uz Rīgas Tehniskās universitātes (RTU) Datorzinātnes un informācijas tehnoloģijas fakultātes un  Informācijas tehnoloģijas institūta direktora profesora Jāņa Grabja un docentes Rūtas Pirtas-Dreimanes izpētīto:</vt:lpstr>
      <vt:lpstr>PowerPoint Presentation</vt:lpstr>
      <vt:lpstr>PowerPoint Presentation</vt:lpstr>
      <vt:lpstr>PowerPoint Presentation</vt:lpstr>
      <vt:lpstr>PowerPoint Presentation</vt:lpstr>
      <vt:lpstr>Digitālā drošība</vt:lpstr>
      <vt:lpstr>Ieteikumi informācijas pārbaudīšanai</vt:lpstr>
      <vt:lpstr>Ieteikumi informācijas pārbaudīšanai</vt:lpstr>
      <vt:lpstr>Ieteikumi informācijas pārbaudīšanai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Informācija un drošība digitālajā laikmetā</dc:title>
  <dc:creator>Zane Vinkele</dc:creator>
  <cp:lastModifiedBy>Zane Vinkele</cp:lastModifiedBy>
  <cp:revision>24</cp:revision>
  <dcterms:created xsi:type="dcterms:W3CDTF">2022-03-31T12:15:00Z</dcterms:created>
  <dcterms:modified xsi:type="dcterms:W3CDTF">2022-04-12T20:21:10Z</dcterms:modified>
</cp:coreProperties>
</file>