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28" r:id="rId5"/>
    <p:sldId id="259" r:id="rId6"/>
    <p:sldId id="366" r:id="rId7"/>
    <p:sldId id="382" r:id="rId8"/>
    <p:sldId id="386" r:id="rId9"/>
    <p:sldId id="367" r:id="rId10"/>
    <p:sldId id="383" r:id="rId11"/>
    <p:sldId id="385" r:id="rId12"/>
    <p:sldId id="369" r:id="rId13"/>
    <p:sldId id="375" r:id="rId14"/>
    <p:sldId id="370" r:id="rId15"/>
    <p:sldId id="376" r:id="rId16"/>
    <p:sldId id="371" r:id="rId17"/>
    <p:sldId id="372" r:id="rId18"/>
    <p:sldId id="377" r:id="rId19"/>
    <p:sldId id="373" r:id="rId20"/>
    <p:sldId id="378" r:id="rId21"/>
    <p:sldId id="379" r:id="rId22"/>
    <p:sldId id="374" r:id="rId23"/>
    <p:sldId id="384" r:id="rId24"/>
    <p:sldId id="3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IKOVA Dessislava (COMM)" initials="VD(" lastIdx="51" clrIdx="0">
    <p:extLst>
      <p:ext uri="{19B8F6BF-5375-455C-9EA6-DF929625EA0E}">
        <p15:presenceInfo xmlns:p15="http://schemas.microsoft.com/office/powerpoint/2012/main" userId="S-1-5-21-1606980848-2025429265-839522115-1219762" providerId="AD"/>
      </p:ext>
    </p:extLst>
  </p:cmAuthor>
  <p:cmAuthor id="2" name="LOONELA Vivian (COMM)" initials="LV(" lastIdx="10" clrIdx="1">
    <p:extLst>
      <p:ext uri="{19B8F6BF-5375-455C-9EA6-DF929625EA0E}">
        <p15:presenceInfo xmlns:p15="http://schemas.microsoft.com/office/powerpoint/2012/main" userId="S-1-5-21-1606980848-2025429265-839522115-209162" providerId="AD"/>
      </p:ext>
    </p:extLst>
  </p:cmAuthor>
  <p:cmAuthor id="3" name="BELINCHON MARTIN Ana Maria (COMM)" initials="BMAM(" lastIdx="8" clrIdx="2">
    <p:extLst>
      <p:ext uri="{19B8F6BF-5375-455C-9EA6-DF929625EA0E}">
        <p15:presenceInfo xmlns:p15="http://schemas.microsoft.com/office/powerpoint/2012/main" userId="S-1-5-21-1606980848-2025429265-839522115-1158590" providerId="AD"/>
      </p:ext>
    </p:extLst>
  </p:cmAuthor>
  <p:cmAuthor id="4" name="CRESPO PARRONDO Ana (COMM)" initials="CPA(" lastIdx="20" clrIdx="3">
    <p:extLst>
      <p:ext uri="{19B8F6BF-5375-455C-9EA6-DF929625EA0E}">
        <p15:presenceInfo xmlns:p15="http://schemas.microsoft.com/office/powerpoint/2012/main" userId="S-1-5-21-1606980848-2025429265-839522115-1116557" providerId="AD"/>
      </p:ext>
    </p:extLst>
  </p:cmAuthor>
  <p:cmAuthor id="5" name="MARICIC Maja (COMM)" initials="MM(" lastIdx="11" clrIdx="4">
    <p:extLst>
      <p:ext uri="{19B8F6BF-5375-455C-9EA6-DF929625EA0E}">
        <p15:presenceInfo xmlns:p15="http://schemas.microsoft.com/office/powerpoint/2012/main" userId="S-1-5-21-1606980848-2025429265-839522115-11800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A3C"/>
    <a:srgbClr val="006DE2"/>
    <a:srgbClr val="034EA2"/>
    <a:srgbClr val="1057A7"/>
    <a:srgbClr val="90C952"/>
    <a:srgbClr val="79A621"/>
    <a:srgbClr val="373D59"/>
    <a:srgbClr val="99FFCC"/>
    <a:srgbClr val="C3E5ED"/>
    <a:srgbClr val="FAA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9005" autoAdjust="0"/>
  </p:normalViewPr>
  <p:slideViewPr>
    <p:cSldViewPr snapToGrid="0">
      <p:cViewPr varScale="1">
        <p:scale>
          <a:sx n="58" d="100"/>
          <a:sy n="58" d="100"/>
        </p:scale>
        <p:origin x="192" y="6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12/04/2022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0085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407365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1871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89997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68654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3172032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078173"/>
            <a:ext cx="12192000" cy="577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924604" y="592766"/>
            <a:ext cx="3662161" cy="3419366"/>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78173"/>
            <a:ext cx="11261558" cy="6720608"/>
          </a:xfrm>
          <a:prstGeom prst="rect">
            <a:avLst/>
          </a:prstGeom>
        </p:spPr>
      </p:pic>
      <p:sp>
        <p:nvSpPr>
          <p:cNvPr id="6" name="Rectangle 5"/>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Title 1"/>
          <p:cNvSpPr>
            <a:spLocks noGrp="1"/>
          </p:cNvSpPr>
          <p:nvPr>
            <p:ph type="ctrTitle"/>
          </p:nvPr>
        </p:nvSpPr>
        <p:spPr>
          <a:xfrm>
            <a:off x="1071350" y="3172026"/>
            <a:ext cx="10065224" cy="2149523"/>
          </a:xfrm>
        </p:spPr>
        <p:txBody>
          <a:bodyPr wrap="none" anchor="t">
            <a:noAutofit/>
          </a:bodyPr>
          <a:lstStyle>
            <a:lvl1pPr algn="l">
              <a:defRPr sz="6000" b="0">
                <a:solidFill>
                  <a:srgbClr val="0356B1"/>
                </a:solidFill>
              </a:defRPr>
            </a:lvl1pPr>
          </a:lstStyle>
          <a:p>
            <a:r>
              <a:rPr lang="en-US" dirty="0" smtClean="0"/>
              <a:t>Click to edit Master title style</a:t>
            </a:r>
            <a:endParaRPr lang="en-GB" dirty="0"/>
          </a:p>
        </p:txBody>
      </p:sp>
      <p:cxnSp>
        <p:nvCxnSpPr>
          <p:cNvPr id="9" name="Straight Connector 8"/>
          <p:cNvCxnSpPr/>
          <p:nvPr userDrawn="1"/>
        </p:nvCxnSpPr>
        <p:spPr>
          <a:xfrm>
            <a:off x="838200" y="3172026"/>
            <a:ext cx="0" cy="3685974"/>
          </a:xfrm>
          <a:prstGeom prst="line">
            <a:avLst/>
          </a:prstGeom>
          <a:ln w="28575">
            <a:solidFill>
              <a:srgbClr val="90C85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rgbClr val="90C8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3" name="Text Placeholder 18"/>
          <p:cNvSpPr>
            <a:spLocks noGrp="1"/>
          </p:cNvSpPr>
          <p:nvPr>
            <p:ph type="body" sz="quarter" idx="13"/>
          </p:nvPr>
        </p:nvSpPr>
        <p:spPr>
          <a:xfrm>
            <a:off x="6103962" y="5640554"/>
            <a:ext cx="5040313" cy="528998"/>
          </a:xfrm>
        </p:spPr>
        <p:txBody>
          <a:bodyPr wrap="none">
            <a:noAutofit/>
          </a:bodyPr>
          <a:lstStyle>
            <a:lvl1pPr marL="0" indent="0" algn="r">
              <a:buFontTx/>
              <a:buNone/>
              <a:defRPr sz="2200" i="1">
                <a:solidFill>
                  <a:srgbClr val="0356B1"/>
                </a:solidFill>
              </a:defRPr>
            </a:lvl1pPr>
          </a:lstStyle>
          <a:p>
            <a:pPr lvl="0"/>
            <a:r>
              <a:rPr lang="en-US" dirty="0" smtClean="0"/>
              <a:t>Edit Master text styles</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89200" y="259200"/>
            <a:ext cx="1656000" cy="1152000"/>
          </a:xfrm>
          <a:prstGeom prst="rect">
            <a:avLst/>
          </a:prstGeom>
        </p:spPr>
      </p:pic>
    </p:spTree>
    <p:extLst>
      <p:ext uri="{BB962C8B-B14F-4D97-AF65-F5344CB8AC3E}">
        <p14:creationId xmlns:p14="http://schemas.microsoft.com/office/powerpoint/2010/main" val="3992183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ast slide (option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951801" y="-519893"/>
            <a:ext cx="3662161" cy="341936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1261558" cy="6720608"/>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839433"/>
            <a:ext cx="10156297" cy="1240348"/>
          </a:xfrm>
        </p:spPr>
        <p:txBody>
          <a:bodyPr anchor="b">
            <a:noAutofit/>
          </a:bodyPr>
          <a:lstStyle>
            <a:lvl1pPr algn="l">
              <a:defRPr sz="5500" b="0">
                <a:solidFill>
                  <a:srgbClr val="90C85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020871"/>
          </a:xfrm>
          <a:prstGeom prst="line">
            <a:avLst/>
          </a:prstGeom>
          <a:ln w="28575">
            <a:solidFill>
              <a:srgbClr val="90C85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730537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258541" flipH="1">
            <a:off x="503012" y="52856"/>
            <a:ext cx="1322089" cy="1767909"/>
          </a:xfrm>
          <a:prstGeom prst="rect">
            <a:avLst/>
          </a:prstGeom>
        </p:spPr>
      </p:pic>
      <p:sp>
        <p:nvSpPr>
          <p:cNvPr id="3" name="Content Placeholder 2"/>
          <p:cNvSpPr>
            <a:spLocks noGrp="1"/>
          </p:cNvSpPr>
          <p:nvPr>
            <p:ph idx="1"/>
          </p:nvPr>
        </p:nvSpPr>
        <p:spPr>
          <a:xfrm>
            <a:off x="838199" y="1854500"/>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33"/>
            <a:ext cx="2886408" cy="1877757"/>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flipH="1">
            <a:off x="-291578" y="291822"/>
            <a:ext cx="1873624" cy="1290469"/>
          </a:xfrm>
          <a:prstGeom prst="rect">
            <a:avLst/>
          </a:prstGeom>
        </p:spPr>
      </p:pic>
    </p:spTree>
    <p:extLst>
      <p:ext uri="{BB962C8B-B14F-4D97-AF65-F5344CB8AC3E}">
        <p14:creationId xmlns:p14="http://schemas.microsoft.com/office/powerpoint/2010/main" val="3042341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33200" y="6044400"/>
            <a:ext cx="1437975" cy="450000"/>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50" r:id="rId6"/>
    <p:sldLayoutId id="2147483660" r:id="rId7"/>
    <p:sldLayoutId id="2147483652" r:id="rId8"/>
    <p:sldLayoutId id="2147483661" r:id="rId9"/>
    <p:sldLayoutId id="2147483653" r:id="rId10"/>
    <p:sldLayoutId id="2147483654" r:id="rId11"/>
    <p:sldLayoutId id="2147483659" r:id="rId12"/>
    <p:sldLayoutId id="2147483658" r:id="rId13"/>
    <p:sldLayoutId id="2147483666" r:id="rId14"/>
    <p:sldLayoutId id="2147483667" r:id="rId15"/>
    <p:sldLayoutId id="2147483668" r:id="rId16"/>
    <p:sldLayoutId id="2147483655" r:id="rId17"/>
    <p:sldLayoutId id="2147483669" r:id="rId1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publications/delivering-european-green-deal_lv" TargetMode="External"/><Relationship Id="rId2" Type="http://schemas.openxmlformats.org/officeDocument/2006/relationships/hyperlink" Target="https://europa.eu/!XwJXrM" TargetMode="External"/><Relationship Id="rId1" Type="http://schemas.openxmlformats.org/officeDocument/2006/relationships/slideLayout" Target="../slideLayouts/slideLayout6.xml"/><Relationship Id="rId4" Type="http://schemas.openxmlformats.org/officeDocument/2006/relationships/hyperlink" Target="https://audiovisual.ec.europa.eu/en/topnews/M-00675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jp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482" y="5561721"/>
            <a:ext cx="7500358" cy="400110"/>
          </a:xfrm>
          <a:prstGeom prst="rect">
            <a:avLst/>
          </a:prstGeom>
          <a:noFill/>
        </p:spPr>
        <p:txBody>
          <a:bodyPr wrap="square" rtlCol="0">
            <a:spAutoFit/>
          </a:bodyPr>
          <a:lstStyle/>
          <a:p>
            <a:pPr>
              <a:spcBef>
                <a:spcPts val="600"/>
              </a:spcBef>
              <a:spcAft>
                <a:spcPts val="1200"/>
              </a:spcAft>
            </a:pPr>
            <a:r>
              <a:rPr lang="lv-LV" sz="2000" b="1" i="1">
                <a:solidFill>
                  <a:srgbClr val="254AA4"/>
                </a:solidFill>
                <a:latin typeface="EC Square Sans Pro" panose="020B0506040000020004" pitchFamily="34" charset="0"/>
                <a:cs typeface="Arial" panose="020B0604020202020204" pitchFamily="34" charset="0"/>
              </a:rPr>
              <a:t>Padarīt Eiropu par pirmo klimatneitrālo kontinentu</a:t>
            </a:r>
          </a:p>
        </p:txBody>
      </p:sp>
      <p:sp>
        <p:nvSpPr>
          <p:cNvPr id="10" name="Content Placeholder 7"/>
          <p:cNvSpPr txBox="1">
            <a:spLocks/>
          </p:cNvSpPr>
          <p:nvPr/>
        </p:nvSpPr>
        <p:spPr>
          <a:xfrm>
            <a:off x="1150482" y="3265262"/>
            <a:ext cx="10711304" cy="2143772"/>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3000"/>
              </a:lnSpc>
              <a:buClr>
                <a:srgbClr val="034EA2"/>
              </a:buClr>
            </a:pPr>
            <a:r>
              <a:rPr lang="lv-LV" sz="5400" dirty="0">
                <a:solidFill>
                  <a:srgbClr val="4D4D4D"/>
                </a:solidFill>
                <a:latin typeface="EC Square Sans Pro" panose="020B0506040000020004" pitchFamily="34" charset="0"/>
              </a:rPr>
              <a:t>EIROPAS</a:t>
            </a:r>
          </a:p>
          <a:p>
            <a:pPr algn="l">
              <a:lnSpc>
                <a:spcPts val="6000"/>
              </a:lnSpc>
              <a:buClr>
                <a:srgbClr val="034EA2"/>
              </a:buClr>
            </a:pPr>
            <a:r>
              <a:rPr lang="lv-LV" sz="7200" dirty="0">
                <a:blipFill dpi="0" rotWithShape="1">
                  <a:blip r:embed="rId2"/>
                  <a:srcRect/>
                  <a:tile tx="0" ty="0" sx="65000" sy="65000" flip="none" algn="ctr"/>
                </a:blipFill>
                <a:latin typeface="EC Square Sans Pro Extra Black" panose="020B0506040000020004" pitchFamily="34" charset="0"/>
              </a:rPr>
              <a:t>ZAĻĀ KURSA </a:t>
            </a:r>
            <a:br>
              <a:rPr lang="lv-LV" sz="7200" dirty="0">
                <a:blipFill dpi="0" rotWithShape="1">
                  <a:blip r:embed="rId2"/>
                  <a:srcRect/>
                  <a:tile tx="0" ty="0" sx="65000" sy="65000" flip="none" algn="ctr"/>
                </a:blipFill>
                <a:latin typeface="EC Square Sans Pro Extra Black" panose="020B0506040000020004" pitchFamily="34" charset="0"/>
              </a:rPr>
            </a:br>
            <a:r>
              <a:rPr lang="lv-LV" sz="7200" dirty="0">
                <a:blipFill dpi="0" rotWithShape="1">
                  <a:blip r:embed="rId2"/>
                  <a:srcRect/>
                  <a:tile tx="0" ty="0" sx="65000" sy="65000" flip="none" algn="ctr"/>
                </a:blipFill>
                <a:latin typeface="EC Square Sans Pro Extra Black" panose="020B0506040000020004" pitchFamily="34" charset="0"/>
              </a:rPr>
              <a:t>ĪSTENOŠANA</a:t>
            </a:r>
          </a:p>
        </p:txBody>
      </p:sp>
    </p:spTree>
    <p:extLst>
      <p:ext uri="{BB962C8B-B14F-4D97-AF65-F5344CB8AC3E}">
        <p14:creationId xmlns:p14="http://schemas.microsoft.com/office/powerpoint/2010/main" val="3049815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7"/>
          <p:cNvSpPr txBox="1">
            <a:spLocks/>
          </p:cNvSpPr>
          <p:nvPr/>
        </p:nvSpPr>
        <p:spPr>
          <a:xfrm>
            <a:off x="5228172" y="4711916"/>
            <a:ext cx="5893013" cy="1408573"/>
          </a:xfrm>
          <a:prstGeom prst="rect">
            <a:avLst/>
          </a:prstGeom>
          <a:solidFill>
            <a:srgbClr val="9ACA3C"/>
          </a:solidFill>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dirty="0">
                <a:latin typeface="EC Square Sans Cond Pro" panose="020B0506040000020004" pitchFamily="34" charset="0"/>
              </a:rPr>
              <a:t>Nodrošinot iedzīvotājiem šiem transportlīdzekļiem nepieciešamo uzlādes infrastruktūru, Komisija arī veicina </a:t>
            </a:r>
            <a:r>
              <a:rPr lang="lv-LV" dirty="0" err="1">
                <a:latin typeface="EC Square Sans Cond Pro" panose="020B0506040000020004" pitchFamily="34" charset="0"/>
              </a:rPr>
              <a:t>bezemisiju</a:t>
            </a:r>
            <a:r>
              <a:rPr lang="lv-LV" dirty="0">
                <a:latin typeface="EC Square Sans Cond Pro" panose="020B0506040000020004" pitchFamily="34" charset="0"/>
              </a:rPr>
              <a:t> un </a:t>
            </a:r>
            <a:r>
              <a:rPr lang="lv-LV" dirty="0" err="1">
                <a:latin typeface="EC Square Sans Cond Pro" panose="020B0506040000020004" pitchFamily="34" charset="0"/>
              </a:rPr>
              <a:t>mazemisiju</a:t>
            </a:r>
            <a:r>
              <a:rPr lang="lv-LV" dirty="0">
                <a:latin typeface="EC Square Sans Cond Pro" panose="020B0506040000020004" pitchFamily="34" charset="0"/>
              </a:rPr>
              <a:t> transportlīdzekļu tirgus izaugsmi</a:t>
            </a:r>
          </a:p>
          <a:p>
            <a:pPr marL="342900" indent="-342900" algn="l">
              <a:buClr>
                <a:srgbClr val="90C852"/>
              </a:buClr>
              <a:buFont typeface="Arial" panose="020B0604020202020204" pitchFamily="34" charset="0"/>
              <a:buChar char="•"/>
            </a:pPr>
            <a:endParaRPr lang="en-US" sz="3000" baseline="30000" dirty="0" smtClean="0">
              <a:latin typeface="EC Square Sans Cond Pro" panose="020B0506040000020004" pitchFamily="34" charset="0"/>
            </a:endParaRPr>
          </a:p>
          <a:p>
            <a:pPr marL="342900" indent="-342900" algn="l">
              <a:buClr>
                <a:srgbClr val="90C852"/>
              </a:buClr>
              <a:buFont typeface="Arial" panose="020B0604020202020204" pitchFamily="34" charset="0"/>
              <a:buChar char="•"/>
            </a:pPr>
            <a:endParaRPr lang="en-US" sz="3000" baseline="30000" dirty="0">
              <a:latin typeface="EC Square Sans Cond Pro" panose="020B0506040000020004" pitchFamily="34" charset="0"/>
            </a:endParaRPr>
          </a:p>
        </p:txBody>
      </p:sp>
      <p:sp>
        <p:nvSpPr>
          <p:cNvPr id="7" name="Content Placeholder 7"/>
          <p:cNvSpPr txBox="1">
            <a:spLocks/>
          </p:cNvSpPr>
          <p:nvPr/>
        </p:nvSpPr>
        <p:spPr>
          <a:xfrm>
            <a:off x="606310" y="2228592"/>
            <a:ext cx="3485544" cy="1618902"/>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ar </a:t>
            </a:r>
            <a:r>
              <a:rPr lang="lv-LV" sz="2200" b="1">
                <a:solidFill>
                  <a:srgbClr val="9ACA3C"/>
                </a:solidFill>
                <a:latin typeface="EC Square Sans Cond Pro" panose="020B0506040000020004" pitchFamily="34" charset="0"/>
              </a:rPr>
              <a:t>emisiju tirdzniecību</a:t>
            </a:r>
            <a:r>
              <a:rPr lang="lv-LV" sz="2200">
                <a:latin typeface="EC Square Sans Cond Pro" panose="020B0506040000020004" pitchFamily="34" charset="0"/>
              </a:rPr>
              <a:t> no 2026. gada segt autotransporta nozari, nosakot cenu par piesārņojumu, tādējādi stimulējot tīrāku degvielas izmantošanu</a:t>
            </a:r>
          </a:p>
        </p:txBody>
      </p:sp>
      <p:sp>
        <p:nvSpPr>
          <p:cNvPr id="8" name="Content Placeholder 7"/>
          <p:cNvSpPr txBox="1">
            <a:spLocks/>
          </p:cNvSpPr>
          <p:nvPr/>
        </p:nvSpPr>
        <p:spPr>
          <a:xfrm>
            <a:off x="5056731" y="2209746"/>
            <a:ext cx="3164993" cy="1637748"/>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ieviest oglekļa cenu noteikšanu </a:t>
            </a:r>
            <a:r>
              <a:rPr lang="lv-LV" sz="2200" b="1">
                <a:solidFill>
                  <a:srgbClr val="9ACA3C"/>
                </a:solidFill>
                <a:latin typeface="EC Square Sans Cond Pro" panose="020B0506040000020004" pitchFamily="34" charset="0"/>
              </a:rPr>
              <a:t>aviācijas nozarē</a:t>
            </a:r>
            <a:r>
              <a:rPr lang="lv-LV" sz="2200">
                <a:latin typeface="EC Square Sans Cond Pro" panose="020B0506040000020004" pitchFamily="34" charset="0"/>
              </a:rPr>
              <a:t> un veicināt ilgtspējīgu aviācijas degvielu izmantošanu;</a:t>
            </a:r>
          </a:p>
          <a:p>
            <a:pPr marL="342900" indent="-342900" algn="l">
              <a:buClr>
                <a:srgbClr val="90C852"/>
              </a:buClr>
              <a:buFont typeface="Arial" panose="020B0604020202020204" pitchFamily="34" charset="0"/>
              <a:buChar char="•"/>
            </a:pPr>
            <a:endParaRPr lang="en-US" sz="3000" baseline="30000" dirty="0">
              <a:latin typeface="EC Square Sans Cond Pro" panose="020B0506040000020004" pitchFamily="34" charset="0"/>
            </a:endParaRPr>
          </a:p>
        </p:txBody>
      </p:sp>
      <p:sp>
        <p:nvSpPr>
          <p:cNvPr id="9" name="Content Placeholder 7"/>
          <p:cNvSpPr txBox="1">
            <a:spLocks/>
          </p:cNvSpPr>
          <p:nvPr/>
        </p:nvSpPr>
        <p:spPr>
          <a:xfrm>
            <a:off x="606310" y="4515897"/>
            <a:ext cx="3485544" cy="1443457"/>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attiecināt oglekļa cenas uz </a:t>
            </a:r>
            <a:r>
              <a:rPr lang="lv-LV" sz="2200" b="1">
                <a:solidFill>
                  <a:srgbClr val="9ACA3C"/>
                </a:solidFill>
                <a:latin typeface="EC Square Sans Cond Pro" panose="020B0506040000020004" pitchFamily="34" charset="0"/>
              </a:rPr>
              <a:t>jūrniecības nozari</a:t>
            </a:r>
            <a:r>
              <a:rPr lang="lv-LV" sz="2200">
                <a:latin typeface="EC Square Sans Cond Pro" panose="020B0506040000020004" pitchFamily="34" charset="0"/>
              </a:rPr>
              <a:t> un noteikt mērķus lielām ostām, lai nodrošinātu kuģiem elektroapgādi no krasta;</a:t>
            </a:r>
          </a:p>
          <a:p>
            <a:pPr marL="342900" indent="-342900" algn="l">
              <a:buClr>
                <a:srgbClr val="90C852"/>
              </a:buClr>
              <a:buFont typeface="Arial" panose="020B0604020202020204" pitchFamily="34" charset="0"/>
              <a:buChar char="•"/>
            </a:pPr>
            <a:endParaRPr lang="en-US" sz="3000" baseline="30000" dirty="0">
              <a:latin typeface="EC Square Sans Cond Pro" panose="020B0506040000020004" pitchFamily="34" charset="0"/>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58541" flipH="1">
            <a:off x="503012" y="52856"/>
            <a:ext cx="1322089" cy="1767909"/>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133"/>
            <a:ext cx="2886408" cy="1877757"/>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flipH="1">
            <a:off x="-291578" y="291822"/>
            <a:ext cx="1873624" cy="1290469"/>
          </a:xfrm>
          <a:prstGeom prst="rect">
            <a:avLst/>
          </a:prstGeom>
        </p:spPr>
      </p:pic>
      <p:cxnSp>
        <p:nvCxnSpPr>
          <p:cNvPr id="13" name="Straight Connector 12"/>
          <p:cNvCxnSpPr/>
          <p:nvPr/>
        </p:nvCxnSpPr>
        <p:spPr>
          <a:xfrm>
            <a:off x="4608197" y="2146704"/>
            <a:ext cx="0" cy="1805481"/>
          </a:xfrm>
          <a:prstGeom prst="line">
            <a:avLst/>
          </a:prstGeom>
          <a:ln>
            <a:solidFill>
              <a:srgbClr val="90C95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08197" y="4515897"/>
            <a:ext cx="0" cy="1805481"/>
          </a:xfrm>
          <a:prstGeom prst="line">
            <a:avLst/>
          </a:prstGeom>
          <a:ln>
            <a:solidFill>
              <a:srgbClr val="90C952"/>
            </a:solidFill>
          </a:ln>
        </p:spPr>
        <p:style>
          <a:lnRef idx="1">
            <a:schemeClr val="accent1"/>
          </a:lnRef>
          <a:fillRef idx="0">
            <a:schemeClr val="accent1"/>
          </a:fillRef>
          <a:effectRef idx="0">
            <a:schemeClr val="accent1"/>
          </a:effectRef>
          <a:fontRef idx="minor">
            <a:schemeClr val="tx1"/>
          </a:fontRef>
        </p:style>
      </p:cxnSp>
      <p:sp>
        <p:nvSpPr>
          <p:cNvPr id="15" name="Content Placeholder 1"/>
          <p:cNvSpPr>
            <a:spLocks noGrp="1"/>
          </p:cNvSpPr>
          <p:nvPr>
            <p:ph idx="1"/>
          </p:nvPr>
        </p:nvSpPr>
        <p:spPr>
          <a:xfrm>
            <a:off x="1902126" y="1258251"/>
            <a:ext cx="9474201" cy="601831"/>
          </a:xfrm>
        </p:spPr>
        <p:txBody>
          <a:bodyPr/>
          <a:lstStyle/>
          <a:p>
            <a:pPr marL="0" indent="0" algn="ctr">
              <a:buNone/>
            </a:pPr>
            <a:r>
              <a:rPr lang="lv-LV">
                <a:latin typeface="EC Square Sans Cond Pro" panose="020B0506040000020004" pitchFamily="34" charset="0"/>
              </a:rPr>
              <a:t>Lai nodrošinātu sekmīgu pāreju uz zaļo transportu, Komisija ierosina:</a:t>
            </a:r>
          </a:p>
          <a:p>
            <a:pPr marL="0" indent="0" algn="ctr">
              <a:buNone/>
            </a:pPr>
            <a:endParaRPr lang="en-US" sz="2000" dirty="0" smtClean="0"/>
          </a:p>
          <a:p>
            <a:pPr algn="ct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0072" y="1965724"/>
            <a:ext cx="3811928" cy="2542556"/>
          </a:xfrm>
          <a:prstGeom prst="rect">
            <a:avLst/>
          </a:prstGeom>
        </p:spPr>
      </p:pic>
      <p:sp>
        <p:nvSpPr>
          <p:cNvPr id="16" name="Title 2"/>
          <p:cNvSpPr txBox="1">
            <a:spLocks/>
          </p:cNvSpPr>
          <p:nvPr/>
        </p:nvSpPr>
        <p:spPr>
          <a:xfrm>
            <a:off x="3079021" y="298798"/>
            <a:ext cx="7634155" cy="72829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lv-LV" b="1" dirty="0">
                <a:solidFill>
                  <a:srgbClr val="034EA2"/>
                </a:solidFill>
                <a:latin typeface="EC Square Sans Cond Pro" panose="020B0506040000020004" pitchFamily="34" charset="0"/>
              </a:rPr>
              <a:t>Ilgtspējīgs transports visiem</a:t>
            </a:r>
          </a:p>
        </p:txBody>
      </p:sp>
    </p:spTree>
    <p:extLst>
      <p:ext uri="{BB962C8B-B14F-4D97-AF65-F5344CB8AC3E}">
        <p14:creationId xmlns:p14="http://schemas.microsoft.com/office/powerpoint/2010/main" val="2497251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2502" y="646752"/>
            <a:ext cx="8541396" cy="782357"/>
          </a:xfrm>
        </p:spPr>
        <p:txBody>
          <a:bodyPr/>
          <a:lstStyle/>
          <a:p>
            <a:pPr algn="ctr"/>
            <a:r>
              <a:rPr lang="lv-LV" b="1" dirty="0">
                <a:solidFill>
                  <a:srgbClr val="034EA2"/>
                </a:solidFill>
                <a:latin typeface="EC Square Sans Cond Pro" panose="020B0506040000020004" pitchFamily="34" charset="0"/>
              </a:rPr>
              <a:t>Vadošā loma trešajā industriālajā revolūcijā</a:t>
            </a:r>
          </a:p>
        </p:txBody>
      </p:sp>
      <p:sp>
        <p:nvSpPr>
          <p:cNvPr id="12" name="Title 1"/>
          <p:cNvSpPr txBox="1">
            <a:spLocks/>
          </p:cNvSpPr>
          <p:nvPr/>
        </p:nvSpPr>
        <p:spPr>
          <a:xfrm>
            <a:off x="833999" y="4124709"/>
            <a:ext cx="3438087" cy="838810"/>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400" cap="all">
                <a:blipFill dpi="0" rotWithShape="1">
                  <a:blip r:embed="rId2"/>
                  <a:srcRect/>
                  <a:tile tx="0" ty="0" sx="65000" sy="65000" flip="none" algn="ctr"/>
                </a:blipFill>
                <a:latin typeface="EC Square Sans Pro Extra Black" panose="020B0506040000020004" pitchFamily="34" charset="0"/>
                <a:ea typeface="+mn-ea"/>
                <a:cs typeface="+mn-cs"/>
              </a:rPr>
              <a:t>35 million</a:t>
            </a:r>
          </a:p>
        </p:txBody>
      </p:sp>
      <p:sp>
        <p:nvSpPr>
          <p:cNvPr id="13" name="TextBox 12"/>
          <p:cNvSpPr txBox="1"/>
          <p:nvPr/>
        </p:nvSpPr>
        <p:spPr>
          <a:xfrm>
            <a:off x="833999" y="4923082"/>
            <a:ext cx="4010420" cy="338554"/>
          </a:xfrm>
          <a:prstGeom prst="rect">
            <a:avLst/>
          </a:prstGeom>
          <a:noFill/>
        </p:spPr>
        <p:txBody>
          <a:bodyPr wrap="square" rtlCol="0">
            <a:spAutoFit/>
          </a:bodyPr>
          <a:lstStyle/>
          <a:p>
            <a:r>
              <a:rPr lang="lv-LV" sz="1600" b="1">
                <a:solidFill>
                  <a:srgbClr val="90C852"/>
                </a:solidFill>
                <a:latin typeface="EC Square Sans Cond Pro" panose="020B0506040000020004" pitchFamily="34" charset="0"/>
              </a:rPr>
              <a:t>Līdz 2030. gadam varētu tikt renovēti 35 miljoni ēku</a:t>
            </a:r>
          </a:p>
        </p:txBody>
      </p:sp>
      <p:sp>
        <p:nvSpPr>
          <p:cNvPr id="14" name="Title 1"/>
          <p:cNvSpPr txBox="1">
            <a:spLocks/>
          </p:cNvSpPr>
          <p:nvPr/>
        </p:nvSpPr>
        <p:spPr>
          <a:xfrm>
            <a:off x="7516064" y="4251070"/>
            <a:ext cx="3445823" cy="712449"/>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300" cap="all">
                <a:blipFill dpi="0" rotWithShape="1">
                  <a:blip r:embed="rId2"/>
                  <a:srcRect/>
                  <a:tile tx="0" ty="0" sx="65000" sy="65000" flip="none" algn="ctr"/>
                </a:blipFill>
                <a:latin typeface="EC Square Sans Pro Extra Black" panose="020B0506040000020004" pitchFamily="34" charset="0"/>
                <a:ea typeface="+mn-ea"/>
                <a:cs typeface="+mn-cs"/>
              </a:rPr>
              <a:t>160,000</a:t>
            </a:r>
          </a:p>
        </p:txBody>
      </p:sp>
      <p:sp>
        <p:nvSpPr>
          <p:cNvPr id="16" name="TextBox 15"/>
          <p:cNvSpPr txBox="1"/>
          <p:nvPr/>
        </p:nvSpPr>
        <p:spPr>
          <a:xfrm>
            <a:off x="7516064" y="4923082"/>
            <a:ext cx="4227834" cy="584775"/>
          </a:xfrm>
          <a:prstGeom prst="rect">
            <a:avLst/>
          </a:prstGeom>
          <a:noFill/>
        </p:spPr>
        <p:txBody>
          <a:bodyPr wrap="square" rtlCol="0">
            <a:spAutoFit/>
          </a:bodyPr>
          <a:lstStyle/>
          <a:p>
            <a:r>
              <a:rPr lang="lv-LV" sz="1600" b="1">
                <a:solidFill>
                  <a:srgbClr val="90C852"/>
                </a:solidFill>
                <a:latin typeface="EC Square Sans Cond Pro" panose="020B0506040000020004" pitchFamily="34" charset="0"/>
              </a:rPr>
              <a:t>Būvniecības nozarē līdz 2030. gadam varētu izveidot vēl 160 000 zaļo darbvietu.</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3317" y="4091091"/>
            <a:ext cx="1584644" cy="1517007"/>
          </a:xfrm>
          <a:prstGeom prst="rect">
            <a:avLst/>
          </a:prstGeom>
        </p:spPr>
      </p:pic>
      <p:sp>
        <p:nvSpPr>
          <p:cNvPr id="10" name="Content Placeholder 7"/>
          <p:cNvSpPr txBox="1">
            <a:spLocks/>
          </p:cNvSpPr>
          <p:nvPr/>
        </p:nvSpPr>
        <p:spPr>
          <a:xfrm>
            <a:off x="833999" y="1837096"/>
            <a:ext cx="10389217" cy="2237186"/>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Zaļā pārkārtošanās paver lielas iespējas </a:t>
            </a:r>
            <a:r>
              <a:rPr lang="lv-LV" sz="2200" b="1">
                <a:solidFill>
                  <a:srgbClr val="9ACA3C"/>
                </a:solidFill>
                <a:latin typeface="EC Square Sans Cond Pro" panose="020B0506040000020004" pitchFamily="34" charset="0"/>
              </a:rPr>
              <a:t>Eiropas rūpniecībai</a:t>
            </a:r>
            <a:r>
              <a:rPr lang="lv-LV" sz="2200">
                <a:latin typeface="EC Square Sans Cond Pro" panose="020B0506040000020004" pitchFamily="34" charset="0"/>
              </a:rPr>
              <a:t>, radot tirgus tīrām tehnoloģijām un produktiem.</a:t>
            </a:r>
          </a:p>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Šie jaunie priekšlikumi ietekmēs visas </a:t>
            </a:r>
            <a:r>
              <a:rPr lang="lv-LV" sz="2200" b="1">
                <a:solidFill>
                  <a:srgbClr val="9ACA3C"/>
                </a:solidFill>
                <a:latin typeface="EC Square Sans Cond Pro" panose="020B0506040000020004" pitchFamily="34" charset="0"/>
              </a:rPr>
              <a:t>vērtību ķēdes</a:t>
            </a:r>
            <a:r>
              <a:rPr lang="lv-LV" sz="2200">
                <a:latin typeface="EC Square Sans Cond Pro" panose="020B0506040000020004" pitchFamily="34" charset="0"/>
              </a:rPr>
              <a:t> tādās nozarēs kā enerģētika un transports, būvniecība un renovācija, palīdzot radīt ilgtspējīgas, vietējas un labi apmaksātas darbvietas visā Eiropā.</a:t>
            </a:r>
          </a:p>
          <a:p>
            <a:pPr marL="342900" indent="-342900" algn="l">
              <a:buClr>
                <a:srgbClr val="90C852"/>
              </a:buClr>
              <a:buFont typeface="Arial" panose="020B0604020202020204" pitchFamily="34" charset="0"/>
              <a:buChar char="•"/>
            </a:pPr>
            <a:endParaRPr lang="en-IE" sz="2200" dirty="0">
              <a:latin typeface="EC Square Sans Cond Pro" panose="020B0506040000020004" pitchFamily="34" charset="0"/>
            </a:endParaRPr>
          </a:p>
          <a:p>
            <a:pPr marL="342900" indent="-342900" algn="l">
              <a:buClr>
                <a:srgbClr val="90C852"/>
              </a:buClr>
              <a:buFont typeface="Arial" panose="020B0604020202020204" pitchFamily="34" charset="0"/>
              <a:buChar char="•"/>
            </a:pPr>
            <a:endParaRPr lang="en-US" sz="2200" dirty="0" smtClean="0">
              <a:latin typeface="EC Square Sans Cond Pro" panose="020B0506040000020004" pitchFamily="34" charset="0"/>
            </a:endParaRPr>
          </a:p>
        </p:txBody>
      </p:sp>
      <p:sp>
        <p:nvSpPr>
          <p:cNvPr id="21" name="Rectangle 20"/>
          <p:cNvSpPr/>
          <p:nvPr/>
        </p:nvSpPr>
        <p:spPr>
          <a:xfrm>
            <a:off x="-29002" y="4124709"/>
            <a:ext cx="12192000" cy="1628391"/>
          </a:xfrm>
          <a:prstGeom prst="rect">
            <a:avLst/>
          </a:prstGeom>
          <a:solidFill>
            <a:srgbClr val="90C95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4652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7842" y="625934"/>
            <a:ext cx="8193598" cy="782357"/>
          </a:xfrm>
        </p:spPr>
        <p:txBody>
          <a:bodyPr/>
          <a:lstStyle/>
          <a:p>
            <a:pPr algn="ctr"/>
            <a:r>
              <a:rPr lang="lv-LV" b="1" dirty="0">
                <a:solidFill>
                  <a:srgbClr val="1057A7"/>
                </a:solidFill>
                <a:latin typeface="EC Square Sans Cond Pro" panose="020B0506040000020004" pitchFamily="34" charset="0"/>
              </a:rPr>
              <a:t>Vadošā loma trešajā industriālajā revolūcijā</a:t>
            </a:r>
          </a:p>
        </p:txBody>
      </p:sp>
      <p:pic>
        <p:nvPicPr>
          <p:cNvPr id="8194" name="Picture 2" descr="https://ec.europa.eu/info/sites/default/files/header-energy-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750"/>
            <a:ext cx="9525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7"/>
          <p:cNvSpPr txBox="1">
            <a:spLocks/>
          </p:cNvSpPr>
          <p:nvPr/>
        </p:nvSpPr>
        <p:spPr>
          <a:xfrm>
            <a:off x="607697" y="1979121"/>
            <a:ext cx="4000500" cy="2361526"/>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2200">
                <a:latin typeface="EC Square Sans Cond Pro" panose="020B0506040000020004" pitchFamily="34" charset="0"/>
              </a:rPr>
              <a:t>Paredzams, ka </a:t>
            </a:r>
            <a:r>
              <a:rPr lang="lv-LV" sz="2200" b="1">
                <a:solidFill>
                  <a:srgbClr val="9ACA3C"/>
                </a:solidFill>
                <a:latin typeface="EC Square Sans Cond Pro" panose="020B0506040000020004" pitchFamily="34" charset="0"/>
              </a:rPr>
              <a:t>ekonomikas elektrifikācija</a:t>
            </a:r>
            <a:r>
              <a:rPr lang="lv-LV" sz="2200">
                <a:latin typeface="EC Square Sans Cond Pro" panose="020B0506040000020004" pitchFamily="34" charset="0"/>
              </a:rPr>
              <a:t> un lielāka atjaunīgo energoresursu izmantošana šajās nozarēs varētu radīt arī lielāku nodarbinātību. </a:t>
            </a:r>
            <a:r>
              <a:rPr lang="lv-LV" sz="2200" b="1">
                <a:solidFill>
                  <a:srgbClr val="9ACA3C"/>
                </a:solidFill>
                <a:latin typeface="EC Square Sans Cond Pro" panose="020B0506040000020004" pitchFamily="34" charset="0"/>
              </a:rPr>
              <a:t>Ēku energoefektivitātes paaugstināšana</a:t>
            </a:r>
            <a:r>
              <a:rPr lang="lv-LV" sz="2200">
                <a:latin typeface="EC Square Sans Cond Pro" panose="020B0506040000020004" pitchFamily="34" charset="0"/>
              </a:rPr>
              <a:t> arī radīs darbvietas būvniecībā.</a:t>
            </a:r>
          </a:p>
        </p:txBody>
      </p:sp>
      <p:sp>
        <p:nvSpPr>
          <p:cNvPr id="6" name="Content Placeholder 7"/>
          <p:cNvSpPr txBox="1">
            <a:spLocks/>
          </p:cNvSpPr>
          <p:nvPr/>
        </p:nvSpPr>
        <p:spPr>
          <a:xfrm>
            <a:off x="4830447" y="1964338"/>
            <a:ext cx="3443603" cy="2851497"/>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2200">
                <a:latin typeface="EC Square Sans Cond Pro" panose="020B0506040000020004" pitchFamily="34" charset="0"/>
              </a:rPr>
              <a:t>Šie priekšlikumi veicina jaunu tīru transportlīdzekļu pārdošanu un tīrākas transportlīdzekļu degvielas, un tas pavērs lielas iespējas </a:t>
            </a:r>
            <a:r>
              <a:rPr lang="lv-LV" sz="2200" b="1">
                <a:solidFill>
                  <a:srgbClr val="9ACA3C"/>
                </a:solidFill>
                <a:latin typeface="EC Square Sans Cond Pro" panose="020B0506040000020004" pitchFamily="34" charset="0"/>
              </a:rPr>
              <a:t>Eiropas autobūves nozarei</a:t>
            </a:r>
            <a:r>
              <a:rPr lang="lv-LV" sz="2200">
                <a:latin typeface="EC Square Sans Cond Pro" panose="020B0506040000020004" pitchFamily="34" charset="0"/>
              </a:rPr>
              <a:t>.</a:t>
            </a:r>
          </a:p>
        </p:txBody>
      </p:sp>
      <p:sp>
        <p:nvSpPr>
          <p:cNvPr id="7" name="Content Placeholder 7"/>
          <p:cNvSpPr txBox="1">
            <a:spLocks/>
          </p:cNvSpPr>
          <p:nvPr/>
        </p:nvSpPr>
        <p:spPr>
          <a:xfrm>
            <a:off x="8496299" y="1979120"/>
            <a:ext cx="3505200" cy="2361528"/>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2200">
                <a:latin typeface="EC Square Sans Cond Pro" panose="020B0506040000020004" pitchFamily="34" charset="0"/>
              </a:rPr>
              <a:t>Pat tādiem uzņēmumiem, kas importē Eiropas Savienībā no valstīm, kurās ir mazāk stingri klimata noteikumi, būs </a:t>
            </a:r>
            <a:r>
              <a:rPr lang="lv-LV" sz="2200" b="1">
                <a:solidFill>
                  <a:srgbClr val="9ACA3C"/>
                </a:solidFill>
                <a:latin typeface="EC Square Sans Cond Pro" panose="020B0506040000020004" pitchFamily="34" charset="0"/>
              </a:rPr>
              <a:t>jāmaksā arī oglekļa cena</a:t>
            </a:r>
            <a:r>
              <a:rPr lang="lv-LV" sz="2200">
                <a:latin typeface="EC Square Sans Cond Pro" panose="020B0506040000020004" pitchFamily="34" charset="0"/>
              </a:rPr>
              <a:t>.</a:t>
            </a:r>
          </a:p>
          <a:p>
            <a:pPr marL="342900" indent="-342900" algn="l">
              <a:buClr>
                <a:srgbClr val="90C852"/>
              </a:buClr>
              <a:buFont typeface="Arial" panose="020B0604020202020204" pitchFamily="34" charset="0"/>
              <a:buChar char="•"/>
            </a:pPr>
            <a:endParaRPr lang="en-US" sz="3000" baseline="30000" dirty="0">
              <a:latin typeface="EC Square Sans Cond Pro" panose="020B0506040000020004" pitchFamily="34" charset="0"/>
            </a:endParaRPr>
          </a:p>
        </p:txBody>
      </p:sp>
      <p:cxnSp>
        <p:nvCxnSpPr>
          <p:cNvPr id="8" name="Straight Connector 7"/>
          <p:cNvCxnSpPr/>
          <p:nvPr/>
        </p:nvCxnSpPr>
        <p:spPr>
          <a:xfrm>
            <a:off x="4608197" y="1979119"/>
            <a:ext cx="0" cy="1805481"/>
          </a:xfrm>
          <a:prstGeom prst="line">
            <a:avLst/>
          </a:prstGeom>
          <a:ln>
            <a:solidFill>
              <a:srgbClr val="90C95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4050" y="1964338"/>
            <a:ext cx="0" cy="1805481"/>
          </a:xfrm>
          <a:prstGeom prst="line">
            <a:avLst/>
          </a:prstGeom>
          <a:ln>
            <a:solidFill>
              <a:srgbClr val="90C9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6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875" y="367597"/>
            <a:ext cx="8202621" cy="782357"/>
          </a:xfrm>
        </p:spPr>
        <p:txBody>
          <a:bodyPr/>
          <a:lstStyle/>
          <a:p>
            <a:r>
              <a:rPr lang="lv-LV" b="1">
                <a:solidFill>
                  <a:srgbClr val="1057A7"/>
                </a:solidFill>
                <a:latin typeface="EC Square Sans Cond Pro" panose="020B0506040000020004" pitchFamily="34" charset="0"/>
              </a:rPr>
              <a:t>Mūsu enerogistēmas</a:t>
            </a:r>
            <a:r>
              <a:rPr lang="lv-LV" b="1">
                <a:solidFill>
                  <a:srgbClr val="FF0000"/>
                </a:solidFill>
                <a:latin typeface="EC Square Sans Cond Pro" panose="020B0506040000020004" pitchFamily="34" charset="0"/>
              </a:rPr>
              <a:t> </a:t>
            </a:r>
            <a:r>
              <a:rPr lang="lv-LV" b="1">
                <a:solidFill>
                  <a:srgbClr val="1057A7"/>
                </a:solidFill>
                <a:latin typeface="EC Square Sans Cond Pro" panose="020B0506040000020004" pitchFamily="34" charset="0"/>
              </a:rPr>
              <a:t>dekarbonizācija</a:t>
            </a:r>
          </a:p>
        </p:txBody>
      </p:sp>
      <p:sp>
        <p:nvSpPr>
          <p:cNvPr id="14" name="Title 1"/>
          <p:cNvSpPr txBox="1">
            <a:spLocks/>
          </p:cNvSpPr>
          <p:nvPr/>
        </p:nvSpPr>
        <p:spPr>
          <a:xfrm>
            <a:off x="913444" y="3253144"/>
            <a:ext cx="1465970" cy="649892"/>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400" cap="all">
                <a:blipFill dpi="0" rotWithShape="1">
                  <a:blip r:embed="rId3"/>
                  <a:srcRect/>
                  <a:tile tx="0" ty="0" sx="65000" sy="65000" flip="none" algn="ctr"/>
                </a:blipFill>
                <a:latin typeface="EC Square Sans Pro Extra Black" panose="020B0506040000020004" pitchFamily="34" charset="0"/>
                <a:ea typeface="+mn-ea"/>
                <a:cs typeface="+mn-cs"/>
              </a:rPr>
              <a:t>40%</a:t>
            </a:r>
          </a:p>
        </p:txBody>
      </p:sp>
      <p:sp>
        <p:nvSpPr>
          <p:cNvPr id="15" name="TextBox 14"/>
          <p:cNvSpPr txBox="1"/>
          <p:nvPr/>
        </p:nvSpPr>
        <p:spPr>
          <a:xfrm>
            <a:off x="913444" y="3905992"/>
            <a:ext cx="3107188" cy="584775"/>
          </a:xfrm>
          <a:prstGeom prst="rect">
            <a:avLst/>
          </a:prstGeom>
          <a:noFill/>
        </p:spPr>
        <p:txBody>
          <a:bodyPr wrap="square" rtlCol="0">
            <a:spAutoFit/>
          </a:bodyPr>
          <a:lstStyle/>
          <a:p>
            <a:r>
              <a:rPr lang="lv-LV" sz="1600" b="1">
                <a:solidFill>
                  <a:srgbClr val="90C852"/>
                </a:solidFill>
                <a:latin typeface="EC Square Sans Cond Pro" panose="020B0506040000020004" pitchFamily="34" charset="0"/>
              </a:rPr>
              <a:t>Jaunais atjaunīgās enerģijas mērķrādītājs 2030. gadam — 40 %</a:t>
            </a:r>
          </a:p>
        </p:txBody>
      </p:sp>
      <p:sp>
        <p:nvSpPr>
          <p:cNvPr id="18" name="Title 1"/>
          <p:cNvSpPr txBox="1">
            <a:spLocks/>
          </p:cNvSpPr>
          <p:nvPr/>
        </p:nvSpPr>
        <p:spPr>
          <a:xfrm>
            <a:off x="4910343" y="3091487"/>
            <a:ext cx="2669750" cy="689598"/>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300" cap="all">
                <a:blipFill dpi="0" rotWithShape="1">
                  <a:blip r:embed="rId3"/>
                  <a:srcRect/>
                  <a:tile tx="0" ty="0" sx="65000" sy="65000" flip="none" algn="ctr"/>
                </a:blipFill>
                <a:latin typeface="EC Square Sans Pro Extra Black" panose="020B0506040000020004" pitchFamily="34" charset="0"/>
                <a:ea typeface="+mn-ea"/>
                <a:cs typeface="+mn-cs"/>
              </a:rPr>
              <a:t>36-39%</a:t>
            </a:r>
          </a:p>
        </p:txBody>
      </p:sp>
      <p:cxnSp>
        <p:nvCxnSpPr>
          <p:cNvPr id="19" name="Straight Connector 18"/>
          <p:cNvCxnSpPr/>
          <p:nvPr/>
        </p:nvCxnSpPr>
        <p:spPr bwMode="auto">
          <a:xfrm>
            <a:off x="4247131" y="3392469"/>
            <a:ext cx="0" cy="766985"/>
          </a:xfrm>
          <a:prstGeom prst="line">
            <a:avLst/>
          </a:prstGeom>
          <a:noFill/>
          <a:ln w="9525" cap="flat" cmpd="sng" algn="ctr">
            <a:solidFill>
              <a:srgbClr val="90C85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4910343" y="3775962"/>
            <a:ext cx="3111735" cy="830997"/>
          </a:xfrm>
          <a:prstGeom prst="rect">
            <a:avLst/>
          </a:prstGeom>
          <a:noFill/>
        </p:spPr>
        <p:txBody>
          <a:bodyPr wrap="square" rtlCol="0">
            <a:spAutoFit/>
          </a:bodyPr>
          <a:lstStyle/>
          <a:p>
            <a:r>
              <a:rPr lang="lv-LV" sz="1600" b="1">
                <a:solidFill>
                  <a:srgbClr val="90C852"/>
                </a:solidFill>
                <a:latin typeface="EC Square Sans Cond Pro" panose="020B0506040000020004" pitchFamily="34" charset="0"/>
              </a:rPr>
              <a:t>Jaunie energoefektivitātes mērķrādītāji 2030. gadam attiecībā uz enerģijas galapatēriņu un primārās enerģijas patēriņu — 36-39 %</a:t>
            </a:r>
          </a:p>
        </p:txBody>
      </p:sp>
      <p:sp>
        <p:nvSpPr>
          <p:cNvPr id="24" name="Content Placeholder 7"/>
          <p:cNvSpPr txBox="1">
            <a:spLocks/>
          </p:cNvSpPr>
          <p:nvPr/>
        </p:nvSpPr>
        <p:spPr>
          <a:xfrm>
            <a:off x="514136" y="5127824"/>
            <a:ext cx="8171154" cy="1203290"/>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Turklāt Komisija ierosina </a:t>
            </a:r>
            <a:r>
              <a:rPr lang="lv-LV" sz="2400" b="1">
                <a:solidFill>
                  <a:srgbClr val="9ACA3C"/>
                </a:solidFill>
                <a:latin typeface="EC Square Sans Cond Pro" panose="020B0506040000020004" pitchFamily="34" charset="0"/>
              </a:rPr>
              <a:t>pieskaņot minimālās nodokļu likmes </a:t>
            </a:r>
            <a:r>
              <a:rPr lang="lv-LV" sz="2400">
                <a:latin typeface="EC Square Sans Cond Pro" panose="020B0506040000020004" pitchFamily="34" charset="0"/>
              </a:rPr>
              <a:t> apkurei un transportam mūsu klimata mērķiem, vienlaikus mazinot sociālo ietekmi un atbalstot neaizsargātos iedzīvotājus. </a:t>
            </a:r>
          </a:p>
        </p:txBody>
      </p:sp>
      <p:pic>
        <p:nvPicPr>
          <p:cNvPr id="2" name="Picture 1"/>
          <p:cNvPicPr>
            <a:picLocks noChangeAspect="1"/>
          </p:cNvPicPr>
          <p:nvPr/>
        </p:nvPicPr>
        <p:blipFill rotWithShape="1">
          <a:blip r:embed="rId4"/>
          <a:srcRect r="6968" b="14685"/>
          <a:stretch/>
        </p:blipFill>
        <p:spPr>
          <a:xfrm>
            <a:off x="8685289" y="3253144"/>
            <a:ext cx="3494011" cy="3610643"/>
          </a:xfrm>
          <a:prstGeom prst="rect">
            <a:avLst/>
          </a:prstGeom>
        </p:spPr>
      </p:pic>
      <p:sp>
        <p:nvSpPr>
          <p:cNvPr id="12" name="Content Placeholder 7"/>
          <p:cNvSpPr txBox="1">
            <a:spLocks/>
          </p:cNvSpPr>
          <p:nvPr/>
        </p:nvSpPr>
        <p:spPr>
          <a:xfrm>
            <a:off x="514135" y="1888197"/>
            <a:ext cx="10389217" cy="1203290"/>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400" dirty="0">
                <a:latin typeface="EC Square Sans Cond Pro" panose="020B0506040000020004" pitchFamily="34" charset="0"/>
              </a:rPr>
              <a:t>Lai līdz 2030. gadam samazinātu siltumnīcefekta gāzu emisijas vismaz par 55 %, ir nepieciešams </a:t>
            </a:r>
            <a:r>
              <a:rPr lang="lv-LV" sz="2400" dirty="0" smtClean="0">
                <a:latin typeface="EC Square Sans Cond Pro" panose="020B0506040000020004" pitchFamily="34" charset="0"/>
              </a:rPr>
              <a:t>lielāks </a:t>
            </a:r>
            <a:r>
              <a:rPr lang="lv-LV" sz="2400" b="1" dirty="0" err="1" smtClean="0">
                <a:solidFill>
                  <a:srgbClr val="9ACA3C"/>
                </a:solidFill>
                <a:latin typeface="EC Square Sans Cond Pro" panose="020B0506040000020004" pitchFamily="34" charset="0"/>
              </a:rPr>
              <a:t>atjaunīgo</a:t>
            </a:r>
            <a:r>
              <a:rPr lang="lv-LV" sz="2400" b="1" dirty="0" smtClean="0">
                <a:solidFill>
                  <a:srgbClr val="9ACA3C"/>
                </a:solidFill>
                <a:latin typeface="EC Square Sans Cond Pro" panose="020B0506040000020004" pitchFamily="34" charset="0"/>
              </a:rPr>
              <a:t> </a:t>
            </a:r>
            <a:r>
              <a:rPr lang="lv-LV" sz="2400" b="1" dirty="0">
                <a:solidFill>
                  <a:srgbClr val="9ACA3C"/>
                </a:solidFill>
                <a:latin typeface="EC Square Sans Cond Pro" panose="020B0506040000020004" pitchFamily="34" charset="0"/>
              </a:rPr>
              <a:t>energoresursu īpatsvars</a:t>
            </a:r>
            <a:r>
              <a:rPr lang="lv-LV" sz="2400" dirty="0">
                <a:latin typeface="EC Square Sans Cond Pro" panose="020B0506040000020004" pitchFamily="34" charset="0"/>
              </a:rPr>
              <a:t> un </a:t>
            </a:r>
            <a:r>
              <a:rPr lang="lv-LV" sz="2400" b="1" dirty="0">
                <a:solidFill>
                  <a:srgbClr val="9ACA3C"/>
                </a:solidFill>
                <a:latin typeface="EC Square Sans Cond Pro" panose="020B0506040000020004" pitchFamily="34" charset="0"/>
              </a:rPr>
              <a:t>lielāka energoefektivitāte</a:t>
            </a:r>
            <a:r>
              <a:rPr lang="lv-LV" sz="2400" dirty="0">
                <a:latin typeface="EC Square Sans Cond Pro" panose="020B0506040000020004" pitchFamily="34" charset="0"/>
              </a:rPr>
              <a:t>.</a:t>
            </a:r>
          </a:p>
          <a:p>
            <a:pPr marL="342900" indent="-342900" algn="l">
              <a:buClr>
                <a:srgbClr val="90C852"/>
              </a:buClr>
              <a:buFont typeface="Arial" panose="020B0604020202020204" pitchFamily="34" charset="0"/>
              <a:buChar char="•"/>
            </a:pPr>
            <a:endParaRPr lang="en-US" sz="2400" dirty="0" smtClean="0">
              <a:latin typeface="EC Square Sans Cond Pro" panose="020B0506040000020004" pitchFamily="34" charset="0"/>
            </a:endParaRPr>
          </a:p>
        </p:txBody>
      </p:sp>
      <p:sp>
        <p:nvSpPr>
          <p:cNvPr id="13" name="Rectangle 12"/>
          <p:cNvSpPr/>
          <p:nvPr/>
        </p:nvSpPr>
        <p:spPr>
          <a:xfrm>
            <a:off x="706056" y="3166094"/>
            <a:ext cx="7510844" cy="1892371"/>
          </a:xfrm>
          <a:prstGeom prst="rect">
            <a:avLst/>
          </a:prstGeom>
          <a:solidFill>
            <a:srgbClr val="90C95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81236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590294" y="491000"/>
            <a:ext cx="8951466"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b="1">
                <a:solidFill>
                  <a:srgbClr val="1057A7"/>
                </a:solidFill>
                <a:latin typeface="EC Square Sans Cond Pro" panose="020B0506040000020004" pitchFamily="34" charset="0"/>
              </a:rPr>
              <a:t>Ēku renovēšana zaļākam dzīvesveidam</a:t>
            </a:r>
          </a:p>
        </p:txBody>
      </p:sp>
      <p:sp>
        <p:nvSpPr>
          <p:cNvPr id="8" name="Content Placeholder 7"/>
          <p:cNvSpPr txBox="1">
            <a:spLocks/>
          </p:cNvSpPr>
          <p:nvPr/>
        </p:nvSpPr>
        <p:spPr>
          <a:xfrm>
            <a:off x="812799" y="1850288"/>
            <a:ext cx="10426701" cy="1166562"/>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Renovācija ir būtiska, </a:t>
            </a:r>
            <a:r>
              <a:rPr lang="lv-LV" sz="2200" b="1">
                <a:solidFill>
                  <a:srgbClr val="9ACA3C"/>
                </a:solidFill>
                <a:latin typeface="EC Square Sans Cond Pro" panose="020B0506040000020004" pitchFamily="34" charset="0"/>
              </a:rPr>
              <a:t>lai samazinātos ēku enerģijas patēriņš</a:t>
            </a:r>
            <a:r>
              <a:rPr lang="lv-LV" sz="2200">
                <a:latin typeface="EC Square Sans Cond Pro" panose="020B0506040000020004" pitchFamily="34" charset="0"/>
              </a:rPr>
              <a:t>, lai kristos emisiju līmenis un lai samazinātos rēķini par enerģiju. Turklāt renovācija </a:t>
            </a:r>
            <a:r>
              <a:rPr lang="lv-LV" sz="2200" b="1">
                <a:solidFill>
                  <a:srgbClr val="9ACA3C"/>
                </a:solidFill>
                <a:latin typeface="EC Square Sans Cond Pro" panose="020B0506040000020004" pitchFamily="34" charset="0"/>
              </a:rPr>
              <a:t>rada darbvietas</a:t>
            </a:r>
            <a:r>
              <a:rPr lang="lv-LV" sz="2200">
                <a:latin typeface="EC Square Sans Cond Pro" panose="020B0506040000020004" pitchFamily="34" charset="0"/>
              </a:rPr>
              <a:t> un veicina ekonomikas izaugsmi.</a:t>
            </a:r>
          </a:p>
          <a:p>
            <a:pPr marL="342900" indent="-342900" algn="l">
              <a:buClr>
                <a:srgbClr val="90C852"/>
              </a:buClr>
              <a:buFont typeface="Arial" panose="020B0604020202020204" pitchFamily="34" charset="0"/>
              <a:buChar char="•"/>
            </a:pPr>
            <a:endParaRPr lang="en-US" sz="2200" baseline="30000" dirty="0">
              <a:latin typeface="EC Square Sans Cond Pro" panose="020B0506040000020004" pitchFamily="34" charset="0"/>
            </a:endParaRPr>
          </a:p>
          <a:p>
            <a:pPr marL="342900" indent="-342900" algn="l">
              <a:buClr>
                <a:srgbClr val="90C852"/>
              </a:buClr>
              <a:buFont typeface="Arial" panose="020B0604020202020204" pitchFamily="34" charset="0"/>
              <a:buChar char="•"/>
            </a:pPr>
            <a:endParaRPr lang="en-US" sz="2200" baseline="30000" dirty="0" smtClean="0">
              <a:latin typeface="EC Square Sans Cond Pro" panose="020B0506040000020004" pitchFamily="34" charset="0"/>
            </a:endParaRPr>
          </a:p>
          <a:p>
            <a:pPr marL="342900" indent="-342900" algn="l">
              <a:buClr>
                <a:srgbClr val="90C852"/>
              </a:buClr>
              <a:buFont typeface="Arial" panose="020B0604020202020204" pitchFamily="34" charset="0"/>
              <a:buChar char="•"/>
            </a:pPr>
            <a:endParaRPr lang="en-US" sz="2200" baseline="30000" dirty="0">
              <a:latin typeface="EC Square Sans Cond Pro" panose="020B0506040000020004" pitchFamily="34" charset="0"/>
            </a:endParaRPr>
          </a:p>
        </p:txBody>
      </p:sp>
      <p:sp>
        <p:nvSpPr>
          <p:cNvPr id="11" name="Content Placeholder 7"/>
          <p:cNvSpPr txBox="1">
            <a:spLocks/>
          </p:cNvSpPr>
          <p:nvPr/>
        </p:nvSpPr>
        <p:spPr>
          <a:xfrm>
            <a:off x="6547728" y="4525759"/>
            <a:ext cx="4827845" cy="2820686"/>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endParaRPr lang="en-US" sz="3200" baseline="30000" dirty="0" smtClean="0">
              <a:latin typeface="EC Square Sans Cond Pro" panose="020B0506040000020004" pitchFamily="34" charset="0"/>
            </a:endParaRPr>
          </a:p>
          <a:p>
            <a:pPr marL="342900" indent="-342900" algn="l">
              <a:buClr>
                <a:srgbClr val="90C852"/>
              </a:buClr>
              <a:buFont typeface="Arial" panose="020B0604020202020204" pitchFamily="34" charset="0"/>
              <a:buChar char="•"/>
            </a:pPr>
            <a:endParaRPr lang="en-US" sz="3200" baseline="30000" dirty="0">
              <a:latin typeface="EC Square Sans Cond Pro" panose="020B0506040000020004" pitchFamily="34" charset="0"/>
            </a:endParaRPr>
          </a:p>
        </p:txBody>
      </p:sp>
      <p:sp>
        <p:nvSpPr>
          <p:cNvPr id="12" name="Content Placeholder 7"/>
          <p:cNvSpPr txBox="1">
            <a:spLocks/>
          </p:cNvSpPr>
          <p:nvPr/>
        </p:nvSpPr>
        <p:spPr>
          <a:xfrm>
            <a:off x="812800" y="3016850"/>
            <a:ext cx="10426700" cy="1180578"/>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200">
                <a:latin typeface="EC Square Sans Cond Pro" panose="020B0506040000020004" pitchFamily="34" charset="0"/>
              </a:rPr>
              <a:t>Jaunais </a:t>
            </a:r>
            <a:r>
              <a:rPr lang="lv-LV" sz="2200" b="1">
                <a:solidFill>
                  <a:srgbClr val="9ACA3C"/>
                </a:solidFill>
                <a:latin typeface="EC Square Sans Cond Pro" panose="020B0506040000020004" pitchFamily="34" charset="0"/>
              </a:rPr>
              <a:t>Sociālais klimata fonds</a:t>
            </a:r>
            <a:r>
              <a:rPr lang="lv-LV" sz="2200">
                <a:latin typeface="EC Square Sans Cond Pro" panose="020B0506040000020004" pitchFamily="34" charset="0"/>
              </a:rPr>
              <a:t>, ko finansēs ar ieņēmumiem no emisijas kvotu tirdzniecības autotransporta un ēku sektoros, sniegs finansiālu atbalstu iedzīvotājiem, jo īpaši mazaizsargātām mājsaimniecībām, lai veicinātu ieguldījumus renovācijā vai siltumapgādes sistēmās un nodrošinātu taisnīgu pārkārtošanos.</a:t>
            </a:r>
          </a:p>
          <a:p>
            <a:pPr marL="342900" indent="-342900" algn="l">
              <a:buClr>
                <a:srgbClr val="90C852"/>
              </a:buClr>
              <a:buFont typeface="Arial" panose="020B0604020202020204" pitchFamily="34" charset="0"/>
              <a:buChar char="•"/>
            </a:pPr>
            <a:endParaRPr lang="en-US" sz="2200" baseline="30000" dirty="0">
              <a:latin typeface="EC Square Sans Cond Pro" panose="020B0506040000020004" pitchFamily="34" charset="0"/>
            </a:endParaRPr>
          </a:p>
        </p:txBody>
      </p:sp>
      <p:pic>
        <p:nvPicPr>
          <p:cNvPr id="2" name="Picture 1"/>
          <p:cNvPicPr>
            <a:picLocks noChangeAspect="1"/>
          </p:cNvPicPr>
          <p:nvPr/>
        </p:nvPicPr>
        <p:blipFill rotWithShape="1">
          <a:blip r:embed="rId3"/>
          <a:srcRect l="7618" t="5021" b="3413"/>
          <a:stretch/>
        </p:blipFill>
        <p:spPr>
          <a:xfrm>
            <a:off x="1193801" y="4704647"/>
            <a:ext cx="1638175" cy="1563432"/>
          </a:xfrm>
          <a:prstGeom prst="rect">
            <a:avLst/>
          </a:prstGeom>
        </p:spPr>
      </p:pic>
      <p:sp>
        <p:nvSpPr>
          <p:cNvPr id="3" name="TextBox 2"/>
          <p:cNvSpPr txBox="1"/>
          <p:nvPr/>
        </p:nvSpPr>
        <p:spPr>
          <a:xfrm>
            <a:off x="3014471" y="4755615"/>
            <a:ext cx="2277975" cy="1323439"/>
          </a:xfrm>
          <a:prstGeom prst="rect">
            <a:avLst/>
          </a:prstGeom>
          <a:noFill/>
        </p:spPr>
        <p:txBody>
          <a:bodyPr wrap="square" rtlCol="0">
            <a:spAutoFit/>
          </a:bodyPr>
          <a:lstStyle/>
          <a:p>
            <a:r>
              <a:rPr lang="lv-LV" sz="4000" b="1" dirty="0">
                <a:solidFill>
                  <a:srgbClr val="006DE2"/>
                </a:solidFill>
                <a:latin typeface="EC Square Sans Cond Pro" panose="020B0506040000020004" pitchFamily="34" charset="0"/>
              </a:rPr>
              <a:t>40 % </a:t>
            </a:r>
          </a:p>
          <a:p>
            <a:r>
              <a:rPr lang="lv-LV" sz="2000" dirty="0">
                <a:latin typeface="EC Square Sans Cond Pro" panose="020B0506040000020004" pitchFamily="34" charset="0"/>
              </a:rPr>
              <a:t>no patērētās enerģijas daudzuma</a:t>
            </a:r>
          </a:p>
        </p:txBody>
      </p:sp>
      <p:pic>
        <p:nvPicPr>
          <p:cNvPr id="4" name="Picture 3"/>
          <p:cNvPicPr>
            <a:picLocks noChangeAspect="1"/>
          </p:cNvPicPr>
          <p:nvPr/>
        </p:nvPicPr>
        <p:blipFill>
          <a:blip r:embed="rId4"/>
          <a:stretch>
            <a:fillRect/>
          </a:stretch>
        </p:blipFill>
        <p:spPr>
          <a:xfrm flipH="1">
            <a:off x="5689738" y="4906164"/>
            <a:ext cx="66538" cy="1190302"/>
          </a:xfrm>
          <a:prstGeom prst="rect">
            <a:avLst/>
          </a:prstGeom>
        </p:spPr>
      </p:pic>
      <p:pic>
        <p:nvPicPr>
          <p:cNvPr id="9" name="Picture 8"/>
          <p:cNvPicPr>
            <a:picLocks noChangeAspect="1"/>
          </p:cNvPicPr>
          <p:nvPr/>
        </p:nvPicPr>
        <p:blipFill>
          <a:blip r:embed="rId5"/>
          <a:stretch>
            <a:fillRect/>
          </a:stretch>
        </p:blipFill>
        <p:spPr>
          <a:xfrm>
            <a:off x="6305580" y="4704647"/>
            <a:ext cx="1655654" cy="1563673"/>
          </a:xfrm>
          <a:prstGeom prst="rect">
            <a:avLst/>
          </a:prstGeom>
        </p:spPr>
      </p:pic>
      <p:sp>
        <p:nvSpPr>
          <p:cNvPr id="13" name="TextBox 12"/>
          <p:cNvSpPr txBox="1"/>
          <p:nvPr/>
        </p:nvSpPr>
        <p:spPr>
          <a:xfrm>
            <a:off x="8191400" y="4767275"/>
            <a:ext cx="2658100" cy="1323439"/>
          </a:xfrm>
          <a:prstGeom prst="rect">
            <a:avLst/>
          </a:prstGeom>
          <a:noFill/>
        </p:spPr>
        <p:txBody>
          <a:bodyPr wrap="none" rtlCol="0">
            <a:spAutoFit/>
          </a:bodyPr>
          <a:lstStyle/>
          <a:p>
            <a:r>
              <a:rPr lang="lv-LV" sz="4000" b="1">
                <a:solidFill>
                  <a:srgbClr val="006DE2"/>
                </a:solidFill>
                <a:latin typeface="EC Square Sans Cond Pro" panose="020B0506040000020004" pitchFamily="34" charset="0"/>
              </a:rPr>
              <a:t>36 % </a:t>
            </a:r>
          </a:p>
          <a:p>
            <a:r>
              <a:rPr lang="lv-LV" sz="2000">
                <a:latin typeface="EC Square Sans Cond Pro" panose="020B0506040000020004" pitchFamily="34" charset="0"/>
              </a:rPr>
              <a:t>no siltumnīcefekta gāzu emisijām, </a:t>
            </a:r>
          </a:p>
          <a:p>
            <a:r>
              <a:rPr lang="lv-LV" sz="2000">
                <a:latin typeface="EC Square Sans Cond Pro" panose="020B0506040000020004" pitchFamily="34" charset="0"/>
              </a:rPr>
              <a:t>kas saistītas ar enerģiju </a:t>
            </a:r>
          </a:p>
        </p:txBody>
      </p:sp>
      <p:sp>
        <p:nvSpPr>
          <p:cNvPr id="14" name="TextBox 13"/>
          <p:cNvSpPr txBox="1"/>
          <p:nvPr/>
        </p:nvSpPr>
        <p:spPr>
          <a:xfrm>
            <a:off x="1175515" y="4089983"/>
            <a:ext cx="2911743" cy="566479"/>
          </a:xfrm>
          <a:prstGeom prst="rect">
            <a:avLst/>
          </a:prstGeom>
          <a:noFill/>
        </p:spPr>
        <p:txBody>
          <a:bodyPr wrap="square" tIns="180000" rtlCol="0">
            <a:spAutoFit/>
          </a:bodyPr>
          <a:lstStyle/>
          <a:p>
            <a:pPr>
              <a:spcAft>
                <a:spcPts val="600"/>
              </a:spcAft>
            </a:pPr>
            <a:r>
              <a:rPr lang="lv-LV" sz="2200" b="1">
                <a:solidFill>
                  <a:srgbClr val="9ACA3C"/>
                </a:solidFill>
                <a:latin typeface="EC Square Sans Cond Pro" panose="020B0506040000020004" pitchFamily="34" charset="0"/>
              </a:rPr>
              <a:t>Ēkas rada:</a:t>
            </a:r>
          </a:p>
        </p:txBody>
      </p:sp>
    </p:spTree>
    <p:extLst>
      <p:ext uri="{BB962C8B-B14F-4D97-AF65-F5344CB8AC3E}">
        <p14:creationId xmlns:p14="http://schemas.microsoft.com/office/powerpoint/2010/main" val="283887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522" y="1793295"/>
            <a:ext cx="5037579" cy="3965635"/>
          </a:xfrm>
          <a:prstGeom prst="rect">
            <a:avLst/>
          </a:prstGeom>
        </p:spPr>
      </p:pic>
      <p:sp>
        <p:nvSpPr>
          <p:cNvPr id="2" name="Content Placeholder 1"/>
          <p:cNvSpPr>
            <a:spLocks noGrp="1"/>
          </p:cNvSpPr>
          <p:nvPr>
            <p:ph idx="1"/>
          </p:nvPr>
        </p:nvSpPr>
        <p:spPr>
          <a:xfrm>
            <a:off x="972436" y="1857290"/>
            <a:ext cx="6455981" cy="3881904"/>
          </a:xfrm>
        </p:spPr>
        <p:txBody>
          <a:bodyPr/>
          <a:lstStyle/>
          <a:p>
            <a:pPr marL="0" indent="0">
              <a:buNone/>
            </a:pPr>
            <a:r>
              <a:rPr lang="lv-LV" sz="2800">
                <a:latin typeface="EC Square Sans Cond Pro" panose="020B0506040000020004" pitchFamily="34" charset="0"/>
              </a:rPr>
              <a:t>Komisija ierosina:</a:t>
            </a:r>
          </a:p>
          <a:p>
            <a:endParaRPr lang="en-US" dirty="0" smtClean="0">
              <a:latin typeface="EC Square Sans Cond Pro" panose="020B0506040000020004" pitchFamily="34" charset="0"/>
            </a:endParaRPr>
          </a:p>
          <a:p>
            <a:endParaRPr lang="en-US" dirty="0">
              <a:latin typeface="EC Square Sans Cond Pro" panose="020B0506040000020004" pitchFamily="34" charset="0"/>
            </a:endParaRPr>
          </a:p>
          <a:p>
            <a:endParaRPr lang="en-US" dirty="0">
              <a:latin typeface="EC Square Sans Cond Pro" panose="020B0506040000020004" pitchFamily="34" charset="0"/>
            </a:endParaRPr>
          </a:p>
        </p:txBody>
      </p:sp>
      <p:sp>
        <p:nvSpPr>
          <p:cNvPr id="3" name="Title 2"/>
          <p:cNvSpPr>
            <a:spLocks noGrp="1"/>
          </p:cNvSpPr>
          <p:nvPr>
            <p:ph type="title"/>
          </p:nvPr>
        </p:nvSpPr>
        <p:spPr>
          <a:xfrm>
            <a:off x="2693549" y="392121"/>
            <a:ext cx="8997946" cy="782357"/>
          </a:xfrm>
        </p:spPr>
        <p:txBody>
          <a:bodyPr/>
          <a:lstStyle/>
          <a:p>
            <a:r>
              <a:rPr lang="lv-LV" b="1">
                <a:solidFill>
                  <a:srgbClr val="1057A7"/>
                </a:solidFill>
                <a:latin typeface="EC Square Sans Cond Pro" panose="020B0506040000020004" pitchFamily="34" charset="0"/>
              </a:rPr>
              <a:t>Ēku renovēšana zaļākam dzīvesveidam</a:t>
            </a:r>
          </a:p>
        </p:txBody>
      </p:sp>
      <p:sp>
        <p:nvSpPr>
          <p:cNvPr id="9" name="Content Placeholder 7"/>
          <p:cNvSpPr txBox="1">
            <a:spLocks/>
          </p:cNvSpPr>
          <p:nvPr/>
        </p:nvSpPr>
        <p:spPr>
          <a:xfrm>
            <a:off x="972436" y="2422392"/>
            <a:ext cx="5598729" cy="3934341"/>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Izvirzīt dalībvalstīm prasību ik gadus renovēt vismaz </a:t>
            </a:r>
            <a:r>
              <a:rPr lang="lv-LV" sz="2400" b="1">
                <a:solidFill>
                  <a:srgbClr val="9ACA3C"/>
                </a:solidFill>
                <a:latin typeface="EC Square Sans Cond Pro" panose="020B0506040000020004" pitchFamily="34" charset="0"/>
              </a:rPr>
              <a:t>3 % no visu publiskā sektora ēku kopējās platības</a:t>
            </a:r>
          </a:p>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līdz 2030. gadam noteikt etalonrādītāju — </a:t>
            </a:r>
            <a:r>
              <a:rPr lang="lv-LV" sz="2400" b="1">
                <a:solidFill>
                  <a:srgbClr val="9ACA3C"/>
                </a:solidFill>
                <a:latin typeface="EC Square Sans Cond Pro" panose="020B0506040000020004" pitchFamily="34" charset="0"/>
              </a:rPr>
              <a:t>49 % atjaunojamo energoresursu</a:t>
            </a:r>
            <a:r>
              <a:rPr lang="lv-LV" sz="2400">
                <a:latin typeface="EC Square Sans Cond Pro" panose="020B0506040000020004" pitchFamily="34" charset="0"/>
              </a:rPr>
              <a:t> īpatsvaru ēkās izmantotajā enerģijā</a:t>
            </a:r>
          </a:p>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noteikt dalībvalstīm pienākumu atjaunīgās enerģijas izmantojumu siltumapgādē un aukstumapgādē līdz 2030. gadam ik gadu palielināt par </a:t>
            </a:r>
            <a:r>
              <a:rPr lang="lv-LV" sz="2400" b="1">
                <a:solidFill>
                  <a:srgbClr val="9ACA3C"/>
                </a:solidFill>
                <a:latin typeface="EC Square Sans Cond Pro" panose="020B0506040000020004" pitchFamily="34" charset="0"/>
              </a:rPr>
              <a:t>+ 1,1 procentpunktu</a:t>
            </a:r>
          </a:p>
          <a:p>
            <a:pPr marL="342900" indent="-342900" algn="l">
              <a:buClr>
                <a:srgbClr val="90C852"/>
              </a:buClr>
              <a:buFont typeface="Arial" panose="020B0604020202020204" pitchFamily="34" charset="0"/>
              <a:buChar char="•"/>
            </a:pPr>
            <a:endParaRPr lang="en-US" sz="3500" baseline="30000" dirty="0">
              <a:latin typeface="EC Square Sans Cond Pro" panose="020B0506040000020004" pitchFamily="34" charset="0"/>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1673" y="2248572"/>
            <a:ext cx="5970494" cy="3980329"/>
          </a:xfrm>
          <a:prstGeom prst="rect">
            <a:avLst/>
          </a:prstGeom>
        </p:spPr>
      </p:pic>
    </p:spTree>
    <p:extLst>
      <p:ext uri="{BB962C8B-B14F-4D97-AF65-F5344CB8AC3E}">
        <p14:creationId xmlns:p14="http://schemas.microsoft.com/office/powerpoint/2010/main" val="3809445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799" y="2003744"/>
            <a:ext cx="10905699" cy="4710875"/>
          </a:xfrm>
        </p:spPr>
        <p:txBody>
          <a:bodyPr/>
          <a:lstStyle/>
          <a:p>
            <a:pPr marL="0" indent="0">
              <a:buNone/>
            </a:pPr>
            <a:r>
              <a:rPr lang="lv-LV">
                <a:latin typeface="EC Square Sans Cond Pro" panose="020B0506040000020004" pitchFamily="34" charset="0"/>
              </a:rPr>
              <a:t>Dabas atjaunošana un bioloģiskās daudzveidības atkal uzplaukums veicina </a:t>
            </a:r>
            <a:r>
              <a:rPr lang="lv-LV" b="1">
                <a:solidFill>
                  <a:srgbClr val="9ACA3C"/>
                </a:solidFill>
                <a:latin typeface="EC Square Sans Cond Pro" panose="020B0506040000020004" pitchFamily="34" charset="0"/>
              </a:rPr>
              <a:t>oglekļa absorbciju un uzglabāšanu</a:t>
            </a:r>
            <a:r>
              <a:rPr lang="lv-LV">
                <a:latin typeface="EC Square Sans Cond Pro" panose="020B0506040000020004" pitchFamily="34" charset="0"/>
              </a:rPr>
              <a:t>.</a:t>
            </a:r>
          </a:p>
          <a:p>
            <a:pPr marL="0" indent="0">
              <a:buNone/>
            </a:pPr>
            <a:r>
              <a:rPr lang="lv-LV">
                <a:latin typeface="EC Square Sans Cond Pro" panose="020B0506040000020004" pitchFamily="34" charset="0"/>
              </a:rPr>
              <a:t>Komisija ierosina atjaunot Eiropas mežus, augsnes, mitrājus un kūdrājus. Tas palielinās CO</a:t>
            </a:r>
            <a:r>
              <a:rPr lang="lv-LV" baseline="-25000">
                <a:latin typeface="EC Square Sans Cond Pro" panose="020B0506040000020004" pitchFamily="34" charset="0"/>
              </a:rPr>
              <a:t>2</a:t>
            </a:r>
            <a:r>
              <a:rPr lang="lv-LV">
                <a:latin typeface="EC Square Sans Cond Pro" panose="020B0506040000020004" pitchFamily="34" charset="0"/>
              </a:rPr>
              <a:t> absorbciju un padarīs mūsu vidi </a:t>
            </a:r>
            <a:r>
              <a:rPr lang="lv-LV" b="1">
                <a:solidFill>
                  <a:srgbClr val="9ACA3C"/>
                </a:solidFill>
                <a:latin typeface="EC Square Sans Cond Pro" panose="020B0506040000020004" pitchFamily="34" charset="0"/>
              </a:rPr>
              <a:t>izturīgāku</a:t>
            </a:r>
            <a:r>
              <a:rPr lang="lv-LV">
                <a:latin typeface="EC Square Sans Cond Pro" panose="020B0506040000020004" pitchFamily="34" charset="0"/>
              </a:rPr>
              <a:t> pret klimata pārmaiņām. </a:t>
            </a:r>
          </a:p>
          <a:p>
            <a:pPr marL="0" indent="0">
              <a:buNone/>
            </a:pPr>
            <a:r>
              <a:rPr lang="lv-LV">
                <a:latin typeface="EC Square Sans Cond Pro" panose="020B0506040000020004" pitchFamily="34" charset="0"/>
              </a:rPr>
              <a:t>Šo resursu apritīga un ilgtspējīga pārvaldība</a:t>
            </a:r>
          </a:p>
          <a:p>
            <a:pPr marL="342900" indent="-342900">
              <a:spcAft>
                <a:spcPts val="0"/>
              </a:spcAft>
              <a:buClr>
                <a:srgbClr val="90C852"/>
              </a:buClr>
            </a:pPr>
            <a:r>
              <a:rPr lang="lv-LV">
                <a:latin typeface="EC Square Sans Cond Pro" panose="020B0506040000020004" pitchFamily="34" charset="0"/>
              </a:rPr>
              <a:t>uzlabos mūsu dzīves apstākļus,</a:t>
            </a:r>
          </a:p>
          <a:p>
            <a:pPr marL="342900" indent="-342900">
              <a:spcAft>
                <a:spcPts val="0"/>
              </a:spcAft>
              <a:buClr>
                <a:srgbClr val="90C852"/>
              </a:buClr>
            </a:pPr>
            <a:r>
              <a:rPr lang="lv-LV">
                <a:latin typeface="EC Square Sans Cond Pro" panose="020B0506040000020004" pitchFamily="34" charset="0"/>
              </a:rPr>
              <a:t>uzturēs veselīgu vidi,</a:t>
            </a:r>
          </a:p>
          <a:p>
            <a:pPr marL="342900" indent="-342900">
              <a:spcAft>
                <a:spcPts val="0"/>
              </a:spcAft>
              <a:buClr>
                <a:srgbClr val="90C852"/>
              </a:buClr>
            </a:pPr>
            <a:r>
              <a:rPr lang="lv-LV">
                <a:latin typeface="EC Square Sans Cond Pro" panose="020B0506040000020004" pitchFamily="34" charset="0"/>
              </a:rPr>
              <a:t>radīs kvalitatīvas darbvietas,</a:t>
            </a:r>
          </a:p>
          <a:p>
            <a:pPr marL="342900" indent="-342900">
              <a:spcAft>
                <a:spcPts val="0"/>
              </a:spcAft>
              <a:buClr>
                <a:srgbClr val="90C852"/>
              </a:buClr>
            </a:pPr>
            <a:r>
              <a:rPr lang="lv-LV">
                <a:latin typeface="EC Square Sans Cond Pro" panose="020B0506040000020004" pitchFamily="34" charset="0"/>
              </a:rPr>
              <a:t>sagādās ilgtspējīgus energoresursus.</a:t>
            </a:r>
          </a:p>
          <a:p>
            <a:pPr marL="0" indent="0">
              <a:buNone/>
            </a:pPr>
            <a:endParaRPr lang="en-US" sz="2300" dirty="0" smtClean="0">
              <a:latin typeface="EC Square Sans Cond Pro" panose="020B0506040000020004" pitchFamily="34" charset="0"/>
            </a:endParaRPr>
          </a:p>
          <a:p>
            <a:pPr marL="0" indent="0">
              <a:buNone/>
            </a:pPr>
            <a:endParaRPr lang="en-US" sz="2300" dirty="0">
              <a:latin typeface="EC Square Sans Cond Pro" panose="020B0506040000020004" pitchFamily="34" charset="0"/>
            </a:endParaRPr>
          </a:p>
          <a:p>
            <a:endParaRPr lang="en-US" sz="2300" dirty="0">
              <a:latin typeface="EC Square Sans Cond Pro" panose="020B0506040000020004" pitchFamily="34" charset="0"/>
            </a:endParaRPr>
          </a:p>
        </p:txBody>
      </p:sp>
      <p:sp>
        <p:nvSpPr>
          <p:cNvPr id="6" name="Title 2"/>
          <p:cNvSpPr>
            <a:spLocks noGrp="1"/>
          </p:cNvSpPr>
          <p:nvPr>
            <p:ph type="title"/>
          </p:nvPr>
        </p:nvSpPr>
        <p:spPr>
          <a:xfrm>
            <a:off x="3148679" y="868414"/>
            <a:ext cx="8040848" cy="621288"/>
          </a:xfrm>
        </p:spPr>
        <p:txBody>
          <a:bodyPr/>
          <a:lstStyle/>
          <a:p>
            <a:pPr algn="ctr"/>
            <a:r>
              <a:rPr lang="lv-LV" b="1">
                <a:solidFill>
                  <a:srgbClr val="1057A7"/>
                </a:solidFill>
                <a:latin typeface="EC Square Sans Cond Pro" panose="020B0506040000020004" pitchFamily="34" charset="0"/>
              </a:rPr>
              <a:t>Darbs ar dabu, lai aizsargātu mūsu planētu un veselību</a:t>
            </a:r>
          </a:p>
        </p:txBody>
      </p:sp>
      <p:sp>
        <p:nvSpPr>
          <p:cNvPr id="7" name="Content Placeholder 7"/>
          <p:cNvSpPr txBox="1">
            <a:spLocks/>
          </p:cNvSpPr>
          <p:nvPr/>
        </p:nvSpPr>
        <p:spPr>
          <a:xfrm>
            <a:off x="1358686" y="4359182"/>
            <a:ext cx="7409565" cy="2432126"/>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endParaRPr lang="en-US" sz="3400" baseline="30000" dirty="0">
              <a:latin typeface="EC Square Sans Cond Pro" panose="020B0506040000020004"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8541" flipH="1">
            <a:off x="503012" y="52856"/>
            <a:ext cx="1322089" cy="1767909"/>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133"/>
            <a:ext cx="2886408" cy="1877757"/>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flipH="1">
            <a:off x="-291578" y="291822"/>
            <a:ext cx="1873624" cy="1290469"/>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3038" y="4095885"/>
            <a:ext cx="4745460" cy="2762115"/>
          </a:xfrm>
          <a:prstGeom prst="rect">
            <a:avLst/>
          </a:prstGeom>
        </p:spPr>
      </p:pic>
    </p:spTree>
    <p:extLst>
      <p:ext uri="{BB962C8B-B14F-4D97-AF65-F5344CB8AC3E}">
        <p14:creationId xmlns:p14="http://schemas.microsoft.com/office/powerpoint/2010/main" val="3134844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520" y="1902794"/>
            <a:ext cx="7717565" cy="544652"/>
          </a:xfrm>
        </p:spPr>
        <p:txBody>
          <a:bodyPr/>
          <a:lstStyle/>
          <a:p>
            <a:pPr marL="0" indent="0">
              <a:buNone/>
            </a:pPr>
            <a:r>
              <a:rPr lang="lv-LV" sz="2500">
                <a:latin typeface="EC Square Sans Cond Pro" panose="020B0506040000020004" pitchFamily="34" charset="0"/>
              </a:rPr>
              <a:t>Jauni mērķi mūsu dabiskā oglekļa piesaistītāja palielināšanai::</a:t>
            </a:r>
          </a:p>
          <a:p>
            <a:endParaRPr lang="en-US" sz="2500" dirty="0">
              <a:latin typeface="EC Square Sans Cond Pro" panose="020B0506040000020004" pitchFamily="34" charset="0"/>
            </a:endParaRPr>
          </a:p>
        </p:txBody>
      </p:sp>
      <p:sp>
        <p:nvSpPr>
          <p:cNvPr id="3" name="Title 2"/>
          <p:cNvSpPr>
            <a:spLocks noGrp="1"/>
          </p:cNvSpPr>
          <p:nvPr>
            <p:ph type="title"/>
          </p:nvPr>
        </p:nvSpPr>
        <p:spPr>
          <a:xfrm>
            <a:off x="3135552" y="861432"/>
            <a:ext cx="8040848" cy="662089"/>
          </a:xfrm>
        </p:spPr>
        <p:txBody>
          <a:bodyPr/>
          <a:lstStyle/>
          <a:p>
            <a:pPr algn="ctr"/>
            <a:r>
              <a:rPr lang="lv-LV" b="1">
                <a:solidFill>
                  <a:srgbClr val="1057A7"/>
                </a:solidFill>
                <a:latin typeface="EC Square Sans Cond Pro" panose="020B0506040000020004" pitchFamily="34" charset="0"/>
              </a:rPr>
              <a:t/>
            </a:r>
            <a:br>
              <a:rPr lang="lv-LV" b="1">
                <a:solidFill>
                  <a:srgbClr val="1057A7"/>
                </a:solidFill>
                <a:latin typeface="EC Square Sans Cond Pro" panose="020B0506040000020004" pitchFamily="34" charset="0"/>
              </a:rPr>
            </a:br>
            <a:r>
              <a:rPr lang="lv-LV" b="1">
                <a:solidFill>
                  <a:srgbClr val="1057A7"/>
                </a:solidFill>
                <a:latin typeface="EC Square Sans Cond Pro" panose="020B0506040000020004" pitchFamily="34" charset="0"/>
              </a:rPr>
              <a:t/>
            </a:r>
            <a:br>
              <a:rPr lang="lv-LV" b="1">
                <a:solidFill>
                  <a:srgbClr val="1057A7"/>
                </a:solidFill>
                <a:latin typeface="EC Square Sans Cond Pro" panose="020B0506040000020004" pitchFamily="34" charset="0"/>
              </a:rPr>
            </a:br>
            <a:r>
              <a:rPr lang="lv-LV" b="1">
                <a:solidFill>
                  <a:srgbClr val="1057A7"/>
                </a:solidFill>
                <a:latin typeface="EC Square Sans Cond Pro" panose="020B0506040000020004" pitchFamily="34" charset="0"/>
              </a:rPr>
              <a:t>Darbs ar dabu,</a:t>
            </a:r>
            <a:r>
              <a:rPr lang="lv-LV" b="1">
                <a:solidFill>
                  <a:srgbClr val="034EA2"/>
                </a:solidFill>
                <a:latin typeface="EC Square Sans Cond Pro" panose="020B0506040000020004" pitchFamily="34" charset="0"/>
              </a:rPr>
              <a:t> lai aizsargātu mūsu planētu un veselību</a:t>
            </a:r>
          </a:p>
        </p:txBody>
      </p:sp>
      <p:sp>
        <p:nvSpPr>
          <p:cNvPr id="6" name="Content Placeholder 7"/>
          <p:cNvSpPr txBox="1">
            <a:spLocks/>
          </p:cNvSpPr>
          <p:nvPr/>
        </p:nvSpPr>
        <p:spPr>
          <a:xfrm>
            <a:off x="500998" y="5494172"/>
            <a:ext cx="1983122" cy="622925"/>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lv-LV" sz="2600" b="1" baseline="30000" dirty="0">
                <a:solidFill>
                  <a:srgbClr val="373D59"/>
                </a:solidFill>
                <a:latin typeface="EC Square Sans Cond Pro" panose="020B0506040000020004" pitchFamily="34" charset="0"/>
              </a:rPr>
              <a:t>Vecais mērķis</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46363"/>
          <a:stretch/>
        </p:blipFill>
        <p:spPr>
          <a:xfrm>
            <a:off x="394462" y="3807011"/>
            <a:ext cx="7165257" cy="1474622"/>
          </a:xfrm>
          <a:prstGeom prst="rect">
            <a:avLst/>
          </a:prstGeom>
        </p:spPr>
      </p:pic>
      <p:sp>
        <p:nvSpPr>
          <p:cNvPr id="8" name="Content Placeholder 7"/>
          <p:cNvSpPr txBox="1">
            <a:spLocks/>
          </p:cNvSpPr>
          <p:nvPr/>
        </p:nvSpPr>
        <p:spPr>
          <a:xfrm>
            <a:off x="2407603" y="5494171"/>
            <a:ext cx="2289820" cy="302303"/>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600" b="1" baseline="30000">
                <a:solidFill>
                  <a:srgbClr val="373D59"/>
                </a:solidFill>
                <a:latin typeface="EC Square Sans Cond Pro" panose="020B0506040000020004" pitchFamily="34" charset="0"/>
              </a:rPr>
              <a:t>Pašreizējā oglekļa piesaistītājsistēma</a:t>
            </a:r>
          </a:p>
        </p:txBody>
      </p:sp>
      <p:sp>
        <p:nvSpPr>
          <p:cNvPr id="9" name="Content Placeholder 7"/>
          <p:cNvSpPr txBox="1">
            <a:spLocks/>
          </p:cNvSpPr>
          <p:nvPr/>
        </p:nvSpPr>
        <p:spPr>
          <a:xfrm>
            <a:off x="5617688" y="5494171"/>
            <a:ext cx="1942032" cy="302304"/>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lv-LV" sz="2600" b="1" baseline="30000">
                <a:solidFill>
                  <a:srgbClr val="373D59"/>
                </a:solidFill>
                <a:latin typeface="EC Square Sans Cond Pro" panose="020B0506040000020004" pitchFamily="34" charset="0"/>
              </a:rPr>
              <a:t>Jaunais mērķrādītājs</a:t>
            </a:r>
          </a:p>
        </p:txBody>
      </p:sp>
      <p:sp>
        <p:nvSpPr>
          <p:cNvPr id="10" name="Content Placeholder 7"/>
          <p:cNvSpPr txBox="1">
            <a:spLocks/>
          </p:cNvSpPr>
          <p:nvPr/>
        </p:nvSpPr>
        <p:spPr>
          <a:xfrm>
            <a:off x="562197" y="5796474"/>
            <a:ext cx="1126677" cy="248015"/>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lv-LV" sz="2600" baseline="30000" dirty="0">
                <a:solidFill>
                  <a:srgbClr val="373D59"/>
                </a:solidFill>
                <a:latin typeface="EC Square Sans Cond Pro" panose="020B0506040000020004" pitchFamily="34" charset="0"/>
              </a:rPr>
              <a:t>Pārāk zems</a:t>
            </a:r>
            <a:r>
              <a:rPr lang="lv-LV" sz="2600" b="1" baseline="30000" dirty="0">
                <a:solidFill>
                  <a:srgbClr val="FFA432"/>
                </a:solidFill>
              </a:rPr>
              <a:t>! </a:t>
            </a:r>
          </a:p>
        </p:txBody>
      </p:sp>
      <p:sp>
        <p:nvSpPr>
          <p:cNvPr id="12" name="Rectangle 11"/>
          <p:cNvSpPr/>
          <p:nvPr/>
        </p:nvSpPr>
        <p:spPr>
          <a:xfrm>
            <a:off x="1381289" y="3288753"/>
            <a:ext cx="45719" cy="760154"/>
          </a:xfrm>
          <a:prstGeom prst="rect">
            <a:avLst/>
          </a:prstGeom>
          <a:solidFill>
            <a:srgbClr val="FAA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TextBox 12"/>
          <p:cNvSpPr txBox="1"/>
          <p:nvPr/>
        </p:nvSpPr>
        <p:spPr>
          <a:xfrm>
            <a:off x="966505" y="2880549"/>
            <a:ext cx="1344818" cy="430887"/>
          </a:xfrm>
          <a:prstGeom prst="rect">
            <a:avLst/>
          </a:prstGeom>
          <a:noFill/>
        </p:spPr>
        <p:txBody>
          <a:bodyPr wrap="square" rtlCol="0">
            <a:spAutoFit/>
          </a:bodyPr>
          <a:lstStyle/>
          <a:p>
            <a:r>
              <a:rPr lang="lv-LV" sz="2200" b="1">
                <a:solidFill>
                  <a:srgbClr val="FAA12A"/>
                </a:solidFill>
                <a:latin typeface="EC Square Sans Cond Pro" panose="020B0506040000020004" pitchFamily="34" charset="0"/>
              </a:rPr>
              <a:t>225Mt</a:t>
            </a:r>
          </a:p>
        </p:txBody>
      </p:sp>
      <p:sp>
        <p:nvSpPr>
          <p:cNvPr id="14" name="Rectangle 13"/>
          <p:cNvSpPr/>
          <p:nvPr/>
        </p:nvSpPr>
        <p:spPr>
          <a:xfrm>
            <a:off x="3864359" y="3283792"/>
            <a:ext cx="49868" cy="464548"/>
          </a:xfrm>
          <a:prstGeom prst="rect">
            <a:avLst/>
          </a:prstGeom>
          <a:solidFill>
            <a:srgbClr val="90C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90C952"/>
              </a:solidFill>
            </a:endParaRPr>
          </a:p>
        </p:txBody>
      </p:sp>
      <p:sp>
        <p:nvSpPr>
          <p:cNvPr id="15" name="TextBox 14"/>
          <p:cNvSpPr txBox="1"/>
          <p:nvPr/>
        </p:nvSpPr>
        <p:spPr>
          <a:xfrm>
            <a:off x="3395462" y="2794752"/>
            <a:ext cx="1587869" cy="523220"/>
          </a:xfrm>
          <a:prstGeom prst="rect">
            <a:avLst/>
          </a:prstGeom>
          <a:noFill/>
        </p:spPr>
        <p:txBody>
          <a:bodyPr wrap="square" rtlCol="0">
            <a:spAutoFit/>
          </a:bodyPr>
          <a:lstStyle/>
          <a:p>
            <a:r>
              <a:rPr lang="lv-LV" sz="2800" b="1">
                <a:solidFill>
                  <a:srgbClr val="90C952"/>
                </a:solidFill>
                <a:latin typeface="EC Square Sans Cond Pro" panose="020B0506040000020004" pitchFamily="34" charset="0"/>
              </a:rPr>
              <a:t>268Mt</a:t>
            </a:r>
          </a:p>
        </p:txBody>
      </p:sp>
      <p:sp>
        <p:nvSpPr>
          <p:cNvPr id="16" name="Rectangle 15"/>
          <p:cNvSpPr/>
          <p:nvPr/>
        </p:nvSpPr>
        <p:spPr>
          <a:xfrm>
            <a:off x="6433786" y="3283791"/>
            <a:ext cx="45719" cy="602371"/>
          </a:xfrm>
          <a:prstGeom prst="rect">
            <a:avLst/>
          </a:prstGeom>
          <a:solidFill>
            <a:srgbClr val="006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90C952"/>
              </a:solidFill>
            </a:endParaRPr>
          </a:p>
        </p:txBody>
      </p:sp>
      <p:sp>
        <p:nvSpPr>
          <p:cNvPr id="17" name="TextBox 16"/>
          <p:cNvSpPr txBox="1"/>
          <p:nvPr/>
        </p:nvSpPr>
        <p:spPr>
          <a:xfrm>
            <a:off x="5841215" y="2725341"/>
            <a:ext cx="1558746" cy="615553"/>
          </a:xfrm>
          <a:prstGeom prst="rect">
            <a:avLst/>
          </a:prstGeom>
          <a:noFill/>
        </p:spPr>
        <p:txBody>
          <a:bodyPr wrap="square" rtlCol="0">
            <a:spAutoFit/>
          </a:bodyPr>
          <a:lstStyle/>
          <a:p>
            <a:r>
              <a:rPr lang="lv-LV" sz="3400" b="1">
                <a:solidFill>
                  <a:srgbClr val="006DE2"/>
                </a:solidFill>
                <a:latin typeface="EC Square Sans Cond Pro" panose="020B0506040000020004" pitchFamily="34" charset="0"/>
              </a:rPr>
              <a:t>310Mt</a:t>
            </a:r>
          </a:p>
        </p:txBody>
      </p:sp>
      <p:sp>
        <p:nvSpPr>
          <p:cNvPr id="22" name="Rectangle 21"/>
          <p:cNvSpPr/>
          <p:nvPr/>
        </p:nvSpPr>
        <p:spPr>
          <a:xfrm>
            <a:off x="7727181" y="1902794"/>
            <a:ext cx="4142896" cy="3833610"/>
          </a:xfrm>
          <a:prstGeom prst="rect">
            <a:avLst/>
          </a:prstGeom>
          <a:solidFill>
            <a:srgbClr val="90C95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a:solidFill>
                  <a:schemeClr val="tx1"/>
                </a:solidFill>
                <a:latin typeface="EC Square Sans Cond Pro" panose="020B0506040000020004" pitchFamily="34" charset="0"/>
              </a:rPr>
              <a:t>Jaunā</a:t>
            </a:r>
            <a:r>
              <a:rPr lang="lv-LV" sz="2000">
                <a:latin typeface="EC Square Sans Cond Pro" panose="020B0506040000020004" pitchFamily="34" charset="0"/>
              </a:rPr>
              <a:t> </a:t>
            </a:r>
            <a:r>
              <a:rPr lang="lv-LV" sz="2000" b="1">
                <a:solidFill>
                  <a:srgbClr val="9ACA3C"/>
                </a:solidFill>
                <a:latin typeface="EC Square Sans Cond Pro" panose="020B0506040000020004" pitchFamily="34" charset="0"/>
              </a:rPr>
              <a:t>ES meža stratēģija</a:t>
            </a:r>
            <a:r>
              <a:rPr lang="lv-LV" sz="2000">
                <a:solidFill>
                  <a:schemeClr val="tx1"/>
                </a:solidFill>
                <a:latin typeface="EC Square Sans Cond Pro" panose="020B0506040000020004" pitchFamily="34" charset="0"/>
              </a:rPr>
              <a:t> uzlabos ES mežu kvalitāti un kvantitāti:  </a:t>
            </a:r>
          </a:p>
          <a:p>
            <a:pPr marL="342900" indent="-342900">
              <a:buFont typeface="Arial" panose="020B0604020202020204" pitchFamily="34" charset="0"/>
              <a:buChar char="•"/>
            </a:pPr>
            <a:r>
              <a:rPr lang="lv-LV" sz="2000">
                <a:solidFill>
                  <a:schemeClr val="tx1"/>
                </a:solidFill>
                <a:latin typeface="EC Square Sans Cond Pro" panose="020B0506040000020004" pitchFamily="34" charset="0"/>
              </a:rPr>
              <a:t>palielinot meža platības ES atbilstoši ekoloģiskajiem principiem </a:t>
            </a:r>
          </a:p>
          <a:p>
            <a:pPr marL="342900" indent="-342900">
              <a:buFont typeface="Arial" panose="020B0604020202020204" pitchFamily="34" charset="0"/>
              <a:buChar char="•"/>
            </a:pPr>
            <a:r>
              <a:rPr lang="lv-LV" sz="2000">
                <a:solidFill>
                  <a:schemeClr val="tx1"/>
                </a:solidFill>
                <a:latin typeface="EC Square Sans Cond Pro" panose="020B0506040000020004" pitchFamily="34" charset="0"/>
              </a:rPr>
              <a:t>palielinot ES mežu noturību</a:t>
            </a:r>
          </a:p>
          <a:p>
            <a:r>
              <a:rPr lang="lv-LV" sz="2000">
                <a:solidFill>
                  <a:schemeClr val="tx1"/>
                </a:solidFill>
                <a:latin typeface="EC Square Sans Cond Pro" panose="020B0506040000020004" pitchFamily="34" charset="0"/>
              </a:rPr>
              <a:t>ES bioloģiskās daudzveidības stratēģijā ir pausta apņemšanās līdz 2030. gadam ES stādīt/</a:t>
            </a:r>
            <a:r>
              <a:rPr lang="lv-LV" sz="2000" b="1">
                <a:solidFill>
                  <a:srgbClr val="9ACA3C"/>
                </a:solidFill>
                <a:latin typeface="EC Square Sans Cond Pro" panose="020B0506040000020004" pitchFamily="34" charset="0"/>
              </a:rPr>
              <a:t>vēl vismaz 3 miljardus koku</a:t>
            </a:r>
            <a:r>
              <a:rPr lang="lv-LV" sz="2000" b="1">
                <a:latin typeface="EC Square Sans Cond Pro" panose="020B0506040000020004" pitchFamily="34" charset="0"/>
              </a:rPr>
              <a:t> </a:t>
            </a:r>
            <a:r>
              <a:rPr lang="lv-LV" sz="2000">
                <a:latin typeface="EC Square Sans Cond Pro" panose="020B0506040000020004" pitchFamily="34" charset="0"/>
              </a:rPr>
              <a:t>.</a:t>
            </a:r>
          </a:p>
        </p:txBody>
      </p:sp>
    </p:spTree>
    <p:extLst>
      <p:ext uri="{BB962C8B-B14F-4D97-AF65-F5344CB8AC3E}">
        <p14:creationId xmlns:p14="http://schemas.microsoft.com/office/powerpoint/2010/main" val="1636393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4555" y="4363182"/>
            <a:ext cx="10905699" cy="2213887"/>
          </a:xfrm>
        </p:spPr>
        <p:txBody>
          <a:bodyPr/>
          <a:lstStyle/>
          <a:p>
            <a:pPr>
              <a:buClr>
                <a:srgbClr val="9ACA3C"/>
              </a:buClr>
            </a:pPr>
            <a:r>
              <a:rPr lang="lv-LV">
                <a:latin typeface="EC Square Sans Cond Pro" panose="020B0506040000020004" pitchFamily="34" charset="0"/>
              </a:rPr>
              <a:t>Mēs sadarbojamies ar saviem starptautiskajiem partneriem, </a:t>
            </a:r>
            <a:r>
              <a:rPr lang="lv-LV" b="1">
                <a:solidFill>
                  <a:srgbClr val="9ACA3C"/>
                </a:solidFill>
                <a:latin typeface="EC Square Sans Cond Pro" panose="020B0506040000020004" pitchFamily="34" charset="0"/>
              </a:rPr>
              <a:t>kopīgi apņemoties</a:t>
            </a:r>
            <a:r>
              <a:rPr lang="lv-LV">
                <a:latin typeface="EC Square Sans Cond Pro" panose="020B0506040000020004" pitchFamily="34" charset="0"/>
              </a:rPr>
              <a:t> un </a:t>
            </a:r>
            <a:r>
              <a:rPr lang="lv-LV" b="1">
                <a:solidFill>
                  <a:srgbClr val="9ACA3C"/>
                </a:solidFill>
                <a:latin typeface="EC Square Sans Cond Pro" panose="020B0506040000020004" pitchFamily="34" charset="0"/>
              </a:rPr>
              <a:t>kopīgi rīkojoties</a:t>
            </a:r>
            <a:r>
              <a:rPr lang="lv-LV">
                <a:latin typeface="EC Square Sans Cond Pro" panose="020B0506040000020004" pitchFamily="34" charset="0"/>
              </a:rPr>
              <a:t>, lai līdz 2030. gadam samazinātu emisijas un izvirzītu konkrētus mērķus līdz 2050. gadam kļūt par klimatneitrālām ekonomikām. </a:t>
            </a:r>
          </a:p>
          <a:p>
            <a:pPr>
              <a:buClr>
                <a:srgbClr val="9ACA3C"/>
              </a:buClr>
            </a:pPr>
            <a:r>
              <a:rPr lang="lv-LV">
                <a:latin typeface="EC Square Sans Cond Pro" panose="020B0506040000020004" pitchFamily="34" charset="0"/>
              </a:rPr>
              <a:t>Mēs strādājam, lai panāktu pēc iespējas vērienīgākus rezultātus </a:t>
            </a:r>
            <a:r>
              <a:rPr lang="lv-LV" b="1">
                <a:solidFill>
                  <a:srgbClr val="9ACA3C"/>
                </a:solidFill>
                <a:latin typeface="EC Square Sans Cond Pro" panose="020B0506040000020004" pitchFamily="34" charset="0"/>
              </a:rPr>
              <a:t>COP26</a:t>
            </a:r>
            <a:r>
              <a:rPr lang="lv-LV">
                <a:latin typeface="EC Square Sans Cond Pro" panose="020B0506040000020004" pitchFamily="34" charset="0"/>
              </a:rPr>
              <a:t> Glāzgovā un </a:t>
            </a:r>
            <a:r>
              <a:rPr lang="lv-LV" b="1">
                <a:solidFill>
                  <a:srgbClr val="9ACA3C"/>
                </a:solidFill>
                <a:latin typeface="EC Square Sans Cond Pro" panose="020B0506040000020004" pitchFamily="34" charset="0"/>
              </a:rPr>
              <a:t>COP15</a:t>
            </a:r>
            <a:r>
              <a:rPr lang="lv-LV">
                <a:latin typeface="EC Square Sans Cond Pro" panose="020B0506040000020004" pitchFamily="34" charset="0"/>
              </a:rPr>
              <a:t> par bioloģisko daudzveidību Kuņminā.</a:t>
            </a:r>
          </a:p>
        </p:txBody>
      </p:sp>
      <p:sp>
        <p:nvSpPr>
          <p:cNvPr id="3" name="Title 2"/>
          <p:cNvSpPr>
            <a:spLocks noGrp="1"/>
          </p:cNvSpPr>
          <p:nvPr>
            <p:ph type="title"/>
          </p:nvPr>
        </p:nvSpPr>
        <p:spPr>
          <a:xfrm>
            <a:off x="3242584" y="612868"/>
            <a:ext cx="7223440" cy="782357"/>
          </a:xfrm>
        </p:spPr>
        <p:txBody>
          <a:bodyPr/>
          <a:lstStyle/>
          <a:p>
            <a:r>
              <a:rPr lang="lv-LV" b="1">
                <a:solidFill>
                  <a:srgbClr val="034EA2"/>
                </a:solidFill>
                <a:latin typeface="EC Square Sans Cond Pro" panose="020B0506040000020004" pitchFamily="34" charset="0"/>
              </a:rPr>
              <a:t>Globālās klimatrīcības kāpināšana</a:t>
            </a:r>
          </a:p>
        </p:txBody>
      </p:sp>
      <p:sp>
        <p:nvSpPr>
          <p:cNvPr id="5" name="Rectangle 4"/>
          <p:cNvSpPr/>
          <p:nvPr/>
        </p:nvSpPr>
        <p:spPr>
          <a:xfrm>
            <a:off x="0" y="1882965"/>
            <a:ext cx="12192000" cy="2402598"/>
          </a:xfrm>
          <a:prstGeom prst="rect">
            <a:avLst/>
          </a:prstGeom>
          <a:solidFill>
            <a:srgbClr val="90C95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itle 1"/>
          <p:cNvSpPr txBox="1">
            <a:spLocks/>
          </p:cNvSpPr>
          <p:nvPr/>
        </p:nvSpPr>
        <p:spPr>
          <a:xfrm>
            <a:off x="694555" y="1983639"/>
            <a:ext cx="2445360" cy="838810"/>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400" cap="all">
                <a:blipFill dpi="0" rotWithShape="1">
                  <a:blip r:embed="rId3"/>
                  <a:srcRect/>
                  <a:tile tx="0" ty="0" sx="65000" sy="65000" flip="none" algn="ctr"/>
                </a:blipFill>
                <a:latin typeface="EC Square Sans Pro Extra Black" panose="020B0506040000020004" pitchFamily="34" charset="0"/>
                <a:ea typeface="+mn-ea"/>
                <a:cs typeface="+mn-cs"/>
              </a:rPr>
              <a:t>30 %</a:t>
            </a:r>
          </a:p>
        </p:txBody>
      </p:sp>
      <p:sp>
        <p:nvSpPr>
          <p:cNvPr id="7" name="TextBox 6"/>
          <p:cNvSpPr txBox="1"/>
          <p:nvPr/>
        </p:nvSpPr>
        <p:spPr>
          <a:xfrm>
            <a:off x="694555" y="2887990"/>
            <a:ext cx="4010420" cy="923330"/>
          </a:xfrm>
          <a:prstGeom prst="rect">
            <a:avLst/>
          </a:prstGeom>
          <a:noFill/>
        </p:spPr>
        <p:txBody>
          <a:bodyPr wrap="square" rtlCol="0">
            <a:spAutoFit/>
          </a:bodyPr>
          <a:lstStyle/>
          <a:p>
            <a:r>
              <a:rPr lang="lv-LV" b="1">
                <a:solidFill>
                  <a:srgbClr val="90C852"/>
                </a:solidFill>
                <a:latin typeface="EC Square Sans Cond Pro" panose="020B0506040000020004" pitchFamily="34" charset="0"/>
              </a:rPr>
              <a:t>no ES kaimiņattiecību, attīstības sadarbības un starptautiskās sadarbības instrumenta līdzekļiem ir atvēlēti klimata mērķu atbalstam.</a:t>
            </a:r>
          </a:p>
        </p:txBody>
      </p:sp>
      <p:sp>
        <p:nvSpPr>
          <p:cNvPr id="8" name="Title 1"/>
          <p:cNvSpPr txBox="1">
            <a:spLocks/>
          </p:cNvSpPr>
          <p:nvPr/>
        </p:nvSpPr>
        <p:spPr>
          <a:xfrm>
            <a:off x="7846264" y="2098995"/>
            <a:ext cx="2201223" cy="723454"/>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300" cap="all">
                <a:blipFill dpi="0" rotWithShape="1">
                  <a:blip r:embed="rId3"/>
                  <a:srcRect/>
                  <a:tile tx="0" ty="0" sx="65000" sy="65000" flip="none" algn="ctr"/>
                </a:blipFill>
                <a:latin typeface="EC Square Sans Pro Extra Black" panose="020B0506040000020004" pitchFamily="34" charset="0"/>
                <a:ea typeface="+mn-ea"/>
                <a:cs typeface="+mn-cs"/>
              </a:rPr>
              <a:t>1/3</a:t>
            </a:r>
          </a:p>
        </p:txBody>
      </p:sp>
      <p:sp>
        <p:nvSpPr>
          <p:cNvPr id="10" name="TextBox 9"/>
          <p:cNvSpPr txBox="1"/>
          <p:nvPr/>
        </p:nvSpPr>
        <p:spPr>
          <a:xfrm>
            <a:off x="7846264" y="2887990"/>
            <a:ext cx="3753990" cy="923330"/>
          </a:xfrm>
          <a:prstGeom prst="rect">
            <a:avLst/>
          </a:prstGeom>
          <a:noFill/>
        </p:spPr>
        <p:txBody>
          <a:bodyPr wrap="square" rtlCol="0">
            <a:spAutoFit/>
          </a:bodyPr>
          <a:lstStyle/>
          <a:p>
            <a:r>
              <a:rPr lang="lv-LV" b="1">
                <a:solidFill>
                  <a:srgbClr val="90C852"/>
                </a:solidFill>
                <a:latin typeface="EC Square Sans Cond Pro" panose="020B0506040000020004" pitchFamily="34" charset="0"/>
              </a:rPr>
              <a:t>no pasaules publiskā finansējuma klimata jomā nāk no ES un tās dalībvalstīm.</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9315" y="1960585"/>
            <a:ext cx="2166115" cy="2189229"/>
          </a:xfrm>
          <a:prstGeom prst="rect">
            <a:avLst/>
          </a:prstGeom>
        </p:spPr>
      </p:pic>
    </p:spTree>
    <p:extLst>
      <p:ext uri="{BB962C8B-B14F-4D97-AF65-F5344CB8AC3E}">
        <p14:creationId xmlns:p14="http://schemas.microsoft.com/office/powerpoint/2010/main" val="3627143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20550" y="498582"/>
            <a:ext cx="8660958"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b="1">
                <a:solidFill>
                  <a:srgbClr val="034EA2"/>
                </a:solidFill>
                <a:latin typeface="EC Square Sans Cond Pro" panose="020B0506040000020004" pitchFamily="34" charset="0"/>
              </a:rPr>
              <a:t>Globālās klimatrīcības kāpināšana</a:t>
            </a:r>
          </a:p>
        </p:txBody>
      </p:sp>
      <p:sp>
        <p:nvSpPr>
          <p:cNvPr id="8" name="Content Placeholder 7"/>
          <p:cNvSpPr txBox="1">
            <a:spLocks/>
          </p:cNvSpPr>
          <p:nvPr/>
        </p:nvSpPr>
        <p:spPr>
          <a:xfrm>
            <a:off x="743835" y="2222221"/>
            <a:ext cx="9165975" cy="706658"/>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Investējot </a:t>
            </a:r>
            <a:r>
              <a:rPr lang="lv-LV" sz="2400" b="1">
                <a:solidFill>
                  <a:srgbClr val="9ACA3C"/>
                </a:solidFill>
                <a:latin typeface="EC Square Sans Cond Pro" panose="020B0506040000020004" pitchFamily="34" charset="0"/>
              </a:rPr>
              <a:t>atjaunojamo enerģiju tehnoloģijās</a:t>
            </a:r>
            <a:r>
              <a:rPr lang="lv-LV" sz="2400">
                <a:latin typeface="EC Square Sans Cond Pro" panose="020B0506040000020004" pitchFamily="34" charset="0"/>
              </a:rPr>
              <a:t>, mēs veidojam lietpratību un produktus, kas noderēs arī pārējai pasaulei.</a:t>
            </a:r>
          </a:p>
        </p:txBody>
      </p:sp>
      <p:sp>
        <p:nvSpPr>
          <p:cNvPr id="9" name="Content Placeholder 7"/>
          <p:cNvSpPr txBox="1">
            <a:spLocks/>
          </p:cNvSpPr>
          <p:nvPr/>
        </p:nvSpPr>
        <p:spPr>
          <a:xfrm>
            <a:off x="743835" y="3245480"/>
            <a:ext cx="6203066" cy="2445514"/>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Mūsu </a:t>
            </a:r>
            <a:r>
              <a:rPr lang="lv-LV" sz="2400" b="1">
                <a:solidFill>
                  <a:srgbClr val="9ACA3C"/>
                </a:solidFill>
                <a:latin typeface="EC Square Sans Cond Pro" panose="020B0506040000020004" pitchFamily="34" charset="0"/>
              </a:rPr>
              <a:t>pārvirze uz zaļo transportu</a:t>
            </a:r>
            <a:r>
              <a:rPr lang="lv-LV" sz="2400">
                <a:latin typeface="EC Square Sans Cond Pro" panose="020B0506040000020004" pitchFamily="34" charset="0"/>
              </a:rPr>
              <a:t> ļaus izveidot pasaulē vadošus uzņēmumus, kas var apkalpot augošu globālo tirgu. </a:t>
            </a:r>
          </a:p>
          <a:p>
            <a:pPr marL="342900" indent="-342900" algn="l">
              <a:buClr>
                <a:srgbClr val="90C852"/>
              </a:buClr>
              <a:buFont typeface="Arial" panose="020B0604020202020204" pitchFamily="34" charset="0"/>
              <a:buChar char="•"/>
            </a:pPr>
            <a:r>
              <a:rPr lang="lv-LV" sz="2400">
                <a:latin typeface="EC Square Sans Cond Pro" panose="020B0506040000020004" pitchFamily="34" charset="0"/>
              </a:rPr>
              <a:t>Sadarbojoties ar mūsu starptautiskajiem partneriem, mēs </a:t>
            </a:r>
            <a:r>
              <a:rPr lang="lv-LV" sz="2400" b="1">
                <a:solidFill>
                  <a:srgbClr val="9ACA3C"/>
                </a:solidFill>
                <a:latin typeface="EC Square Sans Cond Pro" panose="020B0506040000020004" pitchFamily="34" charset="0"/>
              </a:rPr>
              <a:t>kopā visā pasaulē mazināsim emisijas</a:t>
            </a:r>
            <a:r>
              <a:rPr lang="lv-LV" sz="2400">
                <a:latin typeface="EC Square Sans Cond Pro" panose="020B0506040000020004" pitchFamily="34" charset="0"/>
              </a:rPr>
              <a:t> jūras transportā un aviācijā.</a:t>
            </a:r>
          </a:p>
        </p:txBody>
      </p:sp>
      <p:grpSp>
        <p:nvGrpSpPr>
          <p:cNvPr id="10" name="Group 9"/>
          <p:cNvGrpSpPr/>
          <p:nvPr/>
        </p:nvGrpSpPr>
        <p:grpSpPr>
          <a:xfrm>
            <a:off x="6946900" y="2544896"/>
            <a:ext cx="4934607" cy="3275584"/>
            <a:chOff x="5224420" y="1367328"/>
            <a:chExt cx="5948348" cy="390385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5115" y="1367328"/>
              <a:ext cx="4466959" cy="3563599"/>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6782" y="2838793"/>
              <a:ext cx="2322576" cy="2304802"/>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4420" y="2450060"/>
              <a:ext cx="5948348" cy="2821118"/>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416393">
              <a:off x="9049995" y="4392538"/>
              <a:ext cx="709895" cy="255243"/>
            </a:xfrm>
            <a:prstGeom prst="rect">
              <a:avLst/>
            </a:prstGeom>
          </p:spPr>
        </p:pic>
      </p:grpSp>
    </p:spTree>
    <p:extLst>
      <p:ext uri="{BB962C8B-B14F-4D97-AF65-F5344CB8AC3E}">
        <p14:creationId xmlns:p14="http://schemas.microsoft.com/office/powerpoint/2010/main" val="3280370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4879"/>
            <a:ext cx="5080449" cy="39993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942" y="2535935"/>
            <a:ext cx="3914775" cy="38862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rot="11166752">
            <a:off x="3077939" y="2683573"/>
            <a:ext cx="2190373" cy="333928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90197" y="1198061"/>
            <a:ext cx="856587" cy="608416"/>
          </a:xfrm>
          <a:prstGeom prst="rect">
            <a:avLst/>
          </a:prstGeom>
        </p:spPr>
      </p:pic>
      <p:sp>
        <p:nvSpPr>
          <p:cNvPr id="16" name="TextBox 15"/>
          <p:cNvSpPr txBox="1"/>
          <p:nvPr/>
        </p:nvSpPr>
        <p:spPr>
          <a:xfrm>
            <a:off x="6156532" y="4899595"/>
            <a:ext cx="4211515" cy="369332"/>
          </a:xfrm>
          <a:prstGeom prst="rect">
            <a:avLst/>
          </a:prstGeom>
          <a:noFill/>
        </p:spPr>
        <p:txBody>
          <a:bodyPr wrap="square" rtlCol="0">
            <a:spAutoFit/>
          </a:bodyPr>
          <a:lstStyle/>
          <a:p>
            <a:r>
              <a:rPr lang="lv-LV" b="1">
                <a:latin typeface="EC Square Sans Cond Pro" panose="020B0506040000020004" pitchFamily="34" charset="0"/>
              </a:rPr>
              <a:t>priekšsēdētāja Ursula von der Leyen</a:t>
            </a:r>
          </a:p>
        </p:txBody>
      </p:sp>
      <p:sp>
        <p:nvSpPr>
          <p:cNvPr id="17" name="TextBox 16"/>
          <p:cNvSpPr txBox="1"/>
          <p:nvPr/>
        </p:nvSpPr>
        <p:spPr>
          <a:xfrm>
            <a:off x="6156532" y="5295993"/>
            <a:ext cx="3825756" cy="369332"/>
          </a:xfrm>
          <a:prstGeom prst="rect">
            <a:avLst/>
          </a:prstGeom>
          <a:noFill/>
        </p:spPr>
        <p:txBody>
          <a:bodyPr wrap="square" rtlCol="0">
            <a:spAutoFit/>
          </a:bodyPr>
          <a:lstStyle/>
          <a:p>
            <a:r>
              <a:rPr lang="lv-LV">
                <a:latin typeface="EC Square Sans Cond Pro" panose="020B0506040000020004" pitchFamily="34" charset="0"/>
              </a:rPr>
              <a:t>Eiropas Komisijas priekšsēdētāja</a:t>
            </a:r>
          </a:p>
        </p:txBody>
      </p:sp>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091574">
            <a:off x="3058686" y="2449623"/>
            <a:ext cx="1926674" cy="283554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V="1">
            <a:off x="5823147" y="-237974"/>
            <a:ext cx="6513120" cy="1351966"/>
          </a:xfrm>
          <a:prstGeom prst="rect">
            <a:avLst/>
          </a:prstGeom>
        </p:spPr>
      </p:pic>
      <p:sp>
        <p:nvSpPr>
          <p:cNvPr id="22" name="TextBox 21"/>
          <p:cNvSpPr txBox="1"/>
          <p:nvPr/>
        </p:nvSpPr>
        <p:spPr>
          <a:xfrm>
            <a:off x="6156532" y="1729497"/>
            <a:ext cx="5288487" cy="3108543"/>
          </a:xfrm>
          <a:prstGeom prst="rect">
            <a:avLst/>
          </a:prstGeom>
          <a:noFill/>
        </p:spPr>
        <p:txBody>
          <a:bodyPr wrap="square" rtlCol="0">
            <a:spAutoFit/>
          </a:bodyPr>
          <a:lstStyle/>
          <a:p>
            <a:r>
              <a:rPr lang="lv-LV" sz="2800">
                <a:latin typeface="EC Square Sans Cond Pro" panose="020B0506040000020004" pitchFamily="34" charset="0"/>
              </a:rPr>
              <a:t>“Eiropa bija pirmā pasaules daļa, kas paziņoja, ka būs klimatneitrāla līdz 2050. gadam, un tagad mēs esam pirmie, kuriem ir konkrēts plāns. Eiropas klimata politika tiks īstenota, izmantojot inovāciju, investīcijas un sociālo kompensēšanu.”</a:t>
            </a:r>
          </a:p>
        </p:txBody>
      </p:sp>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37237" y="1089691"/>
            <a:ext cx="4132604" cy="5791524"/>
          </a:xfrm>
          <a:prstGeom prst="rect">
            <a:avLst/>
          </a:prstGeom>
        </p:spPr>
      </p:pic>
    </p:spTree>
    <p:extLst>
      <p:ext uri="{BB962C8B-B14F-4D97-AF65-F5344CB8AC3E}">
        <p14:creationId xmlns:p14="http://schemas.microsoft.com/office/powerpoint/2010/main" val="1501764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2006900"/>
            <a:ext cx="10905699" cy="3881904"/>
          </a:xfrm>
        </p:spPr>
        <p:txBody>
          <a:bodyPr/>
          <a:lstStyle/>
          <a:p>
            <a:pPr>
              <a:buClr>
                <a:srgbClr val="9ACA3C"/>
              </a:buClr>
            </a:pPr>
            <a:r>
              <a:rPr lang="lv-LV">
                <a:latin typeface="EC Square Sans Cond Pro" panose="020B0506040000020004" pitchFamily="34" charset="0"/>
              </a:rPr>
              <a:t>Tīmekļa lapa "Eiropas zaļā kursa īstenošana” - </a:t>
            </a:r>
            <a:r>
              <a:rPr lang="lv-LV">
                <a:latin typeface="EC Square Sans Cond Pro" panose="020B0506040000020004" pitchFamily="34" charset="0"/>
                <a:hlinkClick r:id="rId2"/>
              </a:rPr>
              <a:t>https://europa.eu/!XwJXrM</a:t>
            </a:r>
          </a:p>
          <a:p>
            <a:pPr>
              <a:buClr>
                <a:srgbClr val="9ACA3C"/>
              </a:buClr>
            </a:pPr>
            <a:r>
              <a:rPr lang="lv-LV">
                <a:latin typeface="EC Square Sans Cond Pro" panose="020B0506040000020004" pitchFamily="34" charset="0"/>
              </a:rPr>
              <a:t>Tematiskās faktu lapas </a:t>
            </a:r>
            <a:r>
              <a:rPr lang="lv-LV">
                <a:latin typeface="EC Square Sans Cond Pro" panose="020B0506040000020004" pitchFamily="34" charset="0"/>
                <a:hlinkClick r:id="rId3"/>
              </a:rPr>
              <a:t>https://ec.europa.eu/info/publications/delivering-european-green-deal_lv</a:t>
            </a:r>
          </a:p>
          <a:p>
            <a:pPr>
              <a:buClr>
                <a:srgbClr val="9ACA3C"/>
              </a:buClr>
            </a:pPr>
            <a:r>
              <a:rPr lang="lv-LV">
                <a:latin typeface="EC Square Sans Cond Pro" panose="020B0506040000020004" pitchFamily="34" charset="0"/>
              </a:rPr>
              <a:t>Aaudiovizuālie materiāli - </a:t>
            </a:r>
            <a:r>
              <a:rPr lang="lv-LV">
                <a:latin typeface="EC Square Sans Cond Pro" panose="020B0506040000020004" pitchFamily="34" charset="0"/>
                <a:hlinkClick r:id="rId4"/>
              </a:rPr>
              <a:t>https://audiovisual.ec.europa.eu/en/topnews/M-006759</a:t>
            </a:r>
          </a:p>
          <a:p>
            <a:pPr>
              <a:buClr>
                <a:srgbClr val="9ACA3C"/>
              </a:buClr>
            </a:pPr>
            <a:r>
              <a:rPr lang="lv-LV">
                <a:latin typeface="EC Square Sans Cond Pro" panose="020B0506040000020004" pitchFamily="34" charset="0"/>
              </a:rPr>
              <a:t>Sociālie mediji: sekojiet </a:t>
            </a:r>
            <a:r>
              <a:rPr lang="lv-LV" b="1">
                <a:solidFill>
                  <a:srgbClr val="90C952"/>
                </a:solidFill>
                <a:latin typeface="EC Square Sans Cond Pro" panose="020B0506040000020004" pitchFamily="34" charset="0"/>
              </a:rPr>
              <a:t>#EUGreenDeal </a:t>
            </a:r>
            <a:r>
              <a:rPr lang="lv-LV">
                <a:latin typeface="EC Square Sans Cond Pro" panose="020B0506040000020004" pitchFamily="34" charset="0"/>
              </a:rPr>
              <a:t>šeit atrodamas visas ziņas un atjauninājumi</a:t>
            </a:r>
          </a:p>
          <a:p>
            <a:pPr>
              <a:buClr>
                <a:srgbClr val="9ACA3C"/>
              </a:buClr>
            </a:pPr>
            <a:endParaRPr lang="en-IE" dirty="0"/>
          </a:p>
        </p:txBody>
      </p:sp>
      <p:sp>
        <p:nvSpPr>
          <p:cNvPr id="3" name="Title 2"/>
          <p:cNvSpPr>
            <a:spLocks noGrp="1"/>
          </p:cNvSpPr>
          <p:nvPr>
            <p:ph type="title"/>
          </p:nvPr>
        </p:nvSpPr>
        <p:spPr/>
        <p:txBody>
          <a:bodyPr/>
          <a:lstStyle/>
          <a:p>
            <a:pPr algn="ctr"/>
            <a:r>
              <a:rPr lang="lv-LV" b="1">
                <a:solidFill>
                  <a:srgbClr val="034EA2"/>
                </a:solidFill>
                <a:latin typeface="EC Square Sans Cond Pro" panose="020B0506040000020004" pitchFamily="34" charset="0"/>
              </a:rPr>
              <a:t>Papildu resursi</a:t>
            </a:r>
          </a:p>
        </p:txBody>
      </p:sp>
    </p:spTree>
    <p:extLst>
      <p:ext uri="{BB962C8B-B14F-4D97-AF65-F5344CB8AC3E}">
        <p14:creationId xmlns:p14="http://schemas.microsoft.com/office/powerpoint/2010/main" val="3284141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a:latin typeface="EC Square Sans Cond Pro" panose="020B0506040000020004" pitchFamily="34" charset="0"/>
              </a:rPr>
              <a:t>Paldies!</a:t>
            </a:r>
          </a:p>
        </p:txBody>
      </p:sp>
      <p:sp>
        <p:nvSpPr>
          <p:cNvPr id="5" name="Subtitle 2"/>
          <p:cNvSpPr>
            <a:spLocks noGrp="1"/>
          </p:cNvSpPr>
          <p:nvPr>
            <p:ph type="subTitle" idx="1"/>
          </p:nvPr>
        </p:nvSpPr>
        <p:spPr>
          <a:xfrm>
            <a:off x="759575" y="4646435"/>
            <a:ext cx="8941016" cy="1853519"/>
          </a:xfrm>
        </p:spPr>
        <p:txBody>
          <a:bodyPr wrap="square" anchor="b" anchorCtr="0"/>
          <a:lstStyle/>
          <a:p>
            <a:r>
              <a:rPr lang="lv-LV" sz="1050" b="1"/>
              <a:t>© Eiropas Savienība, 2020</a:t>
            </a:r>
          </a:p>
          <a:p>
            <a:r>
              <a:rPr lang="lv-LV" sz="1050"/>
              <a:t>Ja nav norādīts citādi, šo materiālu atkalizmantot ļauts saskaņā ar licenci </a:t>
            </a:r>
            <a:r>
              <a:rPr lang="lv-LV" sz="1050">
                <a:hlinkClick r:id="rId2"/>
              </a:rPr>
              <a:t>CC BY 4.0</a:t>
            </a:r>
            <a:r>
              <a:rPr lang="lv-LV" sz="1050"/>
              <a:t>. Lai varētu izmantot vai reproducēt elementus, uz ko Eiropas Savienībai nav autortiesību, atļauju var nākties prasīt tieši autortiesību īpašniekam.</a:t>
            </a:r>
          </a:p>
          <a:p>
            <a:r>
              <a:rPr lang="lv-LV" sz="1050"/>
              <a:t>Slaids </a:t>
            </a:r>
            <a:r>
              <a:rPr lang="lv-LV" sz="1050">
                <a:solidFill>
                  <a:schemeClr val="accent6"/>
                </a:solidFill>
              </a:rPr>
              <a:t>xx</a:t>
            </a:r>
            <a:r>
              <a:rPr lang="lv-LV" sz="1050"/>
              <a:t>: </a:t>
            </a:r>
            <a:r>
              <a:rPr lang="lv-LV" sz="1050">
                <a:solidFill>
                  <a:schemeClr val="accent6"/>
                </a:solidFill>
              </a:rPr>
              <a:t>[attiecīgais elements] </a:t>
            </a:r>
            <a:r>
              <a:rPr lang="lv-LV" sz="1050"/>
              <a:t>, [avots:</a:t>
            </a:r>
            <a:r>
              <a:rPr lang="lv-LV" sz="1050">
                <a:solidFill>
                  <a:schemeClr val="accent6"/>
                </a:solidFill>
              </a:rPr>
              <a:t>: e.g. Fotolia.com</a:t>
            </a:r>
            <a:r>
              <a:rPr lang="lv-LV" sz="1050"/>
              <a:t>; Slaids </a:t>
            </a:r>
            <a:r>
              <a:rPr lang="lv-LV" sz="1050">
                <a:solidFill>
                  <a:schemeClr val="accent6"/>
                </a:solidFill>
              </a:rPr>
              <a:t>xx</a:t>
            </a:r>
            <a:r>
              <a:rPr lang="lv-LV" sz="1050"/>
              <a:t>: </a:t>
            </a:r>
            <a:r>
              <a:rPr lang="lv-LV" sz="1050">
                <a:solidFill>
                  <a:schemeClr val="accent6"/>
                </a:solidFill>
              </a:rPr>
              <a:t>[attiecīgais elements] </a:t>
            </a:r>
            <a:r>
              <a:rPr lang="lv-LV" sz="1050"/>
              <a:t>, [avots:</a:t>
            </a:r>
            <a:r>
              <a:rPr lang="lv-LV" sz="1050">
                <a:solidFill>
                  <a:schemeClr val="accent6"/>
                </a:solidFill>
              </a:rPr>
              <a:t>:</a:t>
            </a:r>
            <a:r>
              <a:rPr lang="lv-LV" sz="1050"/>
              <a:t> </a:t>
            </a:r>
            <a:r>
              <a:rPr lang="lv-LV" sz="1050">
                <a:solidFill>
                  <a:schemeClr val="accent6"/>
                </a:solidFill>
              </a:rPr>
              <a:t>piem., iStock.com</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524" y="4858246"/>
            <a:ext cx="1023496" cy="358097"/>
          </a:xfrm>
          <a:prstGeom prst="rect">
            <a:avLst/>
          </a:prstGeom>
        </p:spPr>
      </p:pic>
      <p:pic>
        <p:nvPicPr>
          <p:cNvPr id="7" name="Picture 2" descr="Generador de Códigos QR Co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466" y="2432436"/>
            <a:ext cx="2213999" cy="221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87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1722" y="461188"/>
            <a:ext cx="9026368" cy="1156166"/>
          </a:xfrm>
        </p:spPr>
        <p:txBody>
          <a:bodyPr/>
          <a:lstStyle/>
          <a:p>
            <a:pPr algn="ctr"/>
            <a:r>
              <a:rPr lang="lv-LV" b="1">
                <a:solidFill>
                  <a:srgbClr val="1057A7"/>
                </a:solidFill>
                <a:latin typeface="EC Square Sans Cond Pro" panose="020B0506040000020004" pitchFamily="34" charset="0"/>
              </a:rPr>
              <a:t>ES ekonomika un sabiedrība tiks pārveidota klimata mērķu sasniegšanai</a:t>
            </a:r>
          </a:p>
        </p:txBody>
      </p:sp>
      <p:sp>
        <p:nvSpPr>
          <p:cNvPr id="11" name="Content Placeholder 3"/>
          <p:cNvSpPr txBox="1">
            <a:spLocks/>
          </p:cNvSpPr>
          <p:nvPr/>
        </p:nvSpPr>
        <p:spPr>
          <a:xfrm>
            <a:off x="974697" y="1617354"/>
            <a:ext cx="10112403" cy="21945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Clr>
                <a:srgbClr val="90C852"/>
              </a:buClr>
            </a:pPr>
            <a:r>
              <a:rPr lang="lv-LV" dirty="0">
                <a:latin typeface="EC Square Sans Cond Pro" panose="020B0506040000020004" pitchFamily="34" charset="0"/>
              </a:rPr>
              <a:t>2021. gada 14. jūlijā Eiropas Komisija pieņēma tiesību aktu priekšlikumu kopumu, ar ko ES klimata, enerģētikas, zemes izmantošanas, transporta un nodokļu </a:t>
            </a:r>
            <a:r>
              <a:rPr lang="lv-LV" b="1" dirty="0">
                <a:solidFill>
                  <a:srgbClr val="9ACA3C"/>
                </a:solidFill>
                <a:latin typeface="EC Square Sans Cond Pro" panose="020B0506040000020004" pitchFamily="34" charset="0"/>
              </a:rPr>
              <a:t>politiku pielāgo tā, lai līdz 2030. gadam samazinātu siltumnīcefekta gāzu neto emisijas vismaz par 55 %</a:t>
            </a:r>
            <a:r>
              <a:rPr lang="lv-LV" dirty="0">
                <a:latin typeface="EC Square Sans Cond Pro" panose="020B0506040000020004" pitchFamily="34" charset="0"/>
              </a:rPr>
              <a:t> salīdzinājumā ar 1990. gada līmeni.</a:t>
            </a:r>
          </a:p>
          <a:p>
            <a:pPr marL="342900" indent="-342900">
              <a:buClr>
                <a:srgbClr val="90C852"/>
              </a:buClr>
            </a:pPr>
            <a:r>
              <a:rPr lang="lv-LV" dirty="0">
                <a:latin typeface="EC Square Sans Cond Pro" panose="020B0506040000020004" pitchFamily="34" charset="0"/>
              </a:rPr>
              <a:t>Bez šāda emisiju samazinājuma Eiropai neizdosies līdz 2050. gadam kļūt par pasaulē pirmo </a:t>
            </a:r>
            <a:r>
              <a:rPr lang="lv-LV" dirty="0" err="1">
                <a:latin typeface="EC Square Sans Cond Pro" panose="020B0506040000020004" pitchFamily="34" charset="0"/>
              </a:rPr>
              <a:t>klimatneitrālo</a:t>
            </a:r>
            <a:r>
              <a:rPr lang="lv-LV" dirty="0">
                <a:latin typeface="EC Square Sans Cond Pro" panose="020B0506040000020004" pitchFamily="34" charset="0"/>
              </a:rPr>
              <a:t> pasaules daļu un Eiropas zaļo kursu īstenot dzīvē. </a:t>
            </a:r>
          </a:p>
          <a:p>
            <a:pPr marL="342900" indent="-342900">
              <a:buClr>
                <a:srgbClr val="90C852"/>
              </a:buClr>
            </a:pPr>
            <a:endParaRPr lang="en-US" dirty="0">
              <a:latin typeface="EC Square Sans Cond Pro" panose="020B0506040000020004" pitchFamily="34" charset="0"/>
            </a:endParaRPr>
          </a:p>
          <a:p>
            <a:pPr marL="342900" indent="-342900">
              <a:buClr>
                <a:srgbClr val="90C852"/>
              </a:buClr>
            </a:pPr>
            <a:endParaRPr lang="en-IE" sz="2000" dirty="0">
              <a:solidFill>
                <a:srgbClr val="373D59"/>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145516" y="3264679"/>
            <a:ext cx="9008800" cy="3853466"/>
          </a:xfrm>
          <a:prstGeom prst="rect">
            <a:avLst/>
          </a:prstGeom>
        </p:spPr>
      </p:pic>
    </p:spTree>
    <p:extLst>
      <p:ext uri="{BB962C8B-B14F-4D97-AF65-F5344CB8AC3E}">
        <p14:creationId xmlns:p14="http://schemas.microsoft.com/office/powerpoint/2010/main" val="3596245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897" y="270273"/>
            <a:ext cx="8997134" cy="1101482"/>
          </a:xfrm>
        </p:spPr>
        <p:txBody>
          <a:bodyPr>
            <a:normAutofit fontScale="90000"/>
          </a:bodyPr>
          <a:lstStyle/>
          <a:p>
            <a:pPr algn="ctr"/>
            <a:r>
              <a:rPr lang="lv-LV" sz="6400" cap="all" dirty="0">
                <a:blipFill dpi="0" rotWithShape="1">
                  <a:blip r:embed="rId2"/>
                  <a:srcRect/>
                  <a:tile tx="0" ty="0" sx="65000" sy="65000" flip="none" algn="ctr"/>
                </a:blipFill>
                <a:latin typeface="EC Square Sans Pro Extra Black" panose="020B0506040000020004" pitchFamily="34" charset="0"/>
                <a:ea typeface="+mn-ea"/>
                <a:cs typeface="+mn-cs"/>
              </a:rPr>
              <a:t/>
            </a:r>
            <a:br>
              <a:rPr lang="lv-LV" sz="6400" cap="all" dirty="0">
                <a:blipFill dpi="0" rotWithShape="1">
                  <a:blip r:embed="rId2"/>
                  <a:srcRect/>
                  <a:tile tx="0" ty="0" sx="65000" sy="65000" flip="none" algn="ctr"/>
                </a:blipFill>
                <a:latin typeface="EC Square Sans Pro Extra Black" panose="020B0506040000020004" pitchFamily="34" charset="0"/>
                <a:ea typeface="+mn-ea"/>
                <a:cs typeface="+mn-cs"/>
              </a:rPr>
            </a:br>
            <a:r>
              <a:rPr lang="lv-LV" sz="4400" b="1" dirty="0">
                <a:solidFill>
                  <a:srgbClr val="1057A7"/>
                </a:solidFill>
                <a:latin typeface="EC Square Sans Cond Pro" panose="020B0506040000020004" pitchFamily="34" charset="0"/>
              </a:rPr>
              <a:t>Visaptveroši un savstarpēji saistīti priekšlikumi</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0909" y="1395413"/>
            <a:ext cx="6110182" cy="5462587"/>
          </a:xfrm>
          <a:prstGeom prst="rect">
            <a:avLst/>
          </a:prstGeom>
        </p:spPr>
      </p:pic>
    </p:spTree>
    <p:extLst>
      <p:ext uri="{BB962C8B-B14F-4D97-AF65-F5344CB8AC3E}">
        <p14:creationId xmlns:p14="http://schemas.microsoft.com/office/powerpoint/2010/main" val="100988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2184" y="297456"/>
            <a:ext cx="8643970" cy="1166066"/>
          </a:xfrm>
        </p:spPr>
        <p:txBody>
          <a:bodyPr/>
          <a:lstStyle/>
          <a:p>
            <a:pPr algn="ctr"/>
            <a:r>
              <a:rPr lang="lv-LV" b="1" dirty="0">
                <a:solidFill>
                  <a:srgbClr val="1057A7"/>
                </a:solidFill>
                <a:latin typeface="EC Square Sans Cond Pro" panose="020B0506040000020004" pitchFamily="34" charset="0"/>
              </a:rPr>
              <a:t>Panākt taisnīgu, </a:t>
            </a:r>
            <a:r>
              <a:rPr lang="lv-LV" b="1" dirty="0" err="1">
                <a:solidFill>
                  <a:srgbClr val="1057A7"/>
                </a:solidFill>
                <a:latin typeface="EC Square Sans Cond Pro" panose="020B0506040000020004" pitchFamily="34" charset="0"/>
              </a:rPr>
              <a:t>konkurentspējīgu</a:t>
            </a:r>
            <a:r>
              <a:rPr lang="lv-LV" b="1" dirty="0">
                <a:solidFill>
                  <a:srgbClr val="1057A7"/>
                </a:solidFill>
                <a:latin typeface="EC Square Sans Cond Pro" panose="020B0506040000020004" pitchFamily="34" charset="0"/>
              </a:rPr>
              <a:t> un zaļu pārkārtošanos</a:t>
            </a:r>
          </a:p>
        </p:txBody>
      </p:sp>
      <p:pic>
        <p:nvPicPr>
          <p:cNvPr id="4" name="Picture Placeholder 7"/>
          <p:cNvPicPr preferRelativeResize="0">
            <a:picLocks/>
          </p:cNvPicPr>
          <p:nvPr/>
        </p:nvPicPr>
        <p:blipFill rotWithShape="1">
          <a:blip r:embed="rId2" cstate="print">
            <a:extLst>
              <a:ext uri="{28A0092B-C50C-407E-A947-70E740481C1C}">
                <a14:useLocalDpi xmlns:a14="http://schemas.microsoft.com/office/drawing/2010/main" val="0"/>
              </a:ext>
            </a:extLst>
          </a:blip>
          <a:stretch/>
        </p:blipFill>
        <p:spPr>
          <a:xfrm>
            <a:off x="6492029" y="2496090"/>
            <a:ext cx="1260000" cy="1260000"/>
          </a:xfrm>
          <a:prstGeom prst="ellipse">
            <a:avLst/>
          </a:prstGeom>
        </p:spPr>
      </p:pic>
      <p:pic>
        <p:nvPicPr>
          <p:cNvPr id="11"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13434" t="-7" r="13434" b="-7"/>
          <a:stretch/>
        </p:blipFill>
        <p:spPr>
          <a:xfrm>
            <a:off x="10116154" y="2476144"/>
            <a:ext cx="1260000" cy="1263639"/>
          </a:xfrm>
          <a:prstGeom prst="ellipse">
            <a:avLst/>
          </a:prstGeom>
        </p:spPr>
      </p:pic>
      <p:pic>
        <p:nvPicPr>
          <p:cNvPr id="12" name="Picture Placeholder 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371147" y="2496090"/>
            <a:ext cx="1260000" cy="1260000"/>
          </a:xfrm>
          <a:prstGeom prst="ellipse">
            <a:avLst/>
          </a:prstGeom>
        </p:spPr>
      </p:pic>
      <p:sp>
        <p:nvSpPr>
          <p:cNvPr id="13" name="Content Placeholder 1"/>
          <p:cNvSpPr>
            <a:spLocks noGrp="1"/>
          </p:cNvSpPr>
          <p:nvPr>
            <p:ph idx="1"/>
          </p:nvPr>
        </p:nvSpPr>
        <p:spPr>
          <a:xfrm>
            <a:off x="838199" y="1854500"/>
            <a:ext cx="10905699" cy="558194"/>
          </a:xfrm>
        </p:spPr>
        <p:txBody>
          <a:bodyPr/>
          <a:lstStyle/>
          <a:p>
            <a:pPr marL="0" indent="0">
              <a:buNone/>
            </a:pPr>
            <a:r>
              <a:rPr lang="lv-LV">
                <a:latin typeface="EC Square Sans Cond Pro" panose="020B0506040000020004" pitchFamily="34" charset="0"/>
              </a:rPr>
              <a:t>Visaptverošais un savstarpēji saistīto tiesību aktu priekšlikumu kopums paredz</a:t>
            </a:r>
          </a:p>
          <a:p>
            <a:endParaRPr lang="en-IE" dirty="0"/>
          </a:p>
        </p:txBody>
      </p:sp>
      <p:sp>
        <p:nvSpPr>
          <p:cNvPr id="14" name="Content Placeholder 7"/>
          <p:cNvSpPr txBox="1">
            <a:spLocks/>
          </p:cNvSpPr>
          <p:nvPr/>
        </p:nvSpPr>
        <p:spPr>
          <a:xfrm>
            <a:off x="2782113" y="4090985"/>
            <a:ext cx="1617256" cy="2262226"/>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buClr>
                <a:srgbClr val="90C852"/>
              </a:buClr>
            </a:pPr>
            <a:r>
              <a:rPr lang="lv-LV" dirty="0">
                <a:solidFill>
                  <a:srgbClr val="373D59"/>
                </a:solidFill>
                <a:latin typeface="EC Square Sans Cond Pro" panose="020B0506040000020004" pitchFamily="34" charset="0"/>
              </a:rPr>
              <a:t>Pārveidot ES</a:t>
            </a:r>
            <a:r>
              <a:rPr lang="lv-LV" dirty="0">
                <a:latin typeface="EC Square Sans Cond Pro" panose="020B0506040000020004" pitchFamily="34" charset="0"/>
              </a:rPr>
              <a:t> </a:t>
            </a:r>
            <a:r>
              <a:rPr lang="lv-LV" b="1" dirty="0">
                <a:solidFill>
                  <a:srgbClr val="9ACA3C"/>
                </a:solidFill>
                <a:latin typeface="EC Square Sans Cond Pro" panose="020B0506040000020004" pitchFamily="34" charset="0"/>
              </a:rPr>
              <a:t>klimata, enerģētikas </a:t>
            </a:r>
            <a:r>
              <a:rPr lang="lv-LV" dirty="0">
                <a:latin typeface="EC Square Sans Cond Pro" panose="020B0506040000020004" pitchFamily="34" charset="0"/>
              </a:rPr>
              <a:t>un</a:t>
            </a:r>
            <a:r>
              <a:rPr lang="lv-LV" b="1" dirty="0">
                <a:solidFill>
                  <a:srgbClr val="9ACA3C"/>
                </a:solidFill>
                <a:latin typeface="EC Square Sans Cond Pro" panose="020B0506040000020004" pitchFamily="34" charset="0"/>
              </a:rPr>
              <a:t> transporta politikas</a:t>
            </a:r>
          </a:p>
        </p:txBody>
      </p:sp>
      <p:sp>
        <p:nvSpPr>
          <p:cNvPr id="15" name="Content Placeholder 7"/>
          <p:cNvSpPr txBox="1">
            <a:spLocks/>
          </p:cNvSpPr>
          <p:nvPr/>
        </p:nvSpPr>
        <p:spPr>
          <a:xfrm>
            <a:off x="10116154" y="4090986"/>
            <a:ext cx="1627744" cy="1852613"/>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buClr>
                <a:srgbClr val="90C852"/>
              </a:buClr>
            </a:pPr>
            <a:r>
              <a:rPr lang="lv-LV" b="1" dirty="0">
                <a:solidFill>
                  <a:srgbClr val="9ACA3C"/>
                </a:solidFill>
                <a:latin typeface="EC Square Sans Cond Pro" panose="020B0506040000020004" pitchFamily="34" charset="0"/>
              </a:rPr>
              <a:t>Atbalstīt neaizsargātus iedzīvotājus, </a:t>
            </a:r>
            <a:r>
              <a:rPr lang="lv-LV" dirty="0">
                <a:solidFill>
                  <a:srgbClr val="373D59"/>
                </a:solidFill>
                <a:latin typeface="EC Square Sans Cond Pro" panose="020B0506040000020004" pitchFamily="34" charset="0"/>
              </a:rPr>
              <a:t>novēršot enerģētisko nabadzību</a:t>
            </a:r>
          </a:p>
        </p:txBody>
      </p:sp>
      <p:sp>
        <p:nvSpPr>
          <p:cNvPr id="16" name="Content Placeholder 7"/>
          <p:cNvSpPr txBox="1">
            <a:spLocks/>
          </p:cNvSpPr>
          <p:nvPr/>
        </p:nvSpPr>
        <p:spPr>
          <a:xfrm>
            <a:off x="8263681" y="4090986"/>
            <a:ext cx="1794279" cy="2614614"/>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buClr>
                <a:srgbClr val="90C852"/>
              </a:buClr>
            </a:pPr>
            <a:r>
              <a:rPr lang="lv-LV" sz="1700" dirty="0">
                <a:solidFill>
                  <a:srgbClr val="373D59"/>
                </a:solidFill>
                <a:latin typeface="EC Square Sans Cond Pro" panose="020B0506040000020004" pitchFamily="34" charset="0"/>
              </a:rPr>
              <a:t>Plašāk izmantot </a:t>
            </a:r>
            <a:r>
              <a:rPr lang="lv-LV" sz="1700" b="1" dirty="0">
                <a:solidFill>
                  <a:srgbClr val="9ACA3C"/>
                </a:solidFill>
                <a:latin typeface="EC Square Sans Cond Pro" panose="020B0506040000020004" pitchFamily="34" charset="0"/>
              </a:rPr>
              <a:t>atjaunojamos energoresursus</a:t>
            </a:r>
            <a:r>
              <a:rPr lang="lv-LV" sz="1700" dirty="0">
                <a:solidFill>
                  <a:srgbClr val="9ACA3C"/>
                </a:solidFill>
                <a:latin typeface="EC Square Sans Cond Pro" panose="020B0506040000020004" pitchFamily="34" charset="0"/>
              </a:rPr>
              <a:t> </a:t>
            </a:r>
            <a:r>
              <a:rPr lang="lv-LV" sz="1700" dirty="0">
                <a:solidFill>
                  <a:srgbClr val="373D59"/>
                </a:solidFill>
                <a:latin typeface="EC Square Sans Cond Pro" panose="020B0506040000020004" pitchFamily="34" charset="0"/>
              </a:rPr>
              <a:t>un nodrošināt lielāku </a:t>
            </a:r>
            <a:r>
              <a:rPr lang="lv-LV" sz="1700" b="1" dirty="0">
                <a:solidFill>
                  <a:srgbClr val="9ACA3C"/>
                </a:solidFill>
                <a:latin typeface="EC Square Sans Cond Pro" panose="020B0506040000020004" pitchFamily="34" charset="0"/>
              </a:rPr>
              <a:t>energoefektivitāti   </a:t>
            </a:r>
          </a:p>
        </p:txBody>
      </p:sp>
      <p:pic>
        <p:nvPicPr>
          <p:cNvPr id="17" name="Picture Placeholder 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12288" y="2496090"/>
            <a:ext cx="1260000" cy="1260000"/>
          </a:xfrm>
          <a:prstGeom prst="ellipse">
            <a:avLst/>
          </a:prstGeom>
        </p:spPr>
      </p:pic>
      <p:pic>
        <p:nvPicPr>
          <p:cNvPr id="18" name="Picture Placeholder 7"/>
          <p:cNvPicPr preferRelativeResize="0">
            <a:picLocks/>
          </p:cNvPicPr>
          <p:nvPr/>
        </p:nvPicPr>
        <p:blipFill rotWithShape="1">
          <a:blip r:embed="rId6" cstate="print">
            <a:extLst>
              <a:ext uri="{28A0092B-C50C-407E-A947-70E740481C1C}">
                <a14:useLocalDpi xmlns:a14="http://schemas.microsoft.com/office/drawing/2010/main" val="0"/>
              </a:ext>
            </a:extLst>
          </a:blip>
          <a:srcRect/>
          <a:stretch/>
        </p:blipFill>
        <p:spPr>
          <a:xfrm>
            <a:off x="886192" y="2496090"/>
            <a:ext cx="1260000" cy="1260000"/>
          </a:xfrm>
          <a:prstGeom prst="ellipse">
            <a:avLst/>
          </a:prstGeom>
        </p:spPr>
      </p:pic>
      <p:pic>
        <p:nvPicPr>
          <p:cNvPr id="19" name="Picture Placeholder 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99240" y="2477963"/>
            <a:ext cx="1260000" cy="1260000"/>
          </a:xfrm>
          <a:prstGeom prst="ellipse">
            <a:avLst/>
          </a:prstGeom>
        </p:spPr>
      </p:pic>
      <p:sp>
        <p:nvSpPr>
          <p:cNvPr id="20" name="Content Placeholder 7"/>
          <p:cNvSpPr txBox="1">
            <a:spLocks/>
          </p:cNvSpPr>
          <p:nvPr/>
        </p:nvSpPr>
        <p:spPr>
          <a:xfrm>
            <a:off x="838198" y="4090985"/>
            <a:ext cx="1769305" cy="2019304"/>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buClr>
                <a:srgbClr val="90C852"/>
              </a:buClr>
            </a:pPr>
            <a:r>
              <a:rPr lang="lv-LV" b="1" dirty="0">
                <a:solidFill>
                  <a:srgbClr val="9ACA3C"/>
                </a:solidFill>
                <a:latin typeface="EC Square Sans Cond Pro" panose="020B0506040000020004" pitchFamily="34" charset="0"/>
              </a:rPr>
              <a:t>Jaunu darbvietu</a:t>
            </a:r>
            <a:r>
              <a:rPr lang="lv-LV" dirty="0">
                <a:solidFill>
                  <a:srgbClr val="373D59"/>
                </a:solidFill>
                <a:latin typeface="EC Square Sans Cond Pro" panose="020B0506040000020004" pitchFamily="34" charset="0"/>
              </a:rPr>
              <a:t> radīšanu un </a:t>
            </a:r>
            <a:r>
              <a:rPr lang="lv-LV" b="1" dirty="0">
                <a:solidFill>
                  <a:srgbClr val="9ACA3C"/>
                </a:solidFill>
                <a:latin typeface="EC Square Sans Cond Pro" panose="020B0506040000020004" pitchFamily="34" charset="0"/>
              </a:rPr>
              <a:t>Eiropas rūpniecības konkurētspējas</a:t>
            </a:r>
            <a:r>
              <a:rPr lang="lv-LV" dirty="0">
                <a:latin typeface="EC Square Sans Cond Pro" panose="020B0506040000020004" pitchFamily="34" charset="0"/>
              </a:rPr>
              <a:t> </a:t>
            </a:r>
            <a:r>
              <a:rPr lang="lv-LV" dirty="0">
                <a:solidFill>
                  <a:srgbClr val="373D59"/>
                </a:solidFill>
                <a:latin typeface="EC Square Sans Cond Pro" panose="020B0506040000020004" pitchFamily="34" charset="0"/>
              </a:rPr>
              <a:t>palielināšanu</a:t>
            </a:r>
          </a:p>
        </p:txBody>
      </p:sp>
      <p:sp>
        <p:nvSpPr>
          <p:cNvPr id="21" name="Content Placeholder 7"/>
          <p:cNvSpPr txBox="1">
            <a:spLocks/>
          </p:cNvSpPr>
          <p:nvPr/>
        </p:nvSpPr>
        <p:spPr>
          <a:xfrm>
            <a:off x="6471815" y="4110864"/>
            <a:ext cx="1794579" cy="2242347"/>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buClr>
                <a:srgbClr val="90C852"/>
              </a:buClr>
            </a:pPr>
            <a:r>
              <a:rPr lang="lv-LV" dirty="0">
                <a:solidFill>
                  <a:srgbClr val="373D59"/>
                </a:solidFill>
                <a:latin typeface="EC Square Sans Cond Pro" panose="020B0506040000020004" pitchFamily="34" charset="0"/>
              </a:rPr>
              <a:t>Saskaņot</a:t>
            </a:r>
            <a:r>
              <a:rPr lang="lv-LV" dirty="0">
                <a:latin typeface="EC Square Sans Cond Pro" panose="020B0506040000020004" pitchFamily="34" charset="0"/>
              </a:rPr>
              <a:t> </a:t>
            </a:r>
            <a:r>
              <a:rPr lang="lv-LV" b="1" dirty="0">
                <a:solidFill>
                  <a:srgbClr val="9ACA3C"/>
                </a:solidFill>
                <a:latin typeface="EC Square Sans Cond Pro" panose="020B0506040000020004" pitchFamily="34" charset="0"/>
              </a:rPr>
              <a:t>enerģijas avotu aplikšanu ar nodokļiem</a:t>
            </a:r>
            <a:r>
              <a:rPr lang="lv-LV" dirty="0">
                <a:latin typeface="EC Square Sans Cond Pro" panose="020B0506040000020004" pitchFamily="34" charset="0"/>
              </a:rPr>
              <a:t> </a:t>
            </a:r>
            <a:r>
              <a:rPr lang="lv-LV" dirty="0">
                <a:solidFill>
                  <a:srgbClr val="373D59"/>
                </a:solidFill>
                <a:latin typeface="EC Square Sans Cond Pro" panose="020B0506040000020004" pitchFamily="34" charset="0"/>
              </a:rPr>
              <a:t>ar Eiropas zaļā kursa mērķiem</a:t>
            </a:r>
          </a:p>
        </p:txBody>
      </p:sp>
      <p:sp>
        <p:nvSpPr>
          <p:cNvPr id="22" name="Content Placeholder 7"/>
          <p:cNvSpPr txBox="1">
            <a:spLocks/>
          </p:cNvSpPr>
          <p:nvPr/>
        </p:nvSpPr>
        <p:spPr>
          <a:xfrm>
            <a:off x="4712288" y="4090986"/>
            <a:ext cx="1478962" cy="1724899"/>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0"/>
              </a:spcAft>
              <a:buClr>
                <a:srgbClr val="90C852"/>
              </a:buClr>
            </a:pPr>
            <a:r>
              <a:rPr lang="lv-LV" dirty="0">
                <a:solidFill>
                  <a:srgbClr val="373D59"/>
                </a:solidFill>
                <a:latin typeface="EC Square Sans Cond Pro" panose="020B0506040000020004" pitchFamily="34" charset="0"/>
              </a:rPr>
              <a:t>Uzlabot </a:t>
            </a:r>
            <a:r>
              <a:rPr lang="lv-LV" b="1" dirty="0">
                <a:solidFill>
                  <a:srgbClr val="9ACA3C"/>
                </a:solidFill>
                <a:latin typeface="EC Square Sans Cond Pro" panose="020B0506040000020004" pitchFamily="34" charset="0"/>
              </a:rPr>
              <a:t>Eiropas iedzīvotāju veselību un labklājību </a:t>
            </a:r>
          </a:p>
        </p:txBody>
      </p:sp>
    </p:spTree>
    <p:extLst>
      <p:ext uri="{BB962C8B-B14F-4D97-AF65-F5344CB8AC3E}">
        <p14:creationId xmlns:p14="http://schemas.microsoft.com/office/powerpoint/2010/main" val="54935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7531" y="343622"/>
            <a:ext cx="8865476" cy="1178829"/>
          </a:xfrm>
        </p:spPr>
        <p:txBody>
          <a:bodyPr/>
          <a:lstStyle/>
          <a:p>
            <a:pPr algn="ctr"/>
            <a:r>
              <a:rPr lang="lv-LV" b="1">
                <a:solidFill>
                  <a:srgbClr val="1057A7"/>
                </a:solidFill>
                <a:latin typeface="EC Square Sans Cond Pro" panose="020B0506040000020004" pitchFamily="34" charset="0"/>
              </a:rPr>
              <a:t>Jaunas iespējas inovācijai, investīcijām un nodarbinātībai.</a:t>
            </a:r>
          </a:p>
        </p:txBody>
      </p:sp>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198" y="1455589"/>
            <a:ext cx="5282021" cy="4202723"/>
          </a:xfrm>
          <a:prstGeom prst="rect">
            <a:avLst/>
          </a:prstGeom>
        </p:spPr>
      </p:pic>
      <p:sp>
        <p:nvSpPr>
          <p:cNvPr id="36" name="Title 1"/>
          <p:cNvSpPr txBox="1">
            <a:spLocks/>
          </p:cNvSpPr>
          <p:nvPr/>
        </p:nvSpPr>
        <p:spPr>
          <a:xfrm>
            <a:off x="225198" y="1569885"/>
            <a:ext cx="2803209" cy="1242715"/>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7200" cap="all">
                <a:blipFill dpi="0" rotWithShape="1">
                  <a:blip r:embed="rId3"/>
                  <a:srcRect/>
                  <a:tile tx="0" ty="0" sx="65000" sy="65000" flip="none" algn="ctr"/>
                </a:blipFill>
                <a:latin typeface="EC Square Sans Pro Extra Black" panose="020B0506040000020004" pitchFamily="34" charset="0"/>
                <a:ea typeface="+mn-ea"/>
                <a:cs typeface="+mn-cs"/>
              </a:rPr>
              <a:t>55 %</a:t>
            </a:r>
          </a:p>
        </p:txBody>
      </p:sp>
      <p:cxnSp>
        <p:nvCxnSpPr>
          <p:cNvPr id="37" name="Straight Connector 36"/>
          <p:cNvCxnSpPr/>
          <p:nvPr/>
        </p:nvCxnSpPr>
        <p:spPr>
          <a:xfrm>
            <a:off x="3744695" y="2453057"/>
            <a:ext cx="7447913" cy="0"/>
          </a:xfrm>
          <a:prstGeom prst="line">
            <a:avLst/>
          </a:prstGeom>
          <a:ln w="57150">
            <a:solidFill>
              <a:srgbClr val="006DE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226857" y="2453057"/>
            <a:ext cx="1891898" cy="2066484"/>
            <a:chOff x="5138937" y="2567353"/>
            <a:chExt cx="1891898" cy="2066484"/>
          </a:xfrm>
        </p:grpSpPr>
        <p:cxnSp>
          <p:nvCxnSpPr>
            <p:cNvPr id="39" name="Straight Connector 38"/>
            <p:cNvCxnSpPr/>
            <p:nvPr/>
          </p:nvCxnSpPr>
          <p:spPr>
            <a:xfrm>
              <a:off x="6076187" y="2567353"/>
              <a:ext cx="0" cy="770793"/>
            </a:xfrm>
            <a:prstGeom prst="line">
              <a:avLst/>
            </a:prstGeom>
            <a:ln>
              <a:solidFill>
                <a:srgbClr val="006DE2"/>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138937" y="2908005"/>
              <a:ext cx="1891898" cy="1725832"/>
              <a:chOff x="5015301" y="3624594"/>
              <a:chExt cx="1891898" cy="1725832"/>
            </a:xfrm>
          </p:grpSpPr>
          <p:pic>
            <p:nvPicPr>
              <p:cNvPr id="41" name="Picture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5301" y="3624594"/>
                <a:ext cx="1891898" cy="1258743"/>
              </a:xfrm>
              <a:prstGeom prst="rect">
                <a:avLst/>
              </a:prstGeom>
            </p:spPr>
          </p:pic>
          <p:sp>
            <p:nvSpPr>
              <p:cNvPr id="42" name="Content Placeholder 7"/>
              <p:cNvSpPr txBox="1">
                <a:spLocks/>
              </p:cNvSpPr>
              <p:nvPr/>
            </p:nvSpPr>
            <p:spPr>
              <a:xfrm>
                <a:off x="5253873" y="5025583"/>
                <a:ext cx="1441427" cy="324843"/>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3200" baseline="30000" dirty="0">
                    <a:solidFill>
                      <a:srgbClr val="373D59"/>
                    </a:solidFill>
                    <a:latin typeface="EC Square Sans Cond Pro" panose="020B0506040000020004" pitchFamily="34" charset="0"/>
                  </a:rPr>
                  <a:t>Darbvietu un izaugsmes radīšana</a:t>
                </a:r>
              </a:p>
            </p:txBody>
          </p:sp>
        </p:grpSp>
      </p:grpSp>
      <p:grpSp>
        <p:nvGrpSpPr>
          <p:cNvPr id="43" name="Group 42"/>
          <p:cNvGrpSpPr/>
          <p:nvPr/>
        </p:nvGrpSpPr>
        <p:grpSpPr>
          <a:xfrm>
            <a:off x="10284078" y="2453057"/>
            <a:ext cx="1535627" cy="2750819"/>
            <a:chOff x="10160990" y="2567353"/>
            <a:chExt cx="1535627" cy="2750819"/>
          </a:xfrm>
        </p:grpSpPr>
        <p:cxnSp>
          <p:nvCxnSpPr>
            <p:cNvPr id="44" name="Straight Connector 43"/>
            <p:cNvCxnSpPr/>
            <p:nvPr/>
          </p:nvCxnSpPr>
          <p:spPr>
            <a:xfrm>
              <a:off x="10750668" y="2567353"/>
              <a:ext cx="0" cy="538495"/>
            </a:xfrm>
            <a:prstGeom prst="line">
              <a:avLst/>
            </a:prstGeom>
            <a:ln>
              <a:solidFill>
                <a:srgbClr val="006DE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0160990" y="3071333"/>
              <a:ext cx="1535627" cy="2246839"/>
              <a:chOff x="10160990" y="3071333"/>
              <a:chExt cx="1535627" cy="2246839"/>
            </a:xfrm>
          </p:grpSpPr>
          <p:pic>
            <p:nvPicPr>
              <p:cNvPr id="46" name="Picture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0990" y="3071333"/>
                <a:ext cx="1179355" cy="1292347"/>
              </a:xfrm>
              <a:prstGeom prst="rect">
                <a:avLst/>
              </a:prstGeom>
            </p:spPr>
          </p:pic>
          <p:sp>
            <p:nvSpPr>
              <p:cNvPr id="47" name="Content Placeholder 7"/>
              <p:cNvSpPr txBox="1">
                <a:spLocks/>
              </p:cNvSpPr>
              <p:nvPr/>
            </p:nvSpPr>
            <p:spPr>
              <a:xfrm>
                <a:off x="10281865" y="4371833"/>
                <a:ext cx="1414752" cy="946339"/>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3200" baseline="30000">
                    <a:solidFill>
                      <a:srgbClr val="373D59"/>
                    </a:solidFill>
                    <a:latin typeface="EC Square Sans Cond Pro" panose="020B0506040000020004" pitchFamily="34" charset="0"/>
                  </a:rPr>
                  <a:t>Mūsu veselības un labklājības uzlabošana</a:t>
                </a:r>
              </a:p>
            </p:txBody>
          </p:sp>
        </p:grpSp>
      </p:grpSp>
      <p:grpSp>
        <p:nvGrpSpPr>
          <p:cNvPr id="48" name="Group 47"/>
          <p:cNvGrpSpPr/>
          <p:nvPr/>
        </p:nvGrpSpPr>
        <p:grpSpPr>
          <a:xfrm>
            <a:off x="6560831" y="2453057"/>
            <a:ext cx="2293853" cy="4652363"/>
            <a:chOff x="6560831" y="2567353"/>
            <a:chExt cx="2293853" cy="4652363"/>
          </a:xfrm>
        </p:grpSpPr>
        <p:grpSp>
          <p:nvGrpSpPr>
            <p:cNvPr id="49" name="Group 48"/>
            <p:cNvGrpSpPr/>
            <p:nvPr/>
          </p:nvGrpSpPr>
          <p:grpSpPr>
            <a:xfrm>
              <a:off x="6560831" y="2567353"/>
              <a:ext cx="2293853" cy="4652363"/>
              <a:chOff x="5174366" y="2546972"/>
              <a:chExt cx="2293853" cy="4652363"/>
            </a:xfrm>
          </p:grpSpPr>
          <p:cxnSp>
            <p:nvCxnSpPr>
              <p:cNvPr id="51" name="Straight Connector 50"/>
              <p:cNvCxnSpPr/>
              <p:nvPr/>
            </p:nvCxnSpPr>
            <p:spPr>
              <a:xfrm>
                <a:off x="6123033" y="2546972"/>
                <a:ext cx="0" cy="1804480"/>
              </a:xfrm>
              <a:prstGeom prst="line">
                <a:avLst/>
              </a:prstGeom>
              <a:ln>
                <a:solidFill>
                  <a:srgbClr val="006DE2"/>
                </a:solidFill>
              </a:ln>
            </p:spPr>
            <p:style>
              <a:lnRef idx="1">
                <a:schemeClr val="accent1"/>
              </a:lnRef>
              <a:fillRef idx="0">
                <a:schemeClr val="accent1"/>
              </a:fillRef>
              <a:effectRef idx="0">
                <a:schemeClr val="accent1"/>
              </a:effectRef>
              <a:fontRef idx="minor">
                <a:schemeClr val="tx1"/>
              </a:fontRef>
            </p:style>
          </p:cxnSp>
          <p:sp>
            <p:nvSpPr>
              <p:cNvPr id="52" name="Content Placeholder 7"/>
              <p:cNvSpPr txBox="1">
                <a:spLocks/>
              </p:cNvSpPr>
              <p:nvPr/>
            </p:nvSpPr>
            <p:spPr>
              <a:xfrm>
                <a:off x="5174366" y="5472341"/>
                <a:ext cx="2293853" cy="1726994"/>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lv-LV" sz="3000" baseline="30000" dirty="0">
                    <a:solidFill>
                      <a:srgbClr val="373D59"/>
                    </a:solidFill>
                    <a:latin typeface="EC Square Sans Cond Pro" panose="020B0506040000020004" pitchFamily="34" charset="0"/>
                  </a:rPr>
                  <a:t>Ārējās </a:t>
                </a:r>
                <a:r>
                  <a:rPr lang="lv-LV" sz="3000" baseline="30000" dirty="0" err="1">
                    <a:solidFill>
                      <a:srgbClr val="373D59"/>
                    </a:solidFill>
                    <a:latin typeface="EC Square Sans Cond Pro" panose="020B0506040000020004" pitchFamily="34" charset="0"/>
                  </a:rPr>
                  <a:t>energoatkarības</a:t>
                </a:r>
                <a:r>
                  <a:rPr lang="lv-LV" sz="3000" baseline="30000" dirty="0">
                    <a:solidFill>
                      <a:srgbClr val="373D59"/>
                    </a:solidFill>
                    <a:latin typeface="EC Square Sans Cond Pro" panose="020B0506040000020004" pitchFamily="34" charset="0"/>
                  </a:rPr>
                  <a:t> samazināšana un energoapgādes drošības uzlabošana</a:t>
                </a:r>
              </a:p>
            </p:txBody>
          </p:sp>
        </p:grpSp>
        <p:pic>
          <p:nvPicPr>
            <p:cNvPr id="50" name="Picture 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06857" y="4075627"/>
              <a:ext cx="1202203" cy="1317384"/>
            </a:xfrm>
            <a:prstGeom prst="rect">
              <a:avLst/>
            </a:prstGeom>
          </p:spPr>
        </p:pic>
      </p:grpSp>
      <p:grpSp>
        <p:nvGrpSpPr>
          <p:cNvPr id="53" name="Group 52"/>
          <p:cNvGrpSpPr/>
          <p:nvPr/>
        </p:nvGrpSpPr>
        <p:grpSpPr>
          <a:xfrm>
            <a:off x="4067522" y="2453057"/>
            <a:ext cx="1609378" cy="3452746"/>
            <a:chOff x="4067522" y="2567353"/>
            <a:chExt cx="1609378" cy="3452746"/>
          </a:xfrm>
        </p:grpSpPr>
        <p:cxnSp>
          <p:nvCxnSpPr>
            <p:cNvPr id="54" name="Straight Connector 53"/>
            <p:cNvCxnSpPr/>
            <p:nvPr/>
          </p:nvCxnSpPr>
          <p:spPr>
            <a:xfrm>
              <a:off x="4798307" y="2567353"/>
              <a:ext cx="0" cy="2373924"/>
            </a:xfrm>
            <a:prstGeom prst="line">
              <a:avLst/>
            </a:prstGeom>
            <a:ln>
              <a:solidFill>
                <a:srgbClr val="006DE2"/>
              </a:solidFill>
            </a:ln>
          </p:spPr>
          <p:style>
            <a:lnRef idx="1">
              <a:schemeClr val="accent1"/>
            </a:lnRef>
            <a:fillRef idx="0">
              <a:schemeClr val="accent1"/>
            </a:fillRef>
            <a:effectRef idx="0">
              <a:schemeClr val="accent1"/>
            </a:effectRef>
            <a:fontRef idx="minor">
              <a:schemeClr val="tx1"/>
            </a:fontRef>
          </p:style>
        </p:cxnSp>
        <p:sp>
          <p:nvSpPr>
            <p:cNvPr id="55" name="Content Placeholder 7"/>
            <p:cNvSpPr txBox="1">
              <a:spLocks/>
            </p:cNvSpPr>
            <p:nvPr/>
          </p:nvSpPr>
          <p:spPr>
            <a:xfrm>
              <a:off x="4067522" y="5695256"/>
              <a:ext cx="1609378" cy="324843"/>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3200" baseline="30000" dirty="0">
                  <a:solidFill>
                    <a:srgbClr val="373D59"/>
                  </a:solidFill>
                  <a:latin typeface="EC Square Sans Cond Pro" panose="020B0506040000020004" pitchFamily="34" charset="0"/>
                </a:rPr>
                <a:t>Emisiju samazināšana</a:t>
              </a:r>
            </a:p>
          </p:txBody>
        </p:sp>
        <p:pic>
          <p:nvPicPr>
            <p:cNvPr id="56" name="Picture 5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57499" y="4357439"/>
              <a:ext cx="1331305" cy="1119558"/>
            </a:xfrm>
            <a:prstGeom prst="rect">
              <a:avLst/>
            </a:prstGeom>
          </p:spPr>
        </p:pic>
      </p:grpSp>
      <p:grpSp>
        <p:nvGrpSpPr>
          <p:cNvPr id="57" name="Group 56"/>
          <p:cNvGrpSpPr/>
          <p:nvPr/>
        </p:nvGrpSpPr>
        <p:grpSpPr>
          <a:xfrm>
            <a:off x="8743385" y="2479571"/>
            <a:ext cx="1759365" cy="3060604"/>
            <a:chOff x="8585129" y="2593867"/>
            <a:chExt cx="1759365" cy="3060604"/>
          </a:xfrm>
        </p:grpSpPr>
        <p:cxnSp>
          <p:nvCxnSpPr>
            <p:cNvPr id="58" name="Straight Connector 57"/>
            <p:cNvCxnSpPr/>
            <p:nvPr/>
          </p:nvCxnSpPr>
          <p:spPr>
            <a:xfrm>
              <a:off x="9168255" y="2593867"/>
              <a:ext cx="0" cy="870302"/>
            </a:xfrm>
            <a:prstGeom prst="line">
              <a:avLst/>
            </a:prstGeom>
            <a:ln>
              <a:solidFill>
                <a:srgbClr val="006DE2"/>
              </a:solidFill>
            </a:ln>
          </p:spPr>
          <p:style>
            <a:lnRef idx="1">
              <a:schemeClr val="accent1"/>
            </a:lnRef>
            <a:fillRef idx="0">
              <a:schemeClr val="accent1"/>
            </a:fillRef>
            <a:effectRef idx="0">
              <a:schemeClr val="accent1"/>
            </a:effectRef>
            <a:fontRef idx="minor">
              <a:schemeClr val="tx1"/>
            </a:fontRef>
          </p:style>
        </p:cxnSp>
        <p:sp>
          <p:nvSpPr>
            <p:cNvPr id="59" name="Content Placeholder 7"/>
            <p:cNvSpPr txBox="1">
              <a:spLocks/>
            </p:cNvSpPr>
            <p:nvPr/>
          </p:nvSpPr>
          <p:spPr>
            <a:xfrm>
              <a:off x="8792719" y="4732967"/>
              <a:ext cx="1551775" cy="921504"/>
            </a:xfrm>
            <a:prstGeom prst="rect">
              <a:avLst/>
            </a:prstGeom>
          </p:spPr>
          <p:txBody>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
                  <a:srgbClr val="90C852"/>
                </a:buClr>
              </a:pPr>
              <a:r>
                <a:rPr lang="lv-LV" sz="3200" baseline="30000">
                  <a:solidFill>
                    <a:srgbClr val="373D59"/>
                  </a:solidFill>
                  <a:latin typeface="EC Square Sans Cond Pro" panose="020B0506040000020004" pitchFamily="34" charset="0"/>
                </a:rPr>
                <a:t>Enerģētiskās nabadzības problēmu risināšana</a:t>
              </a:r>
            </a:p>
          </p:txBody>
        </p:sp>
        <p:pic>
          <p:nvPicPr>
            <p:cNvPr id="60" name="Picture 59"/>
            <p:cNvPicPr>
              <a:picLocks noChangeAspect="1"/>
            </p:cNvPicPr>
            <p:nvPr/>
          </p:nvPicPr>
          <p:blipFill rotWithShape="1">
            <a:blip r:embed="rId8" cstate="screen">
              <a:extLst>
                <a:ext uri="{28A0092B-C50C-407E-A947-70E740481C1C}">
                  <a14:useLocalDpi xmlns:a14="http://schemas.microsoft.com/office/drawing/2010/main"/>
                </a:ext>
              </a:extLst>
            </a:blip>
            <a:srcRect t="2003"/>
            <a:stretch/>
          </p:blipFill>
          <p:spPr>
            <a:xfrm>
              <a:off x="8585129" y="3394414"/>
              <a:ext cx="1166252" cy="1208036"/>
            </a:xfrm>
            <a:prstGeom prst="rect">
              <a:avLst/>
            </a:prstGeom>
          </p:spPr>
        </p:pic>
      </p:grpSp>
    </p:spTree>
    <p:extLst>
      <p:ext uri="{BB962C8B-B14F-4D97-AF65-F5344CB8AC3E}">
        <p14:creationId xmlns:p14="http://schemas.microsoft.com/office/powerpoint/2010/main" val="433657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253" y="248966"/>
            <a:ext cx="6081666" cy="825544"/>
          </a:xfrm>
        </p:spPr>
        <p:txBody>
          <a:bodyPr>
            <a:normAutofit fontScale="90000"/>
          </a:bodyPr>
          <a:lstStyle/>
          <a:p>
            <a:r>
              <a:rPr lang="lv-LV" b="1">
                <a:solidFill>
                  <a:srgbClr val="1057A7"/>
                </a:solidFill>
                <a:latin typeface="EC Square Sans Cond Pro" panose="020B0506040000020004" pitchFamily="34" charset="0"/>
              </a:rPr>
              <a:t>Sociāli taisnīga pārkārtošanās</a:t>
            </a:r>
          </a:p>
        </p:txBody>
      </p:sp>
      <p:sp>
        <p:nvSpPr>
          <p:cNvPr id="4" name="Content Placeholder 3"/>
          <p:cNvSpPr>
            <a:spLocks noGrp="1"/>
          </p:cNvSpPr>
          <p:nvPr>
            <p:ph idx="1"/>
          </p:nvPr>
        </p:nvSpPr>
        <p:spPr>
          <a:xfrm>
            <a:off x="838199" y="1854200"/>
            <a:ext cx="6543102" cy="4656768"/>
          </a:xfrm>
        </p:spPr>
        <p:txBody>
          <a:bodyPr/>
          <a:lstStyle/>
          <a:p>
            <a:pPr marL="342900" lvl="0" indent="-342900">
              <a:buClr>
                <a:srgbClr val="90C852"/>
              </a:buClr>
            </a:pPr>
            <a:r>
              <a:rPr lang="lv-LV">
                <a:latin typeface="EC Square Sans Cond Pro" panose="020B0506040000020004" pitchFamily="34" charset="0"/>
              </a:rPr>
              <a:t>Jaunais </a:t>
            </a:r>
            <a:r>
              <a:rPr lang="lv-LV" b="1">
                <a:solidFill>
                  <a:srgbClr val="9ACA3C"/>
                </a:solidFill>
                <a:latin typeface="EC Square Sans Cond Pro" panose="020B0506040000020004" pitchFamily="34" charset="0"/>
              </a:rPr>
              <a:t>Sociālais klimata fonds</a:t>
            </a:r>
            <a:r>
              <a:rPr lang="lv-LV">
                <a:latin typeface="EC Square Sans Cond Pro" panose="020B0506040000020004" pitchFamily="34" charset="0"/>
              </a:rPr>
              <a:t> atbalstīs ES iedzīvotājus, kurus visvairāk skar vai apdraud enerģētiskā vai mobilitātes nabadzība.</a:t>
            </a:r>
          </a:p>
          <a:p>
            <a:pPr marL="342900" lvl="0" indent="-342900">
              <a:buClr>
                <a:srgbClr val="90C852"/>
              </a:buClr>
            </a:pPr>
            <a:r>
              <a:rPr lang="lv-LV">
                <a:solidFill>
                  <a:srgbClr val="000000"/>
                </a:solidFill>
                <a:latin typeface="EC Square Sans Cond Pro" panose="020B0506040000020004" pitchFamily="34" charset="0"/>
              </a:rPr>
              <a:t>Tas palīdzēs samazināt izmaksas pārmaiņu vissmagāk skartajiem, lai nodrošinātu, ka</a:t>
            </a:r>
            <a:r>
              <a:rPr lang="lv-LV">
                <a:latin typeface="EC Square Sans Cond Pro" panose="020B0506040000020004" pitchFamily="34" charset="0"/>
              </a:rPr>
              <a:t> </a:t>
            </a:r>
            <a:r>
              <a:rPr lang="lv-LV">
                <a:solidFill>
                  <a:srgbClr val="9ACA3C"/>
                </a:solidFill>
                <a:latin typeface="EC Square Sans Cond Pro" panose="020B0506040000020004" pitchFamily="34" charset="0"/>
              </a:rPr>
              <a:t>pārkārtošanās ir taisnīga un nevienu neatstāj novārtā</a:t>
            </a:r>
            <a:r>
              <a:rPr lang="lv-LV">
                <a:latin typeface="EC Square Sans Cond Pro" panose="020B0506040000020004" pitchFamily="34" charset="0"/>
              </a:rPr>
              <a:t>.</a:t>
            </a:r>
          </a:p>
          <a:p>
            <a:pPr marL="342900" indent="-342900">
              <a:buClr>
                <a:srgbClr val="90C852"/>
              </a:buClr>
            </a:pPr>
            <a:r>
              <a:rPr lang="lv-LV">
                <a:latin typeface="EC Square Sans Cond Pro" panose="020B0506040000020004" pitchFamily="34" charset="0"/>
              </a:rPr>
              <a:t>Zaļā pārkārtošanās līdz 2030. gadam Eiropas Savienībā varētu radīt aptuveni </a:t>
            </a:r>
            <a:r>
              <a:rPr lang="lv-LV" b="1">
                <a:solidFill>
                  <a:srgbClr val="9ACA3C"/>
                </a:solidFill>
                <a:latin typeface="EC Square Sans Cond Pro" panose="020B0506040000020004" pitchFamily="34" charset="0"/>
              </a:rPr>
              <a:t>1 miljonu darbvietu</a:t>
            </a:r>
            <a:r>
              <a:rPr lang="lv-LV">
                <a:latin typeface="EC Square Sans Cond Pro" panose="020B0506040000020004" pitchFamily="34" charset="0"/>
              </a:rPr>
              <a:t>, jo īpaši vidējas kvalifikācijas, vidēji atalgotas darbvietas būvniecībā un ražošanā.</a:t>
            </a:r>
            <a:r>
              <a:rPr lang="lv-LV">
                <a:solidFill>
                  <a:srgbClr val="000000"/>
                </a:solidFill>
                <a:latin typeface="EC Square Sans Cond Pro" panose="020B0506040000020004" pitchFamily="34" charset="0"/>
              </a:rPr>
              <a:t> </a:t>
            </a:r>
          </a:p>
          <a:p>
            <a:pPr marL="342900" lvl="0" indent="-342900">
              <a:buClr>
                <a:srgbClr val="90C852"/>
              </a:buClr>
            </a:pPr>
            <a:endParaRPr lang="en-US" dirty="0">
              <a:solidFill>
                <a:srgbClr val="000000"/>
              </a:solidFill>
              <a:latin typeface="EC Square Sans Cond Pro" panose="020B0506040000020004" pitchFamily="34" charset="0"/>
            </a:endParaRPr>
          </a:p>
        </p:txBody>
      </p:sp>
      <p:sp>
        <p:nvSpPr>
          <p:cNvPr id="5" name="Oval 4"/>
          <p:cNvSpPr/>
          <p:nvPr/>
        </p:nvSpPr>
        <p:spPr>
          <a:xfrm>
            <a:off x="8055690" y="1797189"/>
            <a:ext cx="3600000" cy="360000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8239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9100"/>
            <a:ext cx="10905699" cy="1530456"/>
          </a:xfrm>
        </p:spPr>
        <p:txBody>
          <a:bodyPr/>
          <a:lstStyle/>
          <a:p>
            <a:pPr>
              <a:buClr>
                <a:srgbClr val="9ACA3C"/>
              </a:buClr>
            </a:pPr>
            <a:r>
              <a:rPr lang="lv-LV" sz="2300" b="1">
                <a:solidFill>
                  <a:srgbClr val="9ACA3C"/>
                </a:solidFill>
                <a:latin typeface="EC Square Sans Cond Pro" panose="020B0506040000020004" pitchFamily="34" charset="0"/>
              </a:rPr>
              <a:t>Sociālais klimata fonds </a:t>
            </a:r>
            <a:r>
              <a:rPr lang="lv-LV" sz="2300">
                <a:solidFill>
                  <a:srgbClr val="000000"/>
                </a:solidFill>
                <a:latin typeface="EC Square Sans Cond Pro" panose="020B0506040000020004" pitchFamily="34" charset="0"/>
              </a:rPr>
              <a:t>laikposmā no 2025. līdz 2032. gadam piesaistīs 72,2 miljardus eiro, lai:</a:t>
            </a:r>
          </a:p>
          <a:p>
            <a:pPr>
              <a:buClr>
                <a:srgbClr val="9ACA3C"/>
              </a:buClr>
            </a:pPr>
            <a:endParaRPr lang="en-US" sz="2300" dirty="0">
              <a:solidFill>
                <a:srgbClr val="000000"/>
              </a:solidFill>
              <a:latin typeface="EC Square Sans Cond Pro" panose="020B0506040000020004" pitchFamily="34" charset="0"/>
            </a:endParaRPr>
          </a:p>
        </p:txBody>
      </p:sp>
      <p:sp>
        <p:nvSpPr>
          <p:cNvPr id="3" name="Title 2"/>
          <p:cNvSpPr>
            <a:spLocks noGrp="1"/>
          </p:cNvSpPr>
          <p:nvPr>
            <p:ph type="title"/>
          </p:nvPr>
        </p:nvSpPr>
        <p:spPr>
          <a:xfrm>
            <a:off x="2693505" y="387628"/>
            <a:ext cx="8763000" cy="1116130"/>
          </a:xfrm>
        </p:spPr>
        <p:txBody>
          <a:bodyPr/>
          <a:lstStyle/>
          <a:p>
            <a:pPr algn="ctr"/>
            <a:r>
              <a:rPr lang="lv-LV" b="1">
                <a:solidFill>
                  <a:srgbClr val="1057A7"/>
                </a:solidFill>
                <a:latin typeface="EC Square Sans Cond Pro" panose="020B0506040000020004" pitchFamily="34" charset="0"/>
              </a:rPr>
              <a:t>Nevienlīdzības mazināšana, īstenojot zaļo parkārtošanos</a:t>
            </a:r>
          </a:p>
        </p:txBody>
      </p:sp>
      <p:pic>
        <p:nvPicPr>
          <p:cNvPr id="4" name="Picture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431" y="2714827"/>
            <a:ext cx="1663962" cy="1597580"/>
          </a:xfrm>
          <a:prstGeom prst="ellipse">
            <a:avLst/>
          </a:prstGeom>
        </p:spPr>
      </p:pic>
      <p:sp>
        <p:nvSpPr>
          <p:cNvPr id="5" name="TextBox 4"/>
          <p:cNvSpPr txBox="1"/>
          <p:nvPr/>
        </p:nvSpPr>
        <p:spPr>
          <a:xfrm>
            <a:off x="838199" y="4593098"/>
            <a:ext cx="2407805" cy="2274638"/>
          </a:xfrm>
          <a:prstGeom prst="rect">
            <a:avLst/>
          </a:prstGeom>
          <a:noFill/>
        </p:spPr>
        <p:txBody>
          <a:bodyPr wrap="square" tIns="180000" rtlCol="0">
            <a:spAutoFit/>
          </a:bodyPr>
          <a:lstStyle/>
          <a:p>
            <a:pPr algn="ctr">
              <a:spcAft>
                <a:spcPts val="600"/>
              </a:spcAft>
            </a:pPr>
            <a:r>
              <a:rPr lang="lv-LV" sz="1900" dirty="0">
                <a:latin typeface="EC Square Sans Cond Pro" panose="020B0506040000020004" pitchFamily="34" charset="0"/>
              </a:rPr>
              <a:t>atbalstītu </a:t>
            </a:r>
            <a:r>
              <a:rPr lang="lv-LV" sz="1900" dirty="0">
                <a:solidFill>
                  <a:srgbClr val="9ACA3C"/>
                </a:solidFill>
                <a:latin typeface="EC Square Sans Cond Pro" panose="020B0506040000020004" pitchFamily="34" charset="0"/>
              </a:rPr>
              <a:t>mājsaimniecības, transporta lietotājus un </a:t>
            </a:r>
            <a:r>
              <a:rPr lang="lv-LV" sz="1900" dirty="0" err="1">
                <a:solidFill>
                  <a:srgbClr val="9ACA3C"/>
                </a:solidFill>
                <a:latin typeface="EC Square Sans Cond Pro" panose="020B0506040000020004" pitchFamily="34" charset="0"/>
              </a:rPr>
              <a:t>mikrouzņēmumus</a:t>
            </a:r>
            <a:r>
              <a:rPr lang="lv-LV" sz="1900" dirty="0">
                <a:latin typeface="EC Square Sans Cond Pro" panose="020B0506040000020004" pitchFamily="34" charset="0"/>
              </a:rPr>
              <a:t>, kurus ietekmē jaunā emisijas kvotu tirdzniecības sistēma</a:t>
            </a:r>
          </a:p>
        </p:txBody>
      </p:sp>
      <p:sp>
        <p:nvSpPr>
          <p:cNvPr id="6" name="TextBox 5"/>
          <p:cNvSpPr txBox="1"/>
          <p:nvPr/>
        </p:nvSpPr>
        <p:spPr>
          <a:xfrm>
            <a:off x="3449636" y="4593097"/>
            <a:ext cx="2407805" cy="1766807"/>
          </a:xfrm>
          <a:prstGeom prst="rect">
            <a:avLst/>
          </a:prstGeom>
          <a:noFill/>
        </p:spPr>
        <p:txBody>
          <a:bodyPr wrap="square" tIns="180000" rtlCol="0">
            <a:spAutoFit/>
          </a:bodyPr>
          <a:lstStyle/>
          <a:p>
            <a:pPr algn="ctr">
              <a:spcAft>
                <a:spcPts val="600"/>
              </a:spcAft>
            </a:pPr>
            <a:r>
              <a:rPr lang="lv-LV" sz="2000">
                <a:latin typeface="EC Square Sans Cond Pro" panose="020B0506040000020004" pitchFamily="34" charset="0"/>
              </a:rPr>
              <a:t>atbalstītu </a:t>
            </a:r>
            <a:r>
              <a:rPr lang="lv-LV" sz="2000">
                <a:solidFill>
                  <a:srgbClr val="9ACA3C"/>
                </a:solidFill>
                <a:latin typeface="EC Square Sans Cond Pro" panose="020B0506040000020004" pitchFamily="34" charset="0"/>
              </a:rPr>
              <a:t>investīcijas ēku energoefektivitātē un renovācijā</a:t>
            </a:r>
            <a:r>
              <a:rPr lang="lv-LV" sz="2000">
                <a:latin typeface="EC Square Sans Cond Pro" panose="020B0506040000020004" pitchFamily="34" charset="0"/>
              </a:rPr>
              <a:t>, tīrā siltumapgādē un aukstumapgādē</a:t>
            </a:r>
          </a:p>
        </p:txBody>
      </p:sp>
      <p:sp>
        <p:nvSpPr>
          <p:cNvPr id="7" name="TextBox 6"/>
          <p:cNvSpPr txBox="1"/>
          <p:nvPr/>
        </p:nvSpPr>
        <p:spPr>
          <a:xfrm>
            <a:off x="6137985" y="4602365"/>
            <a:ext cx="2407805" cy="1151254"/>
          </a:xfrm>
          <a:prstGeom prst="rect">
            <a:avLst/>
          </a:prstGeom>
          <a:noFill/>
        </p:spPr>
        <p:txBody>
          <a:bodyPr wrap="square" tIns="180000" rtlCol="0">
            <a:spAutoFit/>
          </a:bodyPr>
          <a:lstStyle/>
          <a:p>
            <a:pPr algn="ctr">
              <a:spcAft>
                <a:spcPts val="600"/>
              </a:spcAft>
            </a:pPr>
            <a:r>
              <a:rPr lang="lv-LV" sz="2000">
                <a:latin typeface="EC Square Sans Cond Pro" panose="020B0506040000020004" pitchFamily="34" charset="0"/>
              </a:rPr>
              <a:t>sniegtu </a:t>
            </a:r>
            <a:r>
              <a:rPr lang="lv-LV" sz="2000">
                <a:solidFill>
                  <a:srgbClr val="9ACA3C"/>
                </a:solidFill>
                <a:latin typeface="EC Square Sans Cond Pro" panose="020B0506040000020004" pitchFamily="34" charset="0"/>
              </a:rPr>
              <a:t>tiešu ienākumu atbalstu</a:t>
            </a:r>
            <a:r>
              <a:rPr lang="lv-LV" sz="2000">
                <a:latin typeface="EC Square Sans Cond Pro" panose="020B0506040000020004" pitchFamily="34" charset="0"/>
              </a:rPr>
              <a:t> neaizsargātām mājsaimniecībām</a:t>
            </a:r>
          </a:p>
        </p:txBody>
      </p:sp>
      <p:sp>
        <p:nvSpPr>
          <p:cNvPr id="8" name="TextBox 7"/>
          <p:cNvSpPr txBox="1"/>
          <p:nvPr/>
        </p:nvSpPr>
        <p:spPr>
          <a:xfrm>
            <a:off x="8733383" y="4602365"/>
            <a:ext cx="2407805" cy="843477"/>
          </a:xfrm>
          <a:prstGeom prst="rect">
            <a:avLst/>
          </a:prstGeom>
          <a:noFill/>
        </p:spPr>
        <p:txBody>
          <a:bodyPr wrap="square" tIns="180000" rtlCol="0">
            <a:spAutoFit/>
          </a:bodyPr>
          <a:lstStyle/>
          <a:p>
            <a:pPr algn="ctr">
              <a:spcAft>
                <a:spcPts val="600"/>
              </a:spcAft>
            </a:pPr>
            <a:r>
              <a:rPr lang="lv-LV" sz="2000">
                <a:latin typeface="EC Square Sans Cond Pro" panose="020B0506040000020004" pitchFamily="34" charset="0"/>
              </a:rPr>
              <a:t>palīdzētu finansēt bezemisiju un mazemisiju </a:t>
            </a:r>
            <a:r>
              <a:rPr lang="lv-LV" sz="2000">
                <a:solidFill>
                  <a:srgbClr val="9ACA3C"/>
                </a:solidFill>
                <a:latin typeface="EC Square Sans Cond Pro" panose="020B0506040000020004" pitchFamily="34" charset="0"/>
              </a:rPr>
              <a:t>mobilitāti</a:t>
            </a:r>
          </a:p>
        </p:txBody>
      </p:sp>
      <p:cxnSp>
        <p:nvCxnSpPr>
          <p:cNvPr id="9" name="Straight Connector 8"/>
          <p:cNvCxnSpPr/>
          <p:nvPr/>
        </p:nvCxnSpPr>
        <p:spPr bwMode="auto">
          <a:xfrm flipH="1">
            <a:off x="3371161" y="4809376"/>
            <a:ext cx="15276" cy="1426171"/>
          </a:xfrm>
          <a:prstGeom prst="line">
            <a:avLst/>
          </a:prstGeom>
          <a:noFill/>
          <a:ln w="9525" cap="flat" cmpd="sng" algn="ctr">
            <a:solidFill>
              <a:srgbClr val="79A6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035370" y="4809376"/>
            <a:ext cx="1873" cy="1426171"/>
          </a:xfrm>
          <a:prstGeom prst="line">
            <a:avLst/>
          </a:prstGeom>
          <a:noFill/>
          <a:ln w="9525" cap="flat" cmpd="sng" algn="ctr">
            <a:solidFill>
              <a:srgbClr val="79A6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8648241" y="4809376"/>
            <a:ext cx="163" cy="1293969"/>
          </a:xfrm>
          <a:prstGeom prst="line">
            <a:avLst/>
          </a:prstGeom>
          <a:noFill/>
          <a:ln w="9525" cap="flat" cmpd="sng" algn="ctr">
            <a:solidFill>
              <a:srgbClr val="79A6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775" y="2754642"/>
            <a:ext cx="1646651" cy="1629133"/>
          </a:xfrm>
          <a:prstGeom prst="ellipse">
            <a:avLst/>
          </a:prstGeom>
          <a:solidFill>
            <a:schemeClr val="bg2"/>
          </a:solidFill>
        </p:spPr>
      </p:pic>
      <p:pic>
        <p:nvPicPr>
          <p:cNvPr id="13" name="Picture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952" y="2768456"/>
            <a:ext cx="1663441" cy="1601504"/>
          </a:xfrm>
          <a:prstGeom prst="ellipse">
            <a:avLst/>
          </a:prstGeom>
          <a:solidFill>
            <a:schemeClr val="bg2"/>
          </a:solidFill>
        </p:spPr>
      </p:pic>
      <p:sp>
        <p:nvSpPr>
          <p:cNvPr id="14" name="Picture Placeholder 5"/>
          <p:cNvSpPr txBox="1">
            <a:spLocks/>
          </p:cNvSpPr>
          <p:nvPr/>
        </p:nvSpPr>
        <p:spPr>
          <a:xfrm>
            <a:off x="6441651" y="2751725"/>
            <a:ext cx="1707522" cy="1641319"/>
          </a:xfrm>
          <a:prstGeom prst="ellipse">
            <a:avLst/>
          </a:prstGeom>
          <a:blipFill dpi="0" rotWithShape="1">
            <a:blip r:embed="rId5">
              <a:extLst>
                <a:ext uri="{28A0092B-C50C-407E-A947-70E740481C1C}">
                  <a14:useLocalDpi xmlns:a14="http://schemas.microsoft.com/office/drawing/2010/main" val="0"/>
                </a:ext>
              </a:extLst>
            </a:blip>
            <a:srcRect/>
            <a:stretch>
              <a:fillRect l="-13123" r="-13123"/>
            </a:stretch>
          </a:blipFill>
        </p:spPr>
      </p:sp>
    </p:spTree>
    <p:extLst>
      <p:ext uri="{BB962C8B-B14F-4D97-AF65-F5344CB8AC3E}">
        <p14:creationId xmlns:p14="http://schemas.microsoft.com/office/powerpoint/2010/main" val="116591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5797" y="1294069"/>
            <a:ext cx="9474201" cy="1079011"/>
          </a:xfrm>
        </p:spPr>
        <p:txBody>
          <a:bodyPr/>
          <a:lstStyle/>
          <a:p>
            <a:pPr marL="0" indent="0" algn="ctr">
              <a:buNone/>
            </a:pPr>
            <a:r>
              <a:rPr lang="lv-LV">
                <a:latin typeface="EC Square Sans Cond Pro" panose="020B0506040000020004" pitchFamily="34" charset="0"/>
              </a:rPr>
              <a:t>Eiropas Komisija ierosina vērienīgākus mērķrādītājus jaunu vieglo automobiļu un furgonu CO</a:t>
            </a:r>
            <a:r>
              <a:rPr lang="lv-LV" baseline="-25000">
                <a:latin typeface="EC Square Sans Cond Pro" panose="020B0506040000020004" pitchFamily="34" charset="0"/>
              </a:rPr>
              <a:t>2</a:t>
            </a:r>
            <a:r>
              <a:rPr lang="lv-LV">
                <a:latin typeface="EC Square Sans Cond Pro" panose="020B0506040000020004" pitchFamily="34" charset="0"/>
              </a:rPr>
              <a:t> emisiju samazināšanai.</a:t>
            </a:r>
          </a:p>
          <a:p>
            <a:pPr algn="ctr"/>
            <a:endParaRPr lang="en-US" sz="2000" dirty="0" smtClean="0"/>
          </a:p>
          <a:p>
            <a:pPr algn="ctr"/>
            <a:endParaRPr lang="en-US" sz="2000" dirty="0"/>
          </a:p>
        </p:txBody>
      </p:sp>
      <p:sp>
        <p:nvSpPr>
          <p:cNvPr id="3" name="Title 2"/>
          <p:cNvSpPr>
            <a:spLocks noGrp="1"/>
          </p:cNvSpPr>
          <p:nvPr>
            <p:ph type="title"/>
          </p:nvPr>
        </p:nvSpPr>
        <p:spPr>
          <a:xfrm>
            <a:off x="3079021" y="298798"/>
            <a:ext cx="7634155" cy="728293"/>
          </a:xfrm>
        </p:spPr>
        <p:txBody>
          <a:bodyPr/>
          <a:lstStyle/>
          <a:p>
            <a:r>
              <a:rPr lang="lv-LV" b="1">
                <a:solidFill>
                  <a:srgbClr val="034EA2"/>
                </a:solidFill>
                <a:latin typeface="EC Square Sans Cond Pro" panose="020B0506040000020004" pitchFamily="34" charset="0"/>
              </a:rPr>
              <a:t>Ilgtspējīgs transports visiem</a:t>
            </a:r>
          </a:p>
        </p:txBody>
      </p:sp>
      <p:pic>
        <p:nvPicPr>
          <p:cNvPr id="4098" name="Picture 2" descr="https://ec.europa.eu/info/sites/default/files/header-transport-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6990"/>
            <a:ext cx="10228604" cy="255715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905314" y="2656702"/>
            <a:ext cx="1465970" cy="649892"/>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400" cap="all">
                <a:blipFill dpi="0" rotWithShape="1">
                  <a:blip r:embed="rId3"/>
                  <a:srcRect/>
                  <a:tile tx="0" ty="0" sx="65000" sy="65000" flip="none" algn="ctr"/>
                </a:blipFill>
                <a:latin typeface="EC Square Sans Pro Extra Black" panose="020B0506040000020004" pitchFamily="34" charset="0"/>
                <a:ea typeface="+mn-ea"/>
                <a:cs typeface="+mn-cs"/>
              </a:rPr>
              <a:t>55%</a:t>
            </a:r>
          </a:p>
        </p:txBody>
      </p:sp>
      <p:sp>
        <p:nvSpPr>
          <p:cNvPr id="12" name="TextBox 11"/>
          <p:cNvSpPr txBox="1"/>
          <p:nvPr/>
        </p:nvSpPr>
        <p:spPr>
          <a:xfrm>
            <a:off x="905193" y="3273223"/>
            <a:ext cx="3107188" cy="646331"/>
          </a:xfrm>
          <a:prstGeom prst="rect">
            <a:avLst/>
          </a:prstGeom>
          <a:noFill/>
        </p:spPr>
        <p:txBody>
          <a:bodyPr wrap="square" rtlCol="0">
            <a:spAutoFit/>
          </a:bodyPr>
          <a:lstStyle/>
          <a:p>
            <a:r>
              <a:rPr lang="lv-LV" b="1">
                <a:solidFill>
                  <a:srgbClr val="90C952"/>
                </a:solidFill>
                <a:latin typeface="EC Square Sans Cond Pro" panose="020B0506040000020004" pitchFamily="34" charset="0"/>
              </a:rPr>
              <a:t>līdz 2030. gadam samazināt vieglo automobiļu emisijas par 55 %</a:t>
            </a:r>
          </a:p>
        </p:txBody>
      </p:sp>
      <p:sp>
        <p:nvSpPr>
          <p:cNvPr id="13" name="Title 1"/>
          <p:cNvSpPr txBox="1">
            <a:spLocks/>
          </p:cNvSpPr>
          <p:nvPr/>
        </p:nvSpPr>
        <p:spPr>
          <a:xfrm>
            <a:off x="5001655" y="2434606"/>
            <a:ext cx="2669750" cy="860728"/>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300" cap="all">
                <a:blipFill dpi="0" rotWithShape="1">
                  <a:blip r:embed="rId3"/>
                  <a:srcRect/>
                  <a:tile tx="0" ty="0" sx="65000" sy="65000" flip="none" algn="ctr"/>
                </a:blipFill>
                <a:latin typeface="EC Square Sans Pro Extra Black" panose="020B0506040000020004" pitchFamily="34" charset="0"/>
                <a:ea typeface="+mn-ea"/>
                <a:cs typeface="+mn-cs"/>
              </a:rPr>
              <a:t>50%</a:t>
            </a:r>
          </a:p>
        </p:txBody>
      </p:sp>
      <p:cxnSp>
        <p:nvCxnSpPr>
          <p:cNvPr id="14" name="Straight Connector 13"/>
          <p:cNvCxnSpPr/>
          <p:nvPr/>
        </p:nvCxnSpPr>
        <p:spPr bwMode="auto">
          <a:xfrm>
            <a:off x="4225483" y="2973284"/>
            <a:ext cx="0" cy="766985"/>
          </a:xfrm>
          <a:prstGeom prst="line">
            <a:avLst/>
          </a:prstGeom>
          <a:noFill/>
          <a:ln w="9525" cap="flat" cmpd="sng" algn="ctr">
            <a:solidFill>
              <a:srgbClr val="90C85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5001655" y="3293427"/>
            <a:ext cx="3111735" cy="646331"/>
          </a:xfrm>
          <a:prstGeom prst="rect">
            <a:avLst/>
          </a:prstGeom>
          <a:noFill/>
        </p:spPr>
        <p:txBody>
          <a:bodyPr wrap="square" rtlCol="0">
            <a:spAutoFit/>
          </a:bodyPr>
          <a:lstStyle/>
          <a:p>
            <a:r>
              <a:rPr lang="lv-LV" b="1">
                <a:solidFill>
                  <a:srgbClr val="90C952"/>
                </a:solidFill>
                <a:latin typeface="EC Square Sans Cond Pro" panose="020B0506040000020004" pitchFamily="34" charset="0"/>
              </a:rPr>
              <a:t>līdz 2030. gadam samazināt furgonu emisijas par 50 %</a:t>
            </a:r>
          </a:p>
        </p:txBody>
      </p:sp>
      <p:sp>
        <p:nvSpPr>
          <p:cNvPr id="16" name="Title 1"/>
          <p:cNvSpPr txBox="1">
            <a:spLocks/>
          </p:cNvSpPr>
          <p:nvPr/>
        </p:nvSpPr>
        <p:spPr>
          <a:xfrm>
            <a:off x="9082018" y="2432699"/>
            <a:ext cx="2669750" cy="860728"/>
          </a:xfrm>
          <a:prstGeom prst="rect">
            <a:avLst/>
          </a:prstGeom>
        </p:spPr>
        <p:txBody>
          <a:bodyPr vert="horz" lIns="91440" tIns="45720" rIns="91440" bIns="0" rtlCol="0" anchor="b" anchorCtr="0">
            <a:normAutofit fontScale="97500"/>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lv-LV" sz="4300" cap="all">
                <a:blipFill dpi="0" rotWithShape="1">
                  <a:blip r:embed="rId3"/>
                  <a:srcRect/>
                  <a:tile tx="0" ty="0" sx="65000" sy="65000" flip="none" algn="ctr"/>
                </a:blipFill>
                <a:latin typeface="EC Square Sans Pro Extra Black" panose="020B0506040000020004" pitchFamily="34" charset="0"/>
                <a:ea typeface="+mn-ea"/>
                <a:cs typeface="+mn-cs"/>
              </a:rPr>
              <a:t>0</a:t>
            </a:r>
          </a:p>
        </p:txBody>
      </p:sp>
      <p:cxnSp>
        <p:nvCxnSpPr>
          <p:cNvPr id="17" name="Straight Connector 16"/>
          <p:cNvCxnSpPr/>
          <p:nvPr/>
        </p:nvCxnSpPr>
        <p:spPr bwMode="auto">
          <a:xfrm>
            <a:off x="8449428" y="2889730"/>
            <a:ext cx="0" cy="766985"/>
          </a:xfrm>
          <a:prstGeom prst="line">
            <a:avLst/>
          </a:prstGeom>
          <a:noFill/>
          <a:ln w="9525" cap="flat" cmpd="sng" algn="ctr">
            <a:solidFill>
              <a:srgbClr val="90C85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9082018" y="3291520"/>
            <a:ext cx="2663071" cy="646331"/>
          </a:xfrm>
          <a:prstGeom prst="rect">
            <a:avLst/>
          </a:prstGeom>
          <a:noFill/>
        </p:spPr>
        <p:txBody>
          <a:bodyPr wrap="square" rtlCol="0">
            <a:spAutoFit/>
          </a:bodyPr>
          <a:lstStyle/>
          <a:p>
            <a:r>
              <a:rPr lang="lv-LV" b="1">
                <a:solidFill>
                  <a:srgbClr val="90C952"/>
                </a:solidFill>
                <a:latin typeface="EC Square Sans Cond Pro" panose="020B0506040000020004" pitchFamily="34" charset="0"/>
              </a:rPr>
              <a:t>līdz 2035. gadam panākt, ka emisijas no jauniem vieglajiem automobiļiem sasniedz nulli</a:t>
            </a:r>
          </a:p>
        </p:txBody>
      </p:sp>
      <p:sp>
        <p:nvSpPr>
          <p:cNvPr id="19" name="Rectangle 18"/>
          <p:cNvSpPr/>
          <p:nvPr/>
        </p:nvSpPr>
        <p:spPr>
          <a:xfrm>
            <a:off x="0" y="2406041"/>
            <a:ext cx="12192000" cy="1900950"/>
          </a:xfrm>
          <a:prstGeom prst="rect">
            <a:avLst/>
          </a:prstGeom>
          <a:solidFill>
            <a:srgbClr val="90C95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10067925" y="5981700"/>
            <a:ext cx="1514475" cy="59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00" y="6044400"/>
            <a:ext cx="1437975" cy="450000"/>
          </a:xfrm>
          <a:prstGeom prst="rect">
            <a:avLst/>
          </a:prstGeom>
        </p:spPr>
      </p:pic>
    </p:spTree>
    <p:extLst>
      <p:ext uri="{BB962C8B-B14F-4D97-AF65-F5344CB8AC3E}">
        <p14:creationId xmlns:p14="http://schemas.microsoft.com/office/powerpoint/2010/main" val="2393943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0344A2"/>
      </a:hlink>
      <a:folHlink>
        <a:srgbClr val="8C8C8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Reference xmlns="37db6033-c29a-4465-83c2-aad5ca10471a" xsi:nil="true"/>
    <_Status xmlns="http://schemas.microsoft.com/sharepoint/v3/fields">Not Started</_Status>
    <EC_Collab_DocumentLanguage xmlns="37db6033-c29a-4465-83c2-aad5ca10471a">EN</EC_Collab_DocumentLanguage>
    <EC_Collab_Status xmlns="37db6033-c29a-4465-83c2-aad5ca10471a">Not Started</EC_Collab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5ED4606A7FFF774D9D375C593EE6F5BF" ma:contentTypeVersion="2" ma:contentTypeDescription="Create a new document in this library." ma:contentTypeScope="" ma:versionID="24b5f154bd529016c2dc8a74600b6d82">
  <xsd:schema xmlns:xsd="http://www.w3.org/2001/XMLSchema" xmlns:xs="http://www.w3.org/2001/XMLSchema" xmlns:p="http://schemas.microsoft.com/office/2006/metadata/properties" xmlns:ns2="http://schemas.microsoft.com/sharepoint/v3/fields" xmlns:ns3="37db6033-c29a-4465-83c2-aad5ca10471a" targetNamespace="http://schemas.microsoft.com/office/2006/metadata/properties" ma:root="true" ma:fieldsID="efece5f650c3aa7a6f116e14cc15cd7d" ns2:_="" ns3:_="">
    <xsd:import namespace="http://schemas.microsoft.com/sharepoint/v3/fields"/>
    <xsd:import namespace="37db6033-c29a-4465-83c2-aad5ca10471a"/>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37db6033-c29a-4465-83c2-aad5ca10471a"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ma:index="16"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89D0D-01A2-4ECF-AB5A-C0F6A67307ED}">
  <ds:schemaRefs>
    <ds:schemaRef ds:uri="http://schemas.microsoft.com/office/2006/documentManagement/types"/>
    <ds:schemaRef ds:uri="37db6033-c29a-4465-83c2-aad5ca10471a"/>
    <ds:schemaRef ds:uri="http://schemas.microsoft.com/sharepoint/v3/fields"/>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0F70A4FA-B746-4E33-BFB3-C32609BDA949}">
  <ds:schemaRefs>
    <ds:schemaRef ds:uri="http://schemas.microsoft.com/sharepoint/v3/contenttype/forms"/>
  </ds:schemaRefs>
</ds:datastoreItem>
</file>

<file path=customXml/itemProps3.xml><?xml version="1.0" encoding="utf-8"?>
<ds:datastoreItem xmlns:ds="http://schemas.openxmlformats.org/officeDocument/2006/customXml" ds:itemID="{570B0FF7-3C7B-41F2-9CD6-D02B853B7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37db6033-c29a-4465-83c2-aad5ca10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12338</TotalTime>
  <Words>1336</Words>
  <Application>Microsoft Office PowerPoint</Application>
  <PresentationFormat>Widescreen</PresentationFormat>
  <Paragraphs>131</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EC Square Sans Cond Pro</vt:lpstr>
      <vt:lpstr>EC Square Sans Pro</vt:lpstr>
      <vt:lpstr>EC Square Sans Pro Extra Black</vt:lpstr>
      <vt:lpstr>Office Theme</vt:lpstr>
      <vt:lpstr>PowerPoint Presentation</vt:lpstr>
      <vt:lpstr>PowerPoint Presentation</vt:lpstr>
      <vt:lpstr>ES ekonomika un sabiedrība tiks pārveidota klimata mērķu sasniegšanai</vt:lpstr>
      <vt:lpstr> Visaptveroši un savstarpēji saistīti priekšlikumi</vt:lpstr>
      <vt:lpstr>Panākt taisnīgu, konkurentspējīgu un zaļu pārkārtošanos</vt:lpstr>
      <vt:lpstr>Jaunas iespējas inovācijai, investīcijām un nodarbinātībai.</vt:lpstr>
      <vt:lpstr>Sociāli taisnīga pārkārtošanās</vt:lpstr>
      <vt:lpstr>Nevienlīdzības mazināšana, īstenojot zaļo parkārtošanos</vt:lpstr>
      <vt:lpstr>Ilgtspējīgs transports visiem</vt:lpstr>
      <vt:lpstr>PowerPoint Presentation</vt:lpstr>
      <vt:lpstr>Vadošā loma trešajā industriālajā revolūcijā</vt:lpstr>
      <vt:lpstr>Vadošā loma trešajā industriālajā revolūcijā</vt:lpstr>
      <vt:lpstr>Mūsu enerogistēmas dekarbonizācija</vt:lpstr>
      <vt:lpstr>PowerPoint Presentation</vt:lpstr>
      <vt:lpstr>Ēku renovēšana zaļākam dzīvesveidam</vt:lpstr>
      <vt:lpstr>Darbs ar dabu, lai aizsargātu mūsu planētu un veselību</vt:lpstr>
      <vt:lpstr>  Darbs ar dabu, lai aizsargātu mūsu planētu un veselību</vt:lpstr>
      <vt:lpstr>Globālās klimatrīcības kāpināšana</vt:lpstr>
      <vt:lpstr>PowerPoint Presentation</vt:lpstr>
      <vt:lpstr>Papildu resursi</vt:lpstr>
      <vt:lpstr>Paldies!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Yvonne (COMM)</dc:creator>
  <cp:keywords/>
  <dc:description/>
  <cp:lastModifiedBy>Elvijs Erglis</cp:lastModifiedBy>
  <cp:revision>446</cp:revision>
  <dcterms:created xsi:type="dcterms:W3CDTF">2019-08-09T12:06:42Z</dcterms:created>
  <dcterms:modified xsi:type="dcterms:W3CDTF">2022-04-12T20:48:11Z</dcterms:modified>
  <cp:category>Presentation on EC's political priorities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253529</vt:lpwstr>
  </property>
  <property fmtid="{D5CDD505-2E9C-101B-9397-08002B2CF9AE}" pid="3" name="Offisync_ServerID">
    <vt:lpwstr>0d3b22a6-6203-4efc-8e8e-b5279256493b</vt:lpwstr>
  </property>
  <property fmtid="{D5CDD505-2E9C-101B-9397-08002B2CF9AE}" pid="4" name="Offisync_ProviderInitializationData">
    <vt:lpwstr>https://webgate.ec.europa.eu/connected</vt:lpwstr>
  </property>
  <property fmtid="{D5CDD505-2E9C-101B-9397-08002B2CF9AE}" pid="5" name="Offisync_UpdateToken">
    <vt:lpwstr>1</vt:lpwstr>
  </property>
  <property fmtid="{D5CDD505-2E9C-101B-9397-08002B2CF9AE}" pid="6" name="Jive_VersionGuid">
    <vt:lpwstr>ad74b52f-acdf-4a34-a217-4cb3b42002a3</vt:lpwstr>
  </property>
  <property fmtid="{D5CDD505-2E9C-101B-9397-08002B2CF9AE}" pid="7" name="Jive_LatestUserAccountName">
    <vt:lpwstr>hurkaka</vt:lpwstr>
  </property>
  <property fmtid="{D5CDD505-2E9C-101B-9397-08002B2CF9AE}" pid="8" name="ContentTypeId">
    <vt:lpwstr>0x010100258AA79CEB83498886A3A08681123250005ED4606A7FFF774D9D375C593EE6F5BF</vt:lpwstr>
  </property>
</Properties>
</file>